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18"/>
  </p:handoutMasterIdLst>
  <p:sldIdLst>
    <p:sldId id="256" r:id="rId2"/>
    <p:sldId id="257" r:id="rId3"/>
    <p:sldId id="258" r:id="rId4"/>
    <p:sldId id="271" r:id="rId5"/>
    <p:sldId id="272" r:id="rId6"/>
    <p:sldId id="274" r:id="rId7"/>
    <p:sldId id="269" r:id="rId8"/>
    <p:sldId id="268" r:id="rId9"/>
    <p:sldId id="260" r:id="rId10"/>
    <p:sldId id="263" r:id="rId11"/>
    <p:sldId id="259" r:id="rId12"/>
    <p:sldId id="264" r:id="rId13"/>
    <p:sldId id="262" r:id="rId14"/>
    <p:sldId id="265" r:id="rId15"/>
    <p:sldId id="266" r:id="rId16"/>
    <p:sldId id="270" r:id="rId17"/>
  </p:sldIdLst>
  <p:sldSz cx="9144000" cy="6858000" type="screen4x3"/>
  <p:notesSz cx="6900863" cy="9291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93" autoAdjust="0"/>
  </p:normalViewPr>
  <p:slideViewPr>
    <p:cSldViewPr>
      <p:cViewPr>
        <p:scale>
          <a:sx n="150" d="100"/>
          <a:sy n="150" d="100"/>
        </p:scale>
        <p:origin x="1416" y="8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90374" cy="464582"/>
          </a:xfrm>
          <a:prstGeom prst="rect">
            <a:avLst/>
          </a:prstGeom>
        </p:spPr>
        <p:txBody>
          <a:bodyPr vert="horz" lIns="92236" tIns="46118" rIns="92236" bIns="4611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08892" y="1"/>
            <a:ext cx="2990374" cy="464582"/>
          </a:xfrm>
          <a:prstGeom prst="rect">
            <a:avLst/>
          </a:prstGeom>
        </p:spPr>
        <p:txBody>
          <a:bodyPr vert="horz" lIns="92236" tIns="46118" rIns="92236" bIns="46118" rtlCol="0"/>
          <a:lstStyle>
            <a:lvl1pPr algn="r">
              <a:defRPr sz="1200"/>
            </a:lvl1pPr>
          </a:lstStyle>
          <a:p>
            <a:fld id="{F5B834FE-C943-49FF-9A41-492A84979B33}" type="datetimeFigureOut">
              <a:rPr lang="en-US" smtClean="0"/>
              <a:t>10/14/2013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5444"/>
            <a:ext cx="2990374" cy="464582"/>
          </a:xfrm>
          <a:prstGeom prst="rect">
            <a:avLst/>
          </a:prstGeom>
        </p:spPr>
        <p:txBody>
          <a:bodyPr vert="horz" lIns="92236" tIns="46118" rIns="92236" bIns="4611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08892" y="8825444"/>
            <a:ext cx="2990374" cy="464582"/>
          </a:xfrm>
          <a:prstGeom prst="rect">
            <a:avLst/>
          </a:prstGeom>
        </p:spPr>
        <p:txBody>
          <a:bodyPr vert="horz" lIns="92236" tIns="46118" rIns="92236" bIns="46118" rtlCol="0" anchor="b"/>
          <a:lstStyle>
            <a:lvl1pPr algn="r">
              <a:defRPr sz="1200"/>
            </a:lvl1pPr>
          </a:lstStyle>
          <a:p>
            <a:fld id="{A68E79D8-BED5-4D1F-85B9-A41998CDF5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811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EC23F-01C2-4882-A771-83EC7054BBE5}" type="datetimeFigureOut">
              <a:rPr lang="en-US" smtClean="0"/>
              <a:t>10/14/2013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C8FD7-4953-43B9-AAC6-EFA4F13C0A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49913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EC23F-01C2-4882-A771-83EC7054BBE5}" type="datetimeFigureOut">
              <a:rPr lang="en-US" smtClean="0"/>
              <a:t>10/14/2013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C8FD7-4953-43B9-AAC6-EFA4F13C0A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49742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EC23F-01C2-4882-A771-83EC7054BBE5}" type="datetimeFigureOut">
              <a:rPr lang="en-US" smtClean="0"/>
              <a:t>10/14/2013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C8FD7-4953-43B9-AAC6-EFA4F13C0A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7055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EC23F-01C2-4882-A771-83EC7054BBE5}" type="datetimeFigureOut">
              <a:rPr lang="en-US" smtClean="0"/>
              <a:t>10/14/2013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C8FD7-4953-43B9-AAC6-EFA4F13C0A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5407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EC23F-01C2-4882-A771-83EC7054BBE5}" type="datetimeFigureOut">
              <a:rPr lang="en-US" smtClean="0"/>
              <a:t>10/14/2013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C8FD7-4953-43B9-AAC6-EFA4F13C0A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3826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EC23F-01C2-4882-A771-83EC7054BBE5}" type="datetimeFigureOut">
              <a:rPr lang="en-US" smtClean="0"/>
              <a:t>10/14/2013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C8FD7-4953-43B9-AAC6-EFA4F13C0A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48376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EC23F-01C2-4882-A771-83EC7054BBE5}" type="datetimeFigureOut">
              <a:rPr lang="en-US" smtClean="0"/>
              <a:t>10/14/2013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C8FD7-4953-43B9-AAC6-EFA4F13C0A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7046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EC23F-01C2-4882-A771-83EC7054BBE5}" type="datetimeFigureOut">
              <a:rPr lang="en-US" smtClean="0"/>
              <a:t>10/14/2013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C8FD7-4953-43B9-AAC6-EFA4F13C0A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71544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EC23F-01C2-4882-A771-83EC7054BBE5}" type="datetimeFigureOut">
              <a:rPr lang="en-US" smtClean="0"/>
              <a:t>10/14/2013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C8FD7-4953-43B9-AAC6-EFA4F13C0A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3504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EC23F-01C2-4882-A771-83EC7054BBE5}" type="datetimeFigureOut">
              <a:rPr lang="en-US" smtClean="0"/>
              <a:t>10/14/2013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C8FD7-4953-43B9-AAC6-EFA4F13C0A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00856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EC23F-01C2-4882-A771-83EC7054BBE5}" type="datetimeFigureOut">
              <a:rPr lang="en-US" smtClean="0"/>
              <a:t>10/14/2013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C8FD7-4953-43B9-AAC6-EFA4F13C0A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9280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6EC23F-01C2-4882-A771-83EC7054BBE5}" type="datetimeFigureOut">
              <a:rPr lang="en-US" smtClean="0"/>
              <a:t>10/14/2013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3C8FD7-4953-43B9-AAC6-EFA4F13C0A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0777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60337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sz="3300" dirty="0" smtClean="0"/>
              <a:t>Twentieth Annual International Law and Religion Symposium</a:t>
            </a:r>
            <a:endParaRPr lang="en-US" sz="33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“Religion and Human Rights” </a:t>
            </a:r>
          </a:p>
          <a:p>
            <a:r>
              <a:rPr lang="en-US" dirty="0" smtClean="0"/>
              <a:t>Utah, USA, October 2013</a:t>
            </a:r>
          </a:p>
          <a:p>
            <a:r>
              <a:rPr lang="en-US" dirty="0" smtClean="0"/>
              <a:t>Ethiopia Presentation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3192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65238"/>
          </a:xfrm>
        </p:spPr>
        <p:txBody>
          <a:bodyPr>
            <a:noAutofit/>
          </a:bodyPr>
          <a:lstStyle/>
          <a:p>
            <a:r>
              <a:rPr lang="en-US" sz="3200" dirty="0"/>
              <a:t>Diversity accommodation by Governments before 1991</a:t>
            </a:r>
            <a:br>
              <a:rPr lang="en-US" sz="3200" dirty="0"/>
            </a:b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Emperor declared and implemented state religion(November 1955 constitution) </a:t>
            </a:r>
          </a:p>
          <a:p>
            <a:r>
              <a:rPr lang="en-US" dirty="0" smtClean="0"/>
              <a:t>Denied the recognition and protection of all diversities including Religion</a:t>
            </a:r>
          </a:p>
          <a:p>
            <a:r>
              <a:rPr lang="en-US" dirty="0" smtClean="0"/>
              <a:t>Slogan of One Nation, One Language, and One Religion</a:t>
            </a:r>
          </a:p>
          <a:p>
            <a:r>
              <a:rPr lang="en-US" dirty="0" smtClean="0"/>
              <a:t>Military regime was against all religions with the belief that religions are anti development and anti revolution(September 1987 </a:t>
            </a:r>
            <a:r>
              <a:rPr lang="en-US" dirty="0" err="1" smtClean="0"/>
              <a:t>constituition</a:t>
            </a:r>
            <a:r>
              <a:rPr lang="en-US" dirty="0" smtClean="0"/>
              <a:t>)</a:t>
            </a:r>
          </a:p>
          <a:p>
            <a:r>
              <a:rPr lang="en-US" dirty="0" smtClean="0"/>
              <a:t>Both governments were anti-democratic by any parameter and religion was not an exception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3702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34143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sz="3600" dirty="0" smtClean="0"/>
              <a:t>Diversity </a:t>
            </a:r>
            <a:r>
              <a:rPr lang="en-US" sz="3600" dirty="0"/>
              <a:t>Accommodation by FDRE  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After  August 1995</a:t>
            </a:r>
            <a:r>
              <a:rPr lang="en-US" sz="3600" dirty="0"/>
              <a:t/>
            </a:r>
            <a:br>
              <a:rPr lang="en-US" sz="3600" dirty="0"/>
            </a:b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FDRE </a:t>
            </a:r>
            <a:r>
              <a:rPr lang="en-US" dirty="0" smtClean="0"/>
              <a:t>Constitution</a:t>
            </a:r>
            <a:r>
              <a:rPr lang="en-US" sz="2090" dirty="0" smtClean="0"/>
              <a:t>(Governing Principles)</a:t>
            </a:r>
          </a:p>
          <a:p>
            <a:pPr lvl="1"/>
            <a:r>
              <a:rPr lang="en-US" dirty="0" smtClean="0"/>
              <a:t> </a:t>
            </a:r>
            <a:r>
              <a:rPr lang="en-US" dirty="0"/>
              <a:t>Sovereignty </a:t>
            </a:r>
            <a:r>
              <a:rPr lang="en-US" dirty="0" smtClean="0"/>
              <a:t>of the people guaranteed</a:t>
            </a:r>
          </a:p>
          <a:p>
            <a:pPr lvl="1"/>
            <a:r>
              <a:rPr lang="en-US" dirty="0"/>
              <a:t>Constitution </a:t>
            </a:r>
            <a:r>
              <a:rPr lang="en-US" dirty="0" smtClean="0"/>
              <a:t>is  </a:t>
            </a:r>
            <a:r>
              <a:rPr lang="en-US" dirty="0"/>
              <a:t>a Supreme law of the </a:t>
            </a:r>
            <a:r>
              <a:rPr lang="en-US" dirty="0" smtClean="0"/>
              <a:t>country</a:t>
            </a:r>
          </a:p>
          <a:p>
            <a:pPr lvl="1"/>
            <a:r>
              <a:rPr lang="en-US" dirty="0" smtClean="0"/>
              <a:t>Human and Democratic Rights ensured</a:t>
            </a:r>
          </a:p>
          <a:p>
            <a:pPr lvl="1"/>
            <a:r>
              <a:rPr lang="en-US" dirty="0" smtClean="0"/>
              <a:t>State and Religion Separation declared</a:t>
            </a:r>
          </a:p>
          <a:p>
            <a:pPr lvl="1"/>
            <a:r>
              <a:rPr lang="en-US" dirty="0" smtClean="0"/>
              <a:t>Conduct and Accountability of the government ensured</a:t>
            </a:r>
          </a:p>
          <a:p>
            <a:r>
              <a:rPr lang="en-US" dirty="0" smtClean="0"/>
              <a:t>Completed two decades since its implementation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9078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Autofit/>
          </a:bodyPr>
          <a:lstStyle/>
          <a:p>
            <a:r>
              <a:rPr lang="en-US" sz="3600" b="1" dirty="0" smtClean="0"/>
              <a:t>FDRE Constitution and the last two decades performance (1995-2013) 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305800" cy="49530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Article 11: State and Religion is separated. One can not interfere with the other. Ensures secular government!</a:t>
            </a:r>
          </a:p>
          <a:p>
            <a:r>
              <a:rPr lang="en-US" dirty="0" smtClean="0"/>
              <a:t>Article 25: Religions equality declared before the law without discrimination. Government has no discriminatory rules and regulations!</a:t>
            </a:r>
          </a:p>
          <a:p>
            <a:r>
              <a:rPr lang="en-US" dirty="0" smtClean="0"/>
              <a:t>Article 27: Religion and belief freedom is guaranteed and protected. </a:t>
            </a:r>
          </a:p>
          <a:p>
            <a:r>
              <a:rPr lang="en-US" dirty="0" smtClean="0"/>
              <a:t>All three provisions package comprehensive religion related human and democratic right  </a:t>
            </a:r>
          </a:p>
          <a:p>
            <a:r>
              <a:rPr lang="en-US" dirty="0" smtClean="0"/>
              <a:t>Article 90/2: Government and public Education is free from any political, cultural and Religious influences</a:t>
            </a:r>
          </a:p>
          <a:p>
            <a:r>
              <a:rPr lang="en-US" dirty="0" smtClean="0">
                <a:solidFill>
                  <a:srgbClr val="00B0F0"/>
                </a:solidFill>
              </a:rPr>
              <a:t>The only requirement for any religious practice in Ethiopia is to observe the constitution</a:t>
            </a:r>
          </a:p>
          <a:p>
            <a:endParaRPr lang="en-US" dirty="0" smtClean="0">
              <a:solidFill>
                <a:srgbClr val="00B0F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2285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Draft Legislation to register Religious Institutions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054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Registration and renewal process shall not undermine the strict observance of constitutional provisions-religion freedom, religion equality and State and Religion separation</a:t>
            </a:r>
          </a:p>
          <a:p>
            <a:r>
              <a:rPr lang="en-US" dirty="0" smtClean="0"/>
              <a:t>Process of developing registration legal framework must be consultative including all stakeholders with particular attention of religious organizations </a:t>
            </a:r>
          </a:p>
          <a:p>
            <a:r>
              <a:rPr lang="en-US" dirty="0" smtClean="0"/>
              <a:t>Role of Interreligious council was crucial</a:t>
            </a:r>
          </a:p>
          <a:p>
            <a:r>
              <a:rPr lang="en-US" dirty="0" smtClean="0"/>
              <a:t>Content includes but not limited to various Requirements to registration, adoption of bylaws, Duties and responsibilities, activities that may result in losing of legal  personality and prohibited issues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1326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Advantages of Registration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Advantage for Religious Institutions</a:t>
            </a:r>
          </a:p>
          <a:p>
            <a:pPr lvl="1"/>
            <a:r>
              <a:rPr lang="en-US" dirty="0" smtClean="0"/>
              <a:t>Legal Personality to acquire and hold property</a:t>
            </a:r>
          </a:p>
          <a:p>
            <a:pPr lvl="1"/>
            <a:r>
              <a:rPr lang="en-US" dirty="0" smtClean="0"/>
              <a:t>Legal personality to contract services</a:t>
            </a:r>
          </a:p>
          <a:p>
            <a:pPr lvl="1"/>
            <a:r>
              <a:rPr lang="en-US" dirty="0" smtClean="0"/>
              <a:t>To sue and to be sued</a:t>
            </a:r>
          </a:p>
          <a:p>
            <a:r>
              <a:rPr lang="en-US" dirty="0" smtClean="0"/>
              <a:t>Advantage for Government</a:t>
            </a:r>
          </a:p>
          <a:p>
            <a:pPr lvl="1"/>
            <a:r>
              <a:rPr lang="en-US" dirty="0" smtClean="0"/>
              <a:t>Legal engagement facilitated</a:t>
            </a:r>
          </a:p>
          <a:p>
            <a:pPr lvl="1"/>
            <a:r>
              <a:rPr lang="en-US" dirty="0" smtClean="0"/>
              <a:t>Unlawful practices (based on the constitution)can be  tracked for the benefit of nations security and safety and religion itself</a:t>
            </a:r>
          </a:p>
          <a:p>
            <a:r>
              <a:rPr lang="en-US" dirty="0" smtClean="0"/>
              <a:t>Advantages for the followers</a:t>
            </a:r>
          </a:p>
          <a:p>
            <a:pPr lvl="1"/>
            <a:r>
              <a:rPr lang="en-US" dirty="0" smtClean="0"/>
              <a:t>Accountability and transparency</a:t>
            </a:r>
          </a:p>
          <a:p>
            <a:pPr lvl="1"/>
            <a:r>
              <a:rPr lang="en-US" dirty="0" smtClean="0"/>
              <a:t>Collective and Institutional leadership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5443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Religious Institutions registration may not be taken positively by some organizations for different reason (Simply new experience, Suspicion of Interference by few and Hidden agenda by few other groups etc.)</a:t>
            </a:r>
          </a:p>
          <a:p>
            <a:r>
              <a:rPr lang="en-US" dirty="0" smtClean="0"/>
              <a:t>Renewal period and Interim follow up mechanism( periodical reports, supervision, review of alignment with agreed principles)</a:t>
            </a:r>
          </a:p>
          <a:p>
            <a:r>
              <a:rPr lang="en-US" dirty="0" smtClean="0"/>
              <a:t>Accommodating Organizational Structure differences</a:t>
            </a:r>
          </a:p>
          <a:p>
            <a:r>
              <a:rPr lang="en-US" dirty="0" smtClean="0"/>
              <a:t>Dilemma of Critical minimum  number required for registration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2653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90600" y="3105835"/>
            <a:ext cx="70104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600" i="1" dirty="0" smtClean="0"/>
              <a:t>Thank you so much! </a:t>
            </a:r>
            <a:endParaRPr lang="en-US" sz="6600" i="1" dirty="0"/>
          </a:p>
        </p:txBody>
      </p:sp>
    </p:spTree>
    <p:extLst>
      <p:ext uri="{BB962C8B-B14F-4D97-AF65-F5344CB8AC3E}">
        <p14:creationId xmlns:p14="http://schemas.microsoft.com/office/powerpoint/2010/main" val="1381457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CONTENTS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Federal Democratic Republic of Ethiopia at a glance</a:t>
            </a:r>
          </a:p>
          <a:p>
            <a:r>
              <a:rPr lang="en-US" dirty="0" smtClean="0"/>
              <a:t>History of tolerance and coexistence in Ethiopia</a:t>
            </a:r>
          </a:p>
          <a:p>
            <a:r>
              <a:rPr lang="en-US" dirty="0" smtClean="0"/>
              <a:t>Diversity accommodation by Governments before 1991</a:t>
            </a:r>
          </a:p>
          <a:p>
            <a:r>
              <a:rPr lang="en-US" dirty="0" smtClean="0"/>
              <a:t>Diversity Accommodation by FDRE  After 1995</a:t>
            </a:r>
          </a:p>
          <a:p>
            <a:r>
              <a:rPr lang="en-US" dirty="0" smtClean="0"/>
              <a:t>Draft legislation on Religious organizations registration</a:t>
            </a:r>
          </a:p>
          <a:p>
            <a:r>
              <a:rPr lang="en-US" dirty="0" smtClean="0"/>
              <a:t>Challenges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3065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	</a:t>
            </a:r>
            <a:r>
              <a:rPr lang="en-US" sz="3600" b="1" dirty="0" smtClean="0"/>
              <a:t>Federal Democratic Republic Ethiopia </a:t>
            </a:r>
            <a:br>
              <a:rPr lang="en-US" sz="3600" b="1" dirty="0" smtClean="0"/>
            </a:br>
            <a:r>
              <a:rPr lang="en-US" sz="3600" b="1" dirty="0" smtClean="0"/>
              <a:t>At a glance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10600" cy="4953000"/>
          </a:xfrm>
        </p:spPr>
        <p:txBody>
          <a:bodyPr>
            <a:normAutofit/>
          </a:bodyPr>
          <a:lstStyle/>
          <a:p>
            <a:r>
              <a:rPr lang="en-US" sz="3000" dirty="0" smtClean="0"/>
              <a:t>Located at the Horn of Africa</a:t>
            </a:r>
          </a:p>
          <a:p>
            <a:r>
              <a:rPr lang="en-US" sz="3000" dirty="0" smtClean="0"/>
              <a:t>Population: 90 million(Second most populated nation on the African Content)</a:t>
            </a:r>
          </a:p>
          <a:p>
            <a:r>
              <a:rPr lang="en-US" sz="3000" dirty="0" smtClean="0"/>
              <a:t>Area: </a:t>
            </a:r>
            <a:r>
              <a:rPr lang="en-US" sz="3000" dirty="0" smtClean="0">
                <a:latin typeface="Verdana" pitchFamily="34" charset="0"/>
              </a:rPr>
              <a:t>.....… </a:t>
            </a:r>
            <a:r>
              <a:rPr lang="en-US" sz="2400" dirty="0" smtClean="0">
                <a:latin typeface="Verdana" pitchFamily="34" charset="0"/>
              </a:rPr>
              <a:t>1.14 million  km</a:t>
            </a:r>
            <a:r>
              <a:rPr lang="en-US" sz="2400" baseline="30000" dirty="0" smtClean="0">
                <a:latin typeface="Verdana" pitchFamily="34" charset="0"/>
              </a:rPr>
              <a:t>2</a:t>
            </a:r>
          </a:p>
          <a:p>
            <a:pPr>
              <a:lnSpc>
                <a:spcPct val="80000"/>
              </a:lnSpc>
              <a:spcBef>
                <a:spcPct val="50000"/>
              </a:spcBef>
              <a:buFont typeface="Symbol" pitchFamily="18" charset="2"/>
              <a:buChar char="·"/>
            </a:pPr>
            <a:r>
              <a:rPr lang="en-US" sz="2400" dirty="0" smtClean="0">
                <a:latin typeface="Verdana" pitchFamily="34" charset="0"/>
              </a:rPr>
              <a:t>Capital City …. Addis Ababa, seat of the  Federal Government, AU,  UNECA                  </a:t>
            </a:r>
          </a:p>
          <a:p>
            <a:endParaRPr lang="en-US" sz="2400" baseline="30000" dirty="0" smtClean="0">
              <a:latin typeface="Verdana" pitchFamily="34" charset="0"/>
            </a:endParaRPr>
          </a:p>
          <a:p>
            <a:pPr>
              <a:lnSpc>
                <a:spcPct val="80000"/>
              </a:lnSpc>
              <a:spcBef>
                <a:spcPct val="50000"/>
              </a:spcBef>
              <a:buFont typeface="Symbol" pitchFamily="18" charset="2"/>
              <a:buChar char="·"/>
            </a:pPr>
            <a:r>
              <a:rPr lang="en-US" sz="2400" dirty="0" smtClean="0">
                <a:latin typeface="Verdana" pitchFamily="34" charset="0"/>
              </a:rPr>
              <a:t>Geographical Location……..within 15</a:t>
            </a:r>
            <a:r>
              <a:rPr lang="en-US" sz="2400" baseline="30000" dirty="0" smtClean="0">
                <a:latin typeface="Verdana" pitchFamily="34" charset="0"/>
              </a:rPr>
              <a:t>o </a:t>
            </a:r>
            <a:r>
              <a:rPr lang="en-US" sz="2400" dirty="0" smtClean="0">
                <a:latin typeface="Verdana" pitchFamily="34" charset="0"/>
              </a:rPr>
              <a:t>North of the Equator,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1491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/>
              <a:t>Federal Democratic Republic Ethiopia </a:t>
            </a:r>
            <a:br>
              <a:rPr lang="en-US" sz="3600" b="1" dirty="0"/>
            </a:br>
            <a:r>
              <a:rPr lang="en-US" sz="3600" b="1" dirty="0"/>
              <a:t>At a glance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  <a:spcBef>
                <a:spcPct val="50000"/>
              </a:spcBef>
              <a:buFont typeface="Symbol" pitchFamily="18" charset="2"/>
              <a:buChar char="·"/>
            </a:pPr>
            <a:r>
              <a:rPr lang="en-US" dirty="0">
                <a:latin typeface="Verdana" pitchFamily="34" charset="0"/>
              </a:rPr>
              <a:t>Engaged in five years cycle Growth and Transformation plan( </a:t>
            </a:r>
            <a:r>
              <a:rPr lang="en-US" dirty="0" smtClean="0">
                <a:latin typeface="Verdana" pitchFamily="34" charset="0"/>
              </a:rPr>
              <a:t>2010/11-2014/15</a:t>
            </a:r>
            <a:r>
              <a:rPr lang="en-US" dirty="0">
                <a:latin typeface="Verdana" pitchFamily="34" charset="0"/>
              </a:rPr>
              <a:t>)</a:t>
            </a:r>
          </a:p>
          <a:p>
            <a:pPr>
              <a:lnSpc>
                <a:spcPct val="80000"/>
              </a:lnSpc>
              <a:spcBef>
                <a:spcPct val="50000"/>
              </a:spcBef>
              <a:buFont typeface="Symbol" pitchFamily="18" charset="2"/>
              <a:buChar char="·"/>
            </a:pPr>
            <a:r>
              <a:rPr lang="en-US" dirty="0">
                <a:latin typeface="Verdana" pitchFamily="34" charset="0"/>
              </a:rPr>
              <a:t>Recorded an average double growth of 11% in the last 10 years(among the fast growing 10 countries worldwide)</a:t>
            </a:r>
          </a:p>
          <a:p>
            <a:pPr>
              <a:lnSpc>
                <a:spcPct val="80000"/>
              </a:lnSpc>
              <a:spcBef>
                <a:spcPct val="50000"/>
              </a:spcBef>
              <a:buFont typeface="Symbol" pitchFamily="18" charset="2"/>
              <a:buChar char="·"/>
            </a:pPr>
            <a:r>
              <a:rPr lang="en-US" dirty="0">
                <a:latin typeface="Verdana" pitchFamily="34" charset="0"/>
              </a:rPr>
              <a:t>Golden Investment opportunity for massive commercial agriculture and Industrial and infrastructure </a:t>
            </a:r>
            <a:r>
              <a:rPr lang="en-US" dirty="0" smtClean="0">
                <a:latin typeface="Verdana" pitchFamily="34" charset="0"/>
              </a:rPr>
              <a:t>projects  </a:t>
            </a:r>
            <a:endParaRPr lang="en-US" dirty="0">
              <a:latin typeface="Verdana" pitchFamily="34" charset="0"/>
            </a:endParaRPr>
          </a:p>
          <a:p>
            <a:pPr>
              <a:lnSpc>
                <a:spcPct val="80000"/>
              </a:lnSpc>
              <a:spcBef>
                <a:spcPct val="50000"/>
              </a:spcBef>
              <a:buFont typeface="Symbol" pitchFamily="18" charset="2"/>
              <a:buChar char="·"/>
            </a:pPr>
            <a:endParaRPr lang="en-US" dirty="0">
              <a:latin typeface="Verdana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7721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Vision of FDRE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“To see Ethiopia become a country where democratic rule, good governance and social justice reigns, upon the involvement and free will of its peoples; and once extricating itself from poverty becomes a middle income country by 2025”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8454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 fontScale="90000"/>
          </a:bodyPr>
          <a:lstStyle/>
          <a:p>
            <a:r>
              <a:rPr lang="en-US" b="1" dirty="0"/>
              <a:t/>
            </a:r>
            <a:br>
              <a:rPr lang="en-US" b="1" dirty="0"/>
            </a:br>
            <a:r>
              <a:rPr lang="en-US" sz="3600" b="1" dirty="0" smtClean="0"/>
              <a:t>GTP Pillar strategies(2010/11-2014/15) </a:t>
            </a:r>
            <a:r>
              <a:rPr lang="en-US" sz="3600" dirty="0"/>
              <a:t/>
            </a:r>
            <a:br>
              <a:rPr lang="en-US" sz="3600" dirty="0"/>
            </a:b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Ethiopia’s </a:t>
            </a:r>
            <a:r>
              <a:rPr lang="en-US" dirty="0"/>
              <a:t>strategy for sustaining the rapid and broad-based growth path hinges on the following pillars: </a:t>
            </a:r>
          </a:p>
          <a:p>
            <a:pPr lvl="1"/>
            <a:r>
              <a:rPr lang="en-US" dirty="0" smtClean="0"/>
              <a:t> </a:t>
            </a:r>
            <a:r>
              <a:rPr lang="en-US" dirty="0"/>
              <a:t>Sustaining faster and equitable economic growth </a:t>
            </a:r>
          </a:p>
          <a:p>
            <a:pPr lvl="1"/>
            <a:r>
              <a:rPr lang="en-US" dirty="0" smtClean="0"/>
              <a:t> </a:t>
            </a:r>
            <a:r>
              <a:rPr lang="en-US" dirty="0"/>
              <a:t>Maintaining agriculture as a major source of economic growth </a:t>
            </a:r>
          </a:p>
          <a:p>
            <a:pPr lvl="1"/>
            <a:r>
              <a:rPr lang="en-US" dirty="0" smtClean="0"/>
              <a:t>Creating </a:t>
            </a:r>
            <a:r>
              <a:rPr lang="en-US" dirty="0"/>
              <a:t>favorable conditions for the industry to play key role in the economy </a:t>
            </a:r>
          </a:p>
          <a:p>
            <a:pPr lvl="1"/>
            <a:r>
              <a:rPr lang="en-US" dirty="0" smtClean="0"/>
              <a:t>Enhancing </a:t>
            </a:r>
            <a:r>
              <a:rPr lang="en-US" dirty="0"/>
              <a:t>expansion and quality of infrastructure development </a:t>
            </a:r>
          </a:p>
          <a:p>
            <a:pPr lvl="1"/>
            <a:r>
              <a:rPr lang="en-US" dirty="0" smtClean="0"/>
              <a:t>Enhancing </a:t>
            </a:r>
            <a:r>
              <a:rPr lang="en-US" dirty="0"/>
              <a:t>expansion and quality of social development </a:t>
            </a:r>
          </a:p>
          <a:p>
            <a:pPr lvl="1"/>
            <a:r>
              <a:rPr lang="en-US" dirty="0" smtClean="0"/>
              <a:t>Building </a:t>
            </a:r>
            <a:r>
              <a:rPr lang="en-US" dirty="0"/>
              <a:t>capacity and deepen good governance </a:t>
            </a:r>
          </a:p>
          <a:p>
            <a:pPr lvl="1"/>
            <a:r>
              <a:rPr lang="en-US" dirty="0" smtClean="0"/>
              <a:t>Promote </a:t>
            </a:r>
            <a:r>
              <a:rPr lang="en-US" dirty="0"/>
              <a:t>women and youth empowerment and equitable benefit </a:t>
            </a:r>
          </a:p>
        </p:txBody>
      </p:sp>
    </p:spTree>
    <p:extLst>
      <p:ext uri="{BB962C8B-B14F-4D97-AF65-F5344CB8AC3E}">
        <p14:creationId xmlns:p14="http://schemas.microsoft.com/office/powerpoint/2010/main" val="1657461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295400"/>
            <a:ext cx="66294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62919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Religion in Ethiopia(2007 census)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43022041"/>
              </p:ext>
            </p:extLst>
          </p:nvPr>
        </p:nvGraphicFramePr>
        <p:xfrm>
          <a:off x="990599" y="1524000"/>
          <a:ext cx="6934201" cy="37337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46158"/>
                <a:gridCol w="2387184"/>
                <a:gridCol w="2500859"/>
              </a:tblGrid>
              <a:tr h="738554">
                <a:tc>
                  <a:txBody>
                    <a:bodyPr/>
                    <a:lstStyle/>
                    <a:p>
                      <a:r>
                        <a:rPr lang="en-US" dirty="0" smtClean="0"/>
                        <a:t>Religion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Percentage of the population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Population</a:t>
                      </a:r>
                      <a:endParaRPr lang="en-US" dirty="0"/>
                    </a:p>
                  </a:txBody>
                  <a:tcPr/>
                </a:tc>
              </a:tr>
              <a:tr h="427892">
                <a:tc>
                  <a:txBody>
                    <a:bodyPr/>
                    <a:lstStyle/>
                    <a:p>
                      <a:r>
                        <a:rPr lang="en-US" b="1" dirty="0" smtClean="0"/>
                        <a:t>Christianity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62.8%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46,420,822</a:t>
                      </a:r>
                      <a:endParaRPr lang="en-US" b="1" dirty="0"/>
                    </a:p>
                  </a:txBody>
                  <a:tcPr/>
                </a:tc>
              </a:tr>
              <a:tr h="427892">
                <a:tc>
                  <a:txBody>
                    <a:bodyPr/>
                    <a:lstStyle/>
                    <a:p>
                      <a:r>
                        <a:rPr lang="en-US" dirty="0" smtClean="0"/>
                        <a:t>Orthodox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43.5%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32,154,550</a:t>
                      </a:r>
                      <a:endParaRPr lang="en-US" dirty="0"/>
                    </a:p>
                  </a:txBody>
                  <a:tcPr/>
                </a:tc>
              </a:tr>
              <a:tr h="427892">
                <a:tc>
                  <a:txBody>
                    <a:bodyPr/>
                    <a:lstStyle/>
                    <a:p>
                      <a:r>
                        <a:rPr lang="en-US" dirty="0" smtClean="0"/>
                        <a:t>Protestant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18.6%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13,748,842</a:t>
                      </a:r>
                      <a:endParaRPr lang="en-US" dirty="0"/>
                    </a:p>
                  </a:txBody>
                  <a:tcPr/>
                </a:tc>
              </a:tr>
              <a:tr h="427892">
                <a:tc>
                  <a:txBody>
                    <a:bodyPr/>
                    <a:lstStyle/>
                    <a:p>
                      <a:r>
                        <a:rPr lang="en-US" dirty="0" smtClean="0"/>
                        <a:t>Catholic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0.7%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517,430</a:t>
                      </a:r>
                      <a:endParaRPr lang="en-US" dirty="0"/>
                    </a:p>
                  </a:txBody>
                  <a:tcPr/>
                </a:tc>
              </a:tr>
              <a:tr h="427892">
                <a:tc>
                  <a:txBody>
                    <a:bodyPr/>
                    <a:lstStyle/>
                    <a:p>
                      <a:r>
                        <a:rPr lang="en-US" b="1" dirty="0" smtClean="0"/>
                        <a:t>Muslim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33.9%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25,058,373</a:t>
                      </a:r>
                      <a:endParaRPr lang="en-US" b="1" dirty="0"/>
                    </a:p>
                  </a:txBody>
                  <a:tcPr/>
                </a:tc>
              </a:tr>
              <a:tr h="427892">
                <a:tc>
                  <a:txBody>
                    <a:bodyPr/>
                    <a:lstStyle/>
                    <a:p>
                      <a:r>
                        <a:rPr lang="en-US" b="1" dirty="0" smtClean="0"/>
                        <a:t>Traditional 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2.6%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1,921,881</a:t>
                      </a:r>
                      <a:endParaRPr lang="en-US" b="1" dirty="0"/>
                    </a:p>
                  </a:txBody>
                  <a:tcPr/>
                </a:tc>
              </a:tr>
              <a:tr h="427892">
                <a:tc>
                  <a:txBody>
                    <a:bodyPr/>
                    <a:lstStyle/>
                    <a:p>
                      <a:r>
                        <a:rPr lang="en-US" b="1" dirty="0" smtClean="0"/>
                        <a:t>Others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0.6%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517430</a:t>
                      </a:r>
                      <a:endParaRPr lang="en-US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79626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447800"/>
          </a:xfrm>
        </p:spPr>
        <p:txBody>
          <a:bodyPr>
            <a:noAutofit/>
          </a:bodyPr>
          <a:lstStyle/>
          <a:p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/>
              <a:t/>
            </a:r>
            <a:br>
              <a:rPr lang="en-US" sz="3600" dirty="0"/>
            </a:br>
            <a:r>
              <a:rPr lang="en-US" sz="3200" b="1" dirty="0" smtClean="0"/>
              <a:t>History </a:t>
            </a:r>
            <a:r>
              <a:rPr lang="en-US" sz="3200" b="1" dirty="0"/>
              <a:t>of </a:t>
            </a:r>
            <a:r>
              <a:rPr lang="en-US" sz="3200" b="1" dirty="0" smtClean="0"/>
              <a:t>tolerance and coexistence in </a:t>
            </a:r>
            <a:r>
              <a:rPr lang="en-US" sz="3200" b="1" dirty="0"/>
              <a:t>Ethiopia</a:t>
            </a:r>
            <a:r>
              <a:rPr lang="en-US" sz="3200" dirty="0"/>
              <a:t/>
            </a:r>
            <a:br>
              <a:rPr lang="en-US" sz="3200" dirty="0"/>
            </a:b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Religions of Indigenous, Judaism, Christian, and Muslim have long history of coexistence in Ethiopia</a:t>
            </a:r>
          </a:p>
          <a:p>
            <a:r>
              <a:rPr lang="en-US" dirty="0" smtClean="0"/>
              <a:t>No history of war during their introduction or expansion</a:t>
            </a:r>
          </a:p>
          <a:p>
            <a:r>
              <a:rPr lang="en-US" dirty="0" smtClean="0"/>
              <a:t>Christian(</a:t>
            </a:r>
            <a:r>
              <a:rPr lang="en-US" sz="2700" dirty="0" smtClean="0"/>
              <a:t>4</a:t>
            </a:r>
            <a:r>
              <a:rPr lang="en-US" sz="2700" baseline="30000" dirty="0" smtClean="0"/>
              <a:t>th</a:t>
            </a:r>
            <a:r>
              <a:rPr lang="en-US" sz="2700" dirty="0" smtClean="0"/>
              <a:t> century)  </a:t>
            </a:r>
            <a:r>
              <a:rPr lang="en-US" dirty="0" smtClean="0"/>
              <a:t>and Muslim(</a:t>
            </a:r>
            <a:r>
              <a:rPr lang="en-US" sz="2900" dirty="0" smtClean="0"/>
              <a:t>7</a:t>
            </a:r>
            <a:r>
              <a:rPr lang="en-US" sz="2900" baseline="30000" dirty="0" smtClean="0"/>
              <a:t>th</a:t>
            </a:r>
            <a:r>
              <a:rPr lang="en-US" sz="2900" dirty="0" smtClean="0"/>
              <a:t> centaury</a:t>
            </a:r>
            <a:r>
              <a:rPr lang="en-US" dirty="0" smtClean="0"/>
              <a:t>) followers have been together for the last 1400 years</a:t>
            </a:r>
          </a:p>
          <a:p>
            <a:r>
              <a:rPr lang="en-US" dirty="0" smtClean="0"/>
              <a:t>However both Christian kings and Muslim Sultanates used religion for their own ends </a:t>
            </a:r>
            <a:r>
              <a:rPr lang="en-US" sz="2600" dirty="0" smtClean="0"/>
              <a:t>( Power maintenance, territory expansion and trade span expansion) 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1667193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309</TotalTime>
  <Words>802</Words>
  <Application>Microsoft Office PowerPoint</Application>
  <PresentationFormat>On-screen Show (4:3)</PresentationFormat>
  <Paragraphs>106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 Twentieth Annual International Law and Religion Symposium</vt:lpstr>
      <vt:lpstr>CONTENTS</vt:lpstr>
      <vt:lpstr> Federal Democratic Republic Ethiopia  At a glance</vt:lpstr>
      <vt:lpstr>Federal Democratic Republic Ethiopia  At a glance</vt:lpstr>
      <vt:lpstr>Vision of FDRE</vt:lpstr>
      <vt:lpstr> GTP Pillar strategies(2010/11-2014/15)  </vt:lpstr>
      <vt:lpstr>PowerPoint Presentation</vt:lpstr>
      <vt:lpstr>Religion in Ethiopia(2007 census)</vt:lpstr>
      <vt:lpstr>  History of tolerance and coexistence in Ethiopia </vt:lpstr>
      <vt:lpstr>Diversity accommodation by Governments before 1991 </vt:lpstr>
      <vt:lpstr> Diversity Accommodation by FDRE   After  August 1995 </vt:lpstr>
      <vt:lpstr>FDRE Constitution and the last two decades performance (1995-2013) </vt:lpstr>
      <vt:lpstr>Draft Legislation to register Religious Institutions</vt:lpstr>
      <vt:lpstr>Advantages of Registration </vt:lpstr>
      <vt:lpstr>Challenges</vt:lpstr>
      <vt:lpstr>PowerPoint Presentation</vt:lpstr>
    </vt:vector>
  </TitlesOfParts>
  <Company>BYU LAW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durhamc</dc:creator>
  <cp:lastModifiedBy>Donlu</cp:lastModifiedBy>
  <cp:revision>30</cp:revision>
  <cp:lastPrinted>2013-10-07T14:09:02Z</cp:lastPrinted>
  <dcterms:created xsi:type="dcterms:W3CDTF">2013-10-05T16:56:29Z</dcterms:created>
  <dcterms:modified xsi:type="dcterms:W3CDTF">2013-10-15T01:07:58Z</dcterms:modified>
</cp:coreProperties>
</file>