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3"/>
  </p:handoutMasterIdLst>
  <p:sldIdLst>
    <p:sldId id="256" r:id="rId2"/>
    <p:sldId id="257" r:id="rId3"/>
    <p:sldId id="261" r:id="rId4"/>
    <p:sldId id="262" r:id="rId5"/>
    <p:sldId id="258" r:id="rId6"/>
    <p:sldId id="259" r:id="rId7"/>
    <p:sldId id="260" r:id="rId8"/>
    <p:sldId id="263" r:id="rId9"/>
    <p:sldId id="264" r:id="rId10"/>
    <p:sldId id="265" r:id="rId11"/>
    <p:sldId id="266" r:id="rId12"/>
  </p:sldIdLst>
  <p:sldSz cx="9144000" cy="6858000" type="screen4x3"/>
  <p:notesSz cx="9223375" cy="6918325"/>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3" d="100"/>
          <a:sy n="73" d="100"/>
        </p:scale>
        <p:origin x="-10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96795" cy="345916"/>
          </a:xfrm>
          <a:prstGeom prst="rect">
            <a:avLst/>
          </a:prstGeom>
        </p:spPr>
        <p:txBody>
          <a:bodyPr vert="horz" lIns="92528" tIns="46264" rIns="92528" bIns="46264" rtlCol="0"/>
          <a:lstStyle>
            <a:lvl1pPr algn="l">
              <a:defRPr sz="1200"/>
            </a:lvl1pPr>
          </a:lstStyle>
          <a:p>
            <a:endParaRPr lang="en-US"/>
          </a:p>
        </p:txBody>
      </p:sp>
      <p:sp>
        <p:nvSpPr>
          <p:cNvPr id="3" name="Date Placeholder 2"/>
          <p:cNvSpPr>
            <a:spLocks noGrp="1"/>
          </p:cNvSpPr>
          <p:nvPr>
            <p:ph type="dt" sz="quarter" idx="1"/>
          </p:nvPr>
        </p:nvSpPr>
        <p:spPr>
          <a:xfrm>
            <a:off x="5224446" y="1"/>
            <a:ext cx="3996795" cy="345916"/>
          </a:xfrm>
          <a:prstGeom prst="rect">
            <a:avLst/>
          </a:prstGeom>
        </p:spPr>
        <p:txBody>
          <a:bodyPr vert="horz" lIns="92528" tIns="46264" rIns="92528" bIns="46264" rtlCol="0"/>
          <a:lstStyle>
            <a:lvl1pPr algn="r">
              <a:defRPr sz="1200"/>
            </a:lvl1pPr>
          </a:lstStyle>
          <a:p>
            <a:fld id="{7DDE4E94-0D2D-4BAB-8074-0C9C9A3E7372}" type="datetimeFigureOut">
              <a:rPr lang="en-US" smtClean="0"/>
              <a:t>10/14/2013</a:t>
            </a:fld>
            <a:endParaRPr lang="en-US"/>
          </a:p>
        </p:txBody>
      </p:sp>
      <p:sp>
        <p:nvSpPr>
          <p:cNvPr id="4" name="Footer Placeholder 3"/>
          <p:cNvSpPr>
            <a:spLocks noGrp="1"/>
          </p:cNvSpPr>
          <p:nvPr>
            <p:ph type="ftr" sz="quarter" idx="2"/>
          </p:nvPr>
        </p:nvSpPr>
        <p:spPr>
          <a:xfrm>
            <a:off x="0" y="6571208"/>
            <a:ext cx="3996795" cy="345916"/>
          </a:xfrm>
          <a:prstGeom prst="rect">
            <a:avLst/>
          </a:prstGeom>
        </p:spPr>
        <p:txBody>
          <a:bodyPr vert="horz" lIns="92528" tIns="46264" rIns="92528" bIns="46264" rtlCol="0" anchor="b"/>
          <a:lstStyle>
            <a:lvl1pPr algn="l">
              <a:defRPr sz="1200"/>
            </a:lvl1pPr>
          </a:lstStyle>
          <a:p>
            <a:endParaRPr lang="en-US"/>
          </a:p>
        </p:txBody>
      </p:sp>
      <p:sp>
        <p:nvSpPr>
          <p:cNvPr id="5" name="Slide Number Placeholder 4"/>
          <p:cNvSpPr>
            <a:spLocks noGrp="1"/>
          </p:cNvSpPr>
          <p:nvPr>
            <p:ph type="sldNum" sz="quarter" idx="3"/>
          </p:nvPr>
        </p:nvSpPr>
        <p:spPr>
          <a:xfrm>
            <a:off x="5224446" y="6571208"/>
            <a:ext cx="3996795" cy="345916"/>
          </a:xfrm>
          <a:prstGeom prst="rect">
            <a:avLst/>
          </a:prstGeom>
        </p:spPr>
        <p:txBody>
          <a:bodyPr vert="horz" lIns="92528" tIns="46264" rIns="92528" bIns="46264" rtlCol="0" anchor="b"/>
          <a:lstStyle>
            <a:lvl1pPr algn="r">
              <a:defRPr sz="1200"/>
            </a:lvl1pPr>
          </a:lstStyle>
          <a:p>
            <a:fld id="{DE0D30C4-C34E-4609-969B-1445F9FE6EB0}" type="slidenum">
              <a:rPr lang="en-US" smtClean="0"/>
              <a:t>‹#›</a:t>
            </a:fld>
            <a:endParaRPr lang="en-US"/>
          </a:p>
        </p:txBody>
      </p:sp>
    </p:spTree>
    <p:extLst>
      <p:ext uri="{BB962C8B-B14F-4D97-AF65-F5344CB8AC3E}">
        <p14:creationId xmlns:p14="http://schemas.microsoft.com/office/powerpoint/2010/main" val="22808795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83C4BB3-E407-E04D-B18A-F96B9E75763E}" type="datetimeFigureOut">
              <a:rPr lang="it-IT" smtClean="0"/>
              <a:t>14/10/2013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39BDCD9-2AD5-2D48-B9CB-C763EDBF03E7}" type="slidenum">
              <a:rPr lang="it-IT" smtClean="0"/>
              <a:t>‹#›</a:t>
            </a:fld>
            <a:endParaRPr lang="it-IT"/>
          </a:p>
        </p:txBody>
      </p:sp>
    </p:spTree>
    <p:extLst>
      <p:ext uri="{BB962C8B-B14F-4D97-AF65-F5344CB8AC3E}">
        <p14:creationId xmlns:p14="http://schemas.microsoft.com/office/powerpoint/2010/main" val="3729714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83C4BB3-E407-E04D-B18A-F96B9E75763E}" type="datetimeFigureOut">
              <a:rPr lang="it-IT" smtClean="0"/>
              <a:t>14/10/2013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39BDCD9-2AD5-2D48-B9CB-C763EDBF03E7}" type="slidenum">
              <a:rPr lang="it-IT" smtClean="0"/>
              <a:t>‹#›</a:t>
            </a:fld>
            <a:endParaRPr lang="it-IT"/>
          </a:p>
        </p:txBody>
      </p:sp>
    </p:spTree>
    <p:extLst>
      <p:ext uri="{BB962C8B-B14F-4D97-AF65-F5344CB8AC3E}">
        <p14:creationId xmlns:p14="http://schemas.microsoft.com/office/powerpoint/2010/main" val="3105893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83C4BB3-E407-E04D-B18A-F96B9E75763E}" type="datetimeFigureOut">
              <a:rPr lang="it-IT" smtClean="0"/>
              <a:t>14/10/2013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39BDCD9-2AD5-2D48-B9CB-C763EDBF03E7}" type="slidenum">
              <a:rPr lang="it-IT" smtClean="0"/>
              <a:t>‹#›</a:t>
            </a:fld>
            <a:endParaRPr lang="it-IT"/>
          </a:p>
        </p:txBody>
      </p:sp>
    </p:spTree>
    <p:extLst>
      <p:ext uri="{BB962C8B-B14F-4D97-AF65-F5344CB8AC3E}">
        <p14:creationId xmlns:p14="http://schemas.microsoft.com/office/powerpoint/2010/main" val="2450955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83C4BB3-E407-E04D-B18A-F96B9E75763E}" type="datetimeFigureOut">
              <a:rPr lang="it-IT" smtClean="0"/>
              <a:t>14/10/2013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39BDCD9-2AD5-2D48-B9CB-C763EDBF03E7}" type="slidenum">
              <a:rPr lang="it-IT" smtClean="0"/>
              <a:t>‹#›</a:t>
            </a:fld>
            <a:endParaRPr lang="it-IT"/>
          </a:p>
        </p:txBody>
      </p:sp>
    </p:spTree>
    <p:extLst>
      <p:ext uri="{BB962C8B-B14F-4D97-AF65-F5344CB8AC3E}">
        <p14:creationId xmlns:p14="http://schemas.microsoft.com/office/powerpoint/2010/main" val="571320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383C4BB3-E407-E04D-B18A-F96B9E75763E}" type="datetimeFigureOut">
              <a:rPr lang="it-IT" smtClean="0"/>
              <a:t>14/10/2013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39BDCD9-2AD5-2D48-B9CB-C763EDBF03E7}" type="slidenum">
              <a:rPr lang="it-IT" smtClean="0"/>
              <a:t>‹#›</a:t>
            </a:fld>
            <a:endParaRPr lang="it-IT"/>
          </a:p>
        </p:txBody>
      </p:sp>
    </p:spTree>
    <p:extLst>
      <p:ext uri="{BB962C8B-B14F-4D97-AF65-F5344CB8AC3E}">
        <p14:creationId xmlns:p14="http://schemas.microsoft.com/office/powerpoint/2010/main" val="516163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83C4BB3-E407-E04D-B18A-F96B9E75763E}" type="datetimeFigureOut">
              <a:rPr lang="it-IT" smtClean="0"/>
              <a:t>14/10/2013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39BDCD9-2AD5-2D48-B9CB-C763EDBF03E7}" type="slidenum">
              <a:rPr lang="it-IT" smtClean="0"/>
              <a:t>‹#›</a:t>
            </a:fld>
            <a:endParaRPr lang="it-IT"/>
          </a:p>
        </p:txBody>
      </p:sp>
    </p:spTree>
    <p:extLst>
      <p:ext uri="{BB962C8B-B14F-4D97-AF65-F5344CB8AC3E}">
        <p14:creationId xmlns:p14="http://schemas.microsoft.com/office/powerpoint/2010/main" val="90180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83C4BB3-E407-E04D-B18A-F96B9E75763E}" type="datetimeFigureOut">
              <a:rPr lang="it-IT" smtClean="0"/>
              <a:t>14/10/2013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39BDCD9-2AD5-2D48-B9CB-C763EDBF03E7}" type="slidenum">
              <a:rPr lang="it-IT" smtClean="0"/>
              <a:t>‹#›</a:t>
            </a:fld>
            <a:endParaRPr lang="it-IT"/>
          </a:p>
        </p:txBody>
      </p:sp>
    </p:spTree>
    <p:extLst>
      <p:ext uri="{BB962C8B-B14F-4D97-AF65-F5344CB8AC3E}">
        <p14:creationId xmlns:p14="http://schemas.microsoft.com/office/powerpoint/2010/main" val="2709749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383C4BB3-E407-E04D-B18A-F96B9E75763E}" type="datetimeFigureOut">
              <a:rPr lang="it-IT" smtClean="0"/>
              <a:t>14/10/2013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39BDCD9-2AD5-2D48-B9CB-C763EDBF03E7}" type="slidenum">
              <a:rPr lang="it-IT" smtClean="0"/>
              <a:t>‹#›</a:t>
            </a:fld>
            <a:endParaRPr lang="it-IT"/>
          </a:p>
        </p:txBody>
      </p:sp>
    </p:spTree>
    <p:extLst>
      <p:ext uri="{BB962C8B-B14F-4D97-AF65-F5344CB8AC3E}">
        <p14:creationId xmlns:p14="http://schemas.microsoft.com/office/powerpoint/2010/main" val="3079360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83C4BB3-E407-E04D-B18A-F96B9E75763E}" type="datetimeFigureOut">
              <a:rPr lang="it-IT" smtClean="0"/>
              <a:t>14/10/2013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39BDCD9-2AD5-2D48-B9CB-C763EDBF03E7}" type="slidenum">
              <a:rPr lang="it-IT" smtClean="0"/>
              <a:t>‹#›</a:t>
            </a:fld>
            <a:endParaRPr lang="it-IT"/>
          </a:p>
        </p:txBody>
      </p:sp>
    </p:spTree>
    <p:extLst>
      <p:ext uri="{BB962C8B-B14F-4D97-AF65-F5344CB8AC3E}">
        <p14:creationId xmlns:p14="http://schemas.microsoft.com/office/powerpoint/2010/main" val="740036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383C4BB3-E407-E04D-B18A-F96B9E75763E}" type="datetimeFigureOut">
              <a:rPr lang="it-IT" smtClean="0"/>
              <a:t>14/10/2013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39BDCD9-2AD5-2D48-B9CB-C763EDBF03E7}" type="slidenum">
              <a:rPr lang="it-IT" smtClean="0"/>
              <a:t>‹#›</a:t>
            </a:fld>
            <a:endParaRPr lang="it-IT"/>
          </a:p>
        </p:txBody>
      </p:sp>
    </p:spTree>
    <p:extLst>
      <p:ext uri="{BB962C8B-B14F-4D97-AF65-F5344CB8AC3E}">
        <p14:creationId xmlns:p14="http://schemas.microsoft.com/office/powerpoint/2010/main" val="1334228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383C4BB3-E407-E04D-B18A-F96B9E75763E}" type="datetimeFigureOut">
              <a:rPr lang="it-IT" smtClean="0"/>
              <a:t>14/10/2013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39BDCD9-2AD5-2D48-B9CB-C763EDBF03E7}" type="slidenum">
              <a:rPr lang="it-IT" smtClean="0"/>
              <a:t>‹#›</a:t>
            </a:fld>
            <a:endParaRPr lang="it-IT"/>
          </a:p>
        </p:txBody>
      </p:sp>
    </p:spTree>
    <p:extLst>
      <p:ext uri="{BB962C8B-B14F-4D97-AF65-F5344CB8AC3E}">
        <p14:creationId xmlns:p14="http://schemas.microsoft.com/office/powerpoint/2010/main" val="2908415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38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3C4BB3-E407-E04D-B18A-F96B9E75763E}" type="datetimeFigureOut">
              <a:rPr lang="it-IT" smtClean="0"/>
              <a:t>14/10/2013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9BDCD9-2AD5-2D48-B9CB-C763EDBF03E7}" type="slidenum">
              <a:rPr lang="it-IT" smtClean="0"/>
              <a:t>‹#›</a:t>
            </a:fld>
            <a:endParaRPr lang="it-IT"/>
          </a:p>
        </p:txBody>
      </p:sp>
    </p:spTree>
    <p:extLst>
      <p:ext uri="{BB962C8B-B14F-4D97-AF65-F5344CB8AC3E}">
        <p14:creationId xmlns:p14="http://schemas.microsoft.com/office/powerpoint/2010/main" val="522347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592667"/>
            <a:ext cx="7772400" cy="3007783"/>
          </a:xfrm>
        </p:spPr>
        <p:txBody>
          <a:bodyPr/>
          <a:lstStyle/>
          <a:p>
            <a:r>
              <a:rPr lang="it-IT" dirty="0" err="1" smtClean="0"/>
              <a:t>Religion</a:t>
            </a:r>
            <a:r>
              <a:rPr lang="it-IT" dirty="0" smtClean="0"/>
              <a:t> and Human </a:t>
            </a:r>
            <a:r>
              <a:rPr lang="it-IT" dirty="0" err="1" smtClean="0"/>
              <a:t>Rights</a:t>
            </a:r>
            <a:r>
              <a:rPr lang="it-IT" dirty="0"/>
              <a:t> </a:t>
            </a:r>
            <a:r>
              <a:rPr lang="it-IT" smtClean="0"/>
              <a:t>in </a:t>
            </a:r>
            <a:r>
              <a:rPr lang="it-IT" smtClean="0"/>
              <a:t>Italy </a:t>
            </a:r>
            <a:r>
              <a:rPr lang="it-IT" dirty="0" smtClean="0"/>
              <a:t>and in Europe: the Fate of </a:t>
            </a:r>
            <a:r>
              <a:rPr lang="it-IT" dirty="0"/>
              <a:t>N</a:t>
            </a:r>
            <a:r>
              <a:rPr lang="it-IT" dirty="0" smtClean="0"/>
              <a:t>ational </a:t>
            </a:r>
            <a:r>
              <a:rPr lang="it-IT" dirty="0" err="1"/>
              <a:t>I</a:t>
            </a:r>
            <a:r>
              <a:rPr lang="it-IT" dirty="0" err="1" smtClean="0"/>
              <a:t>dentities</a:t>
            </a:r>
            <a:r>
              <a:rPr lang="it-IT" dirty="0" smtClean="0"/>
              <a:t> </a:t>
            </a:r>
            <a:endParaRPr lang="it-IT" dirty="0"/>
          </a:p>
        </p:txBody>
      </p:sp>
      <p:sp>
        <p:nvSpPr>
          <p:cNvPr id="3" name="Sottotitolo 2"/>
          <p:cNvSpPr>
            <a:spLocks noGrp="1"/>
          </p:cNvSpPr>
          <p:nvPr>
            <p:ph type="subTitle" idx="1"/>
          </p:nvPr>
        </p:nvSpPr>
        <p:spPr/>
        <p:txBody>
          <a:bodyPr/>
          <a:lstStyle/>
          <a:p>
            <a:r>
              <a:rPr lang="it-IT"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Andrea.pin@unipd.it</a:t>
            </a:r>
            <a:endParaRPr lang="it-IT"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825181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 name="Immagine 3"/>
          <p:cNvPicPr/>
          <p:nvPr/>
        </p:nvPicPr>
        <p:blipFill>
          <a:blip r:embed="rId2">
            <a:extLst>
              <a:ext uri="{28A0092B-C50C-407E-A947-70E740481C1C}">
                <a14:useLocalDpi xmlns:a14="http://schemas.microsoft.com/office/drawing/2010/main" val="0"/>
              </a:ext>
            </a:extLst>
          </a:blip>
          <a:srcRect/>
          <a:stretch>
            <a:fillRect/>
          </a:stretch>
        </p:blipFill>
        <p:spPr bwMode="auto">
          <a:xfrm>
            <a:off x="864728" y="1371424"/>
            <a:ext cx="7404382" cy="4754739"/>
          </a:xfrm>
          <a:prstGeom prst="rect">
            <a:avLst/>
          </a:prstGeom>
          <a:noFill/>
          <a:ln>
            <a:noFill/>
          </a:ln>
        </p:spPr>
      </p:pic>
    </p:spTree>
    <p:extLst>
      <p:ext uri="{BB962C8B-B14F-4D97-AF65-F5344CB8AC3E}">
        <p14:creationId xmlns:p14="http://schemas.microsoft.com/office/powerpoint/2010/main" val="4070613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t>
            </a:r>
            <a:r>
              <a:rPr lang="it-IT" dirty="0" err="1" smtClean="0"/>
              <a:t>role</a:t>
            </a:r>
            <a:r>
              <a:rPr lang="it-IT" dirty="0" smtClean="0"/>
              <a:t> of </a:t>
            </a:r>
            <a:r>
              <a:rPr lang="it-IT" dirty="0" err="1" smtClean="0"/>
              <a:t>secularization</a:t>
            </a:r>
            <a:endParaRPr lang="it-IT" dirty="0"/>
          </a:p>
        </p:txBody>
      </p:sp>
      <p:sp>
        <p:nvSpPr>
          <p:cNvPr id="3" name="Segnaposto contenuto 2"/>
          <p:cNvSpPr>
            <a:spLocks noGrp="1"/>
          </p:cNvSpPr>
          <p:nvPr>
            <p:ph idx="1"/>
          </p:nvPr>
        </p:nvSpPr>
        <p:spPr/>
        <p:txBody>
          <a:bodyPr/>
          <a:lstStyle/>
          <a:p>
            <a:endParaRPr lang="it-IT"/>
          </a:p>
        </p:txBody>
      </p:sp>
      <p:pic>
        <p:nvPicPr>
          <p:cNvPr id="4" name="Immagine 3"/>
          <p:cNvPicPr/>
          <p:nvPr/>
        </p:nvPicPr>
        <p:blipFill>
          <a:blip r:embed="rId2">
            <a:extLst>
              <a:ext uri="{28A0092B-C50C-407E-A947-70E740481C1C}">
                <a14:useLocalDpi xmlns:a14="http://schemas.microsoft.com/office/drawing/2010/main" val="0"/>
              </a:ext>
            </a:extLst>
          </a:blip>
          <a:srcRect/>
          <a:stretch>
            <a:fillRect/>
          </a:stretch>
        </p:blipFill>
        <p:spPr bwMode="auto">
          <a:xfrm>
            <a:off x="1411110" y="1199444"/>
            <a:ext cx="6307667" cy="5545667"/>
          </a:xfrm>
          <a:prstGeom prst="rect">
            <a:avLst/>
          </a:prstGeom>
          <a:noFill/>
          <a:ln>
            <a:noFill/>
          </a:ln>
        </p:spPr>
      </p:pic>
    </p:spTree>
    <p:extLst>
      <p:ext uri="{BB962C8B-B14F-4D97-AF65-F5344CB8AC3E}">
        <p14:creationId xmlns:p14="http://schemas.microsoft.com/office/powerpoint/2010/main" val="290983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a:p>
        </p:txBody>
      </p:sp>
      <p:pic>
        <p:nvPicPr>
          <p:cNvPr id="4" name="Immagine 3"/>
          <p:cNvPicPr/>
          <p:nvPr/>
        </p:nvPicPr>
        <p:blipFill>
          <a:blip r:embed="rId2">
            <a:extLst>
              <a:ext uri="{28A0092B-C50C-407E-A947-70E740481C1C}">
                <a14:useLocalDpi xmlns:a14="http://schemas.microsoft.com/office/drawing/2010/main" val="0"/>
              </a:ext>
            </a:extLst>
          </a:blip>
          <a:srcRect/>
          <a:stretch>
            <a:fillRect/>
          </a:stretch>
        </p:blipFill>
        <p:spPr bwMode="auto">
          <a:xfrm>
            <a:off x="2427112" y="1072444"/>
            <a:ext cx="4493084" cy="4459111"/>
          </a:xfrm>
          <a:prstGeom prst="rect">
            <a:avLst/>
          </a:prstGeom>
          <a:noFill/>
          <a:ln>
            <a:noFill/>
          </a:ln>
        </p:spPr>
      </p:pic>
    </p:spTree>
    <p:extLst>
      <p:ext uri="{BB962C8B-B14F-4D97-AF65-F5344CB8AC3E}">
        <p14:creationId xmlns:p14="http://schemas.microsoft.com/office/powerpoint/2010/main" val="397924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5222" y="274638"/>
            <a:ext cx="8861777" cy="1143000"/>
          </a:xfrm>
        </p:spPr>
        <p:txBody>
          <a:bodyPr>
            <a:normAutofit/>
          </a:bodyPr>
          <a:lstStyle/>
          <a:p>
            <a:r>
              <a:rPr lang="it-IT" dirty="0" err="1" smtClean="0"/>
              <a:t>Lautsi</a:t>
            </a:r>
            <a:r>
              <a:rPr lang="it-IT" dirty="0" smtClean="0"/>
              <a:t> </a:t>
            </a:r>
            <a:r>
              <a:rPr lang="it-IT" i="1" dirty="0" smtClean="0"/>
              <a:t>II–</a:t>
            </a:r>
            <a:r>
              <a:rPr lang="it-IT" i="1" dirty="0" err="1" smtClean="0"/>
              <a:t>European</a:t>
            </a:r>
            <a:r>
              <a:rPr lang="it-IT" i="1" dirty="0" smtClean="0"/>
              <a:t> Court of H </a:t>
            </a:r>
            <a:r>
              <a:rPr lang="it-IT" i="1" dirty="0" err="1" smtClean="0"/>
              <a:t>R</a:t>
            </a:r>
            <a:endParaRPr lang="it-IT" i="1" dirty="0"/>
          </a:p>
        </p:txBody>
      </p:sp>
      <p:sp>
        <p:nvSpPr>
          <p:cNvPr id="3" name="Segnaposto contenuto 2"/>
          <p:cNvSpPr>
            <a:spLocks noGrp="1"/>
          </p:cNvSpPr>
          <p:nvPr>
            <p:ph idx="1"/>
          </p:nvPr>
        </p:nvSpPr>
        <p:spPr/>
        <p:txBody>
          <a:bodyPr>
            <a:normAutofit lnSpcReduction="10000"/>
          </a:bodyPr>
          <a:lstStyle/>
          <a:p>
            <a:r>
              <a:rPr lang="it-IT" i="1" dirty="0"/>
              <a:t>“</a:t>
            </a:r>
            <a:r>
              <a:rPr lang="it-IT" i="1" dirty="0" err="1"/>
              <a:t>Italian</a:t>
            </a:r>
            <a:r>
              <a:rPr lang="it-IT" i="1" dirty="0"/>
              <a:t> law </a:t>
            </a:r>
            <a:r>
              <a:rPr lang="it-IT" i="1" dirty="0" err="1"/>
              <a:t>currently</a:t>
            </a:r>
            <a:r>
              <a:rPr lang="it-IT" i="1" dirty="0"/>
              <a:t> </a:t>
            </a:r>
            <a:r>
              <a:rPr lang="it-IT" i="1" dirty="0" err="1"/>
              <a:t>conferred</a:t>
            </a:r>
            <a:r>
              <a:rPr lang="it-IT" i="1" dirty="0"/>
              <a:t> the right to </a:t>
            </a:r>
            <a:r>
              <a:rPr lang="it-IT" i="1" dirty="0" err="1"/>
              <a:t>wear</a:t>
            </a:r>
            <a:r>
              <a:rPr lang="it-IT" i="1" dirty="0"/>
              <a:t> </a:t>
            </a:r>
            <a:r>
              <a:rPr lang="it-IT" i="1" dirty="0" err="1"/>
              <a:t>Islamic</a:t>
            </a:r>
            <a:r>
              <a:rPr lang="it-IT" i="1" dirty="0"/>
              <a:t> </a:t>
            </a:r>
            <a:r>
              <a:rPr lang="it-IT" i="1" dirty="0" err="1"/>
              <a:t>headscarves</a:t>
            </a:r>
            <a:r>
              <a:rPr lang="it-IT" i="1" dirty="0"/>
              <a:t> and </a:t>
            </a:r>
            <a:r>
              <a:rPr lang="it-IT" i="1" dirty="0" err="1"/>
              <a:t>other</a:t>
            </a:r>
            <a:r>
              <a:rPr lang="it-IT" i="1" dirty="0"/>
              <a:t> </a:t>
            </a:r>
            <a:r>
              <a:rPr lang="it-IT" i="1" dirty="0" err="1"/>
              <a:t>apparel</a:t>
            </a:r>
            <a:r>
              <a:rPr lang="it-IT" i="1" dirty="0"/>
              <a:t> or </a:t>
            </a:r>
            <a:r>
              <a:rPr lang="it-IT" i="1" dirty="0" err="1"/>
              <a:t>symbols</a:t>
            </a:r>
            <a:r>
              <a:rPr lang="it-IT" i="1" dirty="0"/>
              <a:t> with a </a:t>
            </a:r>
            <a:r>
              <a:rPr lang="it-IT" i="1" dirty="0" err="1"/>
              <a:t>religious</a:t>
            </a:r>
            <a:r>
              <a:rPr lang="it-IT" i="1" dirty="0"/>
              <a:t> </a:t>
            </a:r>
            <a:r>
              <a:rPr lang="it-IT" i="1" dirty="0" err="1"/>
              <a:t>connotation</a:t>
            </a:r>
            <a:r>
              <a:rPr lang="it-IT" i="1" dirty="0"/>
              <a:t>; the </a:t>
            </a:r>
            <a:r>
              <a:rPr lang="it-IT" i="1" dirty="0" err="1"/>
              <a:t>beginning</a:t>
            </a:r>
            <a:r>
              <a:rPr lang="it-IT" i="1" dirty="0"/>
              <a:t> and end of Ramadan </a:t>
            </a:r>
            <a:r>
              <a:rPr lang="it-IT" i="1" dirty="0" err="1"/>
              <a:t>were</a:t>
            </a:r>
            <a:r>
              <a:rPr lang="it-IT" i="1" dirty="0"/>
              <a:t> </a:t>
            </a:r>
            <a:r>
              <a:rPr lang="it-IT" i="1" dirty="0" err="1"/>
              <a:t>often</a:t>
            </a:r>
            <a:r>
              <a:rPr lang="it-IT" i="1" dirty="0"/>
              <a:t> </a:t>
            </a:r>
            <a:r>
              <a:rPr lang="it-IT" i="1" dirty="0" err="1"/>
              <a:t>celebrated</a:t>
            </a:r>
            <a:r>
              <a:rPr lang="it-IT" i="1" dirty="0"/>
              <a:t> in </a:t>
            </a:r>
            <a:r>
              <a:rPr lang="it-IT" i="1" dirty="0" err="1"/>
              <a:t>schools</a:t>
            </a:r>
            <a:r>
              <a:rPr lang="it-IT" i="1" dirty="0"/>
              <a:t>; </a:t>
            </a:r>
            <a:r>
              <a:rPr lang="it-IT" i="1" dirty="0" err="1"/>
              <a:t>religious</a:t>
            </a:r>
            <a:r>
              <a:rPr lang="it-IT" i="1" dirty="0"/>
              <a:t> </a:t>
            </a:r>
            <a:r>
              <a:rPr lang="it-IT" i="1" dirty="0" err="1"/>
              <a:t>instruction</a:t>
            </a:r>
            <a:r>
              <a:rPr lang="it-IT" i="1" dirty="0"/>
              <a:t> </a:t>
            </a:r>
            <a:r>
              <a:rPr lang="it-IT" i="1" dirty="0" err="1"/>
              <a:t>was</a:t>
            </a:r>
            <a:r>
              <a:rPr lang="it-IT" i="1" dirty="0"/>
              <a:t> </a:t>
            </a:r>
            <a:r>
              <a:rPr lang="it-IT" i="1" dirty="0" err="1"/>
              <a:t>permitted</a:t>
            </a:r>
            <a:r>
              <a:rPr lang="it-IT" i="1" dirty="0"/>
              <a:t> for </a:t>
            </a:r>
            <a:r>
              <a:rPr lang="it-IT" i="1" dirty="0" err="1"/>
              <a:t>all</a:t>
            </a:r>
            <a:r>
              <a:rPr lang="it-IT" i="1" dirty="0"/>
              <a:t> </a:t>
            </a:r>
            <a:r>
              <a:rPr lang="it-IT" i="1" dirty="0" err="1"/>
              <a:t>recognised</a:t>
            </a:r>
            <a:r>
              <a:rPr lang="it-IT" i="1" dirty="0"/>
              <a:t> </a:t>
            </a:r>
            <a:r>
              <a:rPr lang="it-IT" i="1" dirty="0" err="1"/>
              <a:t>creeds</a:t>
            </a:r>
            <a:r>
              <a:rPr lang="it-IT" i="1" dirty="0"/>
              <a:t>; and the </a:t>
            </a:r>
            <a:r>
              <a:rPr lang="it-IT" i="1" dirty="0" err="1"/>
              <a:t>needs</a:t>
            </a:r>
            <a:r>
              <a:rPr lang="it-IT" i="1" dirty="0"/>
              <a:t> of </a:t>
            </a:r>
            <a:r>
              <a:rPr lang="it-IT" i="1" dirty="0" err="1"/>
              <a:t>pupils</a:t>
            </a:r>
            <a:r>
              <a:rPr lang="it-IT" i="1" dirty="0"/>
              <a:t> </a:t>
            </a:r>
            <a:r>
              <a:rPr lang="it-IT" i="1" dirty="0" err="1"/>
              <a:t>belonging</a:t>
            </a:r>
            <a:r>
              <a:rPr lang="it-IT" i="1" dirty="0"/>
              <a:t> to </a:t>
            </a:r>
            <a:r>
              <a:rPr lang="it-IT" i="1" dirty="0" err="1"/>
              <a:t>minority</a:t>
            </a:r>
            <a:r>
              <a:rPr lang="it-IT" i="1" dirty="0"/>
              <a:t> </a:t>
            </a:r>
            <a:r>
              <a:rPr lang="it-IT" i="1" dirty="0" err="1"/>
              <a:t>faiths</a:t>
            </a:r>
            <a:r>
              <a:rPr lang="it-IT" i="1" dirty="0"/>
              <a:t> </a:t>
            </a:r>
            <a:r>
              <a:rPr lang="it-IT" i="1" dirty="0" err="1"/>
              <a:t>were</a:t>
            </a:r>
            <a:r>
              <a:rPr lang="it-IT" i="1" dirty="0"/>
              <a:t> </a:t>
            </a:r>
            <a:r>
              <a:rPr lang="it-IT" i="1" dirty="0" err="1"/>
              <a:t>taken</a:t>
            </a:r>
            <a:r>
              <a:rPr lang="it-IT" i="1" dirty="0"/>
              <a:t> </a:t>
            </a:r>
            <a:r>
              <a:rPr lang="it-IT" i="1" dirty="0" err="1"/>
              <a:t>into</a:t>
            </a:r>
            <a:r>
              <a:rPr lang="it-IT" i="1" dirty="0"/>
              <a:t> account, with </a:t>
            </a:r>
            <a:r>
              <a:rPr lang="it-IT" i="1" dirty="0" err="1"/>
              <a:t>Jewish</a:t>
            </a:r>
            <a:r>
              <a:rPr lang="it-IT" i="1" dirty="0"/>
              <a:t> </a:t>
            </a:r>
            <a:r>
              <a:rPr lang="it-IT" i="1" dirty="0" err="1"/>
              <a:t>pupils</a:t>
            </a:r>
            <a:r>
              <a:rPr lang="it-IT" i="1" dirty="0"/>
              <a:t>, for </a:t>
            </a:r>
            <a:r>
              <a:rPr lang="it-IT" i="1" dirty="0" err="1"/>
              <a:t>example</a:t>
            </a:r>
            <a:r>
              <a:rPr lang="it-IT" i="1" dirty="0"/>
              <a:t>, </a:t>
            </a:r>
            <a:r>
              <a:rPr lang="it-IT" i="1" dirty="0" err="1"/>
              <a:t>being</a:t>
            </a:r>
            <a:r>
              <a:rPr lang="it-IT" i="1" dirty="0"/>
              <a:t> </a:t>
            </a:r>
            <a:r>
              <a:rPr lang="it-IT" i="1" dirty="0" err="1"/>
              <a:t>entitled</a:t>
            </a:r>
            <a:r>
              <a:rPr lang="it-IT" i="1" dirty="0"/>
              <a:t> </a:t>
            </a:r>
            <a:r>
              <a:rPr lang="it-IT" i="1" dirty="0" err="1"/>
              <a:t>not</a:t>
            </a:r>
            <a:r>
              <a:rPr lang="it-IT" i="1" dirty="0"/>
              <a:t> to </a:t>
            </a:r>
            <a:r>
              <a:rPr lang="it-IT" i="1" dirty="0" err="1"/>
              <a:t>sit</a:t>
            </a:r>
            <a:r>
              <a:rPr lang="it-IT" i="1" dirty="0"/>
              <a:t> </a:t>
            </a:r>
            <a:r>
              <a:rPr lang="it-IT" i="1" dirty="0" err="1"/>
              <a:t>examinations</a:t>
            </a:r>
            <a:r>
              <a:rPr lang="it-IT" i="1" dirty="0"/>
              <a:t> on </a:t>
            </a:r>
            <a:r>
              <a:rPr lang="it-IT" i="1" dirty="0" err="1"/>
              <a:t>Saturdays</a:t>
            </a:r>
            <a:r>
              <a:rPr lang="it-IT" i="1" dirty="0"/>
              <a:t>.”</a:t>
            </a:r>
            <a:r>
              <a:rPr lang="it-IT" dirty="0" smtClean="0">
                <a:effectLst/>
              </a:rPr>
              <a:t> </a:t>
            </a:r>
            <a:endParaRPr lang="it-IT" dirty="0"/>
          </a:p>
        </p:txBody>
      </p:sp>
    </p:spTree>
    <p:extLst>
      <p:ext uri="{BB962C8B-B14F-4D97-AF65-F5344CB8AC3E}">
        <p14:creationId xmlns:p14="http://schemas.microsoft.com/office/powerpoint/2010/main" val="3215579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57200" y="274638"/>
            <a:ext cx="8229600" cy="6244695"/>
          </a:xfrm>
        </p:spPr>
        <p:txBody>
          <a:bodyPr>
            <a:normAutofit fontScale="92500" lnSpcReduction="10000"/>
          </a:bodyPr>
          <a:lstStyle/>
          <a:p>
            <a:r>
              <a:rPr lang="en-US" dirty="0"/>
              <a:t>1. Everyone has the right to freedom of thought, conscience and religion; this right includes freedom to change his religion or belief and freedom, either alone or in community with others and in public or private, to manifest his religion or belief, in worship, teaching, practice and observance.</a:t>
            </a:r>
            <a:endParaRPr lang="it-IT" dirty="0"/>
          </a:p>
          <a:p>
            <a:r>
              <a:rPr lang="en-US" dirty="0"/>
              <a:t>2. Freedom to manifest one’s religion or beliefs shall be subject only to such limitations as are prescribed by law and are necessary in a democratic society in the interests of public safety, for the protection of public order, health or morals, or for the protection of the rights and freedoms of others.</a:t>
            </a:r>
            <a:endParaRPr lang="it-IT" dirty="0"/>
          </a:p>
          <a:p>
            <a:endParaRPr lang="it-IT" dirty="0"/>
          </a:p>
        </p:txBody>
      </p:sp>
    </p:spTree>
    <p:extLst>
      <p:ext uri="{BB962C8B-B14F-4D97-AF65-F5344CB8AC3E}">
        <p14:creationId xmlns:p14="http://schemas.microsoft.com/office/powerpoint/2010/main" val="4041826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a:p>
        </p:txBody>
      </p:sp>
      <p:pic>
        <p:nvPicPr>
          <p:cNvPr id="4" name="Immagine 3"/>
          <p:cNvPicPr/>
          <p:nvPr/>
        </p:nvPicPr>
        <p:blipFill>
          <a:blip r:embed="rId2">
            <a:extLst>
              <a:ext uri="{28A0092B-C50C-407E-A947-70E740481C1C}">
                <a14:useLocalDpi xmlns:a14="http://schemas.microsoft.com/office/drawing/2010/main" val="0"/>
              </a:ext>
            </a:extLst>
          </a:blip>
          <a:srcRect/>
          <a:stretch>
            <a:fillRect/>
          </a:stretch>
        </p:blipFill>
        <p:spPr bwMode="auto">
          <a:xfrm>
            <a:off x="719664" y="917222"/>
            <a:ext cx="7591779" cy="5051778"/>
          </a:xfrm>
          <a:prstGeom prst="rect">
            <a:avLst/>
          </a:prstGeom>
          <a:noFill/>
          <a:ln>
            <a:noFill/>
          </a:ln>
        </p:spPr>
      </p:pic>
    </p:spTree>
    <p:extLst>
      <p:ext uri="{BB962C8B-B14F-4D97-AF65-F5344CB8AC3E}">
        <p14:creationId xmlns:p14="http://schemas.microsoft.com/office/powerpoint/2010/main" val="1167348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 name="Immagine 3"/>
          <p:cNvPicPr/>
          <p:nvPr/>
        </p:nvPicPr>
        <p:blipFill>
          <a:blip r:embed="rId2">
            <a:extLst>
              <a:ext uri="{28A0092B-C50C-407E-A947-70E740481C1C}">
                <a14:useLocalDpi xmlns:a14="http://schemas.microsoft.com/office/drawing/2010/main" val="0"/>
              </a:ext>
            </a:extLst>
          </a:blip>
          <a:srcRect/>
          <a:stretch>
            <a:fillRect/>
          </a:stretch>
        </p:blipFill>
        <p:spPr bwMode="auto">
          <a:xfrm>
            <a:off x="1601507" y="592667"/>
            <a:ext cx="5716516" cy="5771443"/>
          </a:xfrm>
          <a:prstGeom prst="rect">
            <a:avLst/>
          </a:prstGeom>
          <a:noFill/>
          <a:ln>
            <a:noFill/>
          </a:ln>
        </p:spPr>
      </p:pic>
    </p:spTree>
    <p:extLst>
      <p:ext uri="{BB962C8B-B14F-4D97-AF65-F5344CB8AC3E}">
        <p14:creationId xmlns:p14="http://schemas.microsoft.com/office/powerpoint/2010/main" val="331302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Religions</a:t>
            </a:r>
            <a:r>
              <a:rPr lang="it-IT" dirty="0" smtClean="0"/>
              <a:t> and </a:t>
            </a:r>
            <a:r>
              <a:rPr lang="it-IT" dirty="0" err="1" smtClean="0"/>
              <a:t>States</a:t>
            </a:r>
            <a:r>
              <a:rPr lang="it-IT" dirty="0" smtClean="0"/>
              <a:t> in Europe</a:t>
            </a:r>
            <a:endParaRPr lang="it-IT" dirty="0"/>
          </a:p>
        </p:txBody>
      </p:sp>
      <p:sp>
        <p:nvSpPr>
          <p:cNvPr id="3" name="Segnaposto contenuto 2"/>
          <p:cNvSpPr>
            <a:spLocks noGrp="1"/>
          </p:cNvSpPr>
          <p:nvPr>
            <p:ph idx="1"/>
          </p:nvPr>
        </p:nvSpPr>
        <p:spPr/>
        <p:txBody>
          <a:bodyPr/>
          <a:lstStyle/>
          <a:p>
            <a:r>
              <a:rPr lang="it-IT" dirty="0" smtClean="0"/>
              <a:t>17° </a:t>
            </a:r>
            <a:r>
              <a:rPr lang="it-IT" dirty="0" err="1" smtClean="0"/>
              <a:t>century</a:t>
            </a:r>
            <a:endParaRPr lang="it-IT" dirty="0"/>
          </a:p>
        </p:txBody>
      </p:sp>
      <p:pic>
        <p:nvPicPr>
          <p:cNvPr id="4" name="Immagine 3"/>
          <p:cNvPicPr/>
          <p:nvPr/>
        </p:nvPicPr>
        <p:blipFill>
          <a:blip r:embed="rId2">
            <a:extLst>
              <a:ext uri="{28A0092B-C50C-407E-A947-70E740481C1C}">
                <a14:useLocalDpi xmlns:a14="http://schemas.microsoft.com/office/drawing/2010/main" val="0"/>
              </a:ext>
            </a:extLst>
          </a:blip>
          <a:srcRect/>
          <a:stretch>
            <a:fillRect/>
          </a:stretch>
        </p:blipFill>
        <p:spPr bwMode="auto">
          <a:xfrm>
            <a:off x="1344507" y="2270760"/>
            <a:ext cx="6116320" cy="4587240"/>
          </a:xfrm>
          <a:prstGeom prst="rect">
            <a:avLst/>
          </a:prstGeom>
          <a:noFill/>
          <a:ln>
            <a:noFill/>
          </a:ln>
        </p:spPr>
      </p:pic>
    </p:spTree>
    <p:extLst>
      <p:ext uri="{BB962C8B-B14F-4D97-AF65-F5344CB8AC3E}">
        <p14:creationId xmlns:p14="http://schemas.microsoft.com/office/powerpoint/2010/main" val="2073956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18° </a:t>
            </a:r>
            <a:r>
              <a:rPr lang="it-IT" dirty="0" err="1" smtClean="0"/>
              <a:t>century</a:t>
            </a:r>
            <a:endParaRPr lang="it-IT" dirty="0"/>
          </a:p>
        </p:txBody>
      </p:sp>
      <p:sp>
        <p:nvSpPr>
          <p:cNvPr id="3" name="Segnaposto contenuto 2"/>
          <p:cNvSpPr>
            <a:spLocks noGrp="1"/>
          </p:cNvSpPr>
          <p:nvPr>
            <p:ph idx="1"/>
          </p:nvPr>
        </p:nvSpPr>
        <p:spPr/>
        <p:txBody>
          <a:bodyPr/>
          <a:lstStyle/>
          <a:p>
            <a:endParaRPr lang="it-IT"/>
          </a:p>
        </p:txBody>
      </p:sp>
      <p:pic>
        <p:nvPicPr>
          <p:cNvPr id="4" name="Immagine 3"/>
          <p:cNvPicPr/>
          <p:nvPr/>
        </p:nvPicPr>
        <p:blipFill>
          <a:blip r:embed="rId2">
            <a:extLst>
              <a:ext uri="{28A0092B-C50C-407E-A947-70E740481C1C}">
                <a14:useLocalDpi xmlns:a14="http://schemas.microsoft.com/office/drawing/2010/main" val="0"/>
              </a:ext>
            </a:extLst>
          </a:blip>
          <a:srcRect/>
          <a:stretch>
            <a:fillRect/>
          </a:stretch>
        </p:blipFill>
        <p:spPr bwMode="auto">
          <a:xfrm>
            <a:off x="921174" y="1563158"/>
            <a:ext cx="7356404" cy="5040842"/>
          </a:xfrm>
          <a:prstGeom prst="rect">
            <a:avLst/>
          </a:prstGeom>
          <a:noFill/>
          <a:ln>
            <a:noFill/>
          </a:ln>
        </p:spPr>
      </p:pic>
    </p:spTree>
    <p:extLst>
      <p:ext uri="{BB962C8B-B14F-4D97-AF65-F5344CB8AC3E}">
        <p14:creationId xmlns:p14="http://schemas.microsoft.com/office/powerpoint/2010/main" val="948926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Contemporary</a:t>
            </a:r>
            <a:r>
              <a:rPr lang="it-IT" dirty="0" smtClean="0"/>
              <a:t> Europe - </a:t>
            </a:r>
            <a:r>
              <a:rPr lang="it-IT" dirty="0" err="1" smtClean="0"/>
              <a:t>Majorities</a:t>
            </a:r>
            <a:endParaRPr lang="it-IT" dirty="0"/>
          </a:p>
        </p:txBody>
      </p:sp>
      <p:sp>
        <p:nvSpPr>
          <p:cNvPr id="3" name="Segnaposto contenuto 2"/>
          <p:cNvSpPr>
            <a:spLocks noGrp="1"/>
          </p:cNvSpPr>
          <p:nvPr>
            <p:ph idx="1"/>
          </p:nvPr>
        </p:nvSpPr>
        <p:spPr/>
        <p:txBody>
          <a:bodyPr/>
          <a:lstStyle/>
          <a:p>
            <a:endParaRPr lang="it-IT"/>
          </a:p>
        </p:txBody>
      </p:sp>
      <p:pic>
        <p:nvPicPr>
          <p:cNvPr id="4" name="Immagine 3"/>
          <p:cNvPicPr/>
          <p:nvPr/>
        </p:nvPicPr>
        <p:blipFill>
          <a:blip r:embed="rId2">
            <a:extLst>
              <a:ext uri="{28A0092B-C50C-407E-A947-70E740481C1C}">
                <a14:useLocalDpi xmlns:a14="http://schemas.microsoft.com/office/drawing/2010/main" val="0"/>
              </a:ext>
            </a:extLst>
          </a:blip>
          <a:srcRect/>
          <a:stretch>
            <a:fillRect/>
          </a:stretch>
        </p:blipFill>
        <p:spPr bwMode="auto">
          <a:xfrm>
            <a:off x="1058333" y="1185333"/>
            <a:ext cx="6801556" cy="5391997"/>
          </a:xfrm>
          <a:prstGeom prst="rect">
            <a:avLst/>
          </a:prstGeom>
          <a:noFill/>
          <a:ln>
            <a:noFill/>
          </a:ln>
        </p:spPr>
      </p:pic>
    </p:spTree>
    <p:extLst>
      <p:ext uri="{BB962C8B-B14F-4D97-AF65-F5344CB8AC3E}">
        <p14:creationId xmlns:p14="http://schemas.microsoft.com/office/powerpoint/2010/main" val="337059910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228</Words>
  <Application>Microsoft Office PowerPoint</Application>
  <PresentationFormat>On-screen Show (4:3)</PresentationFormat>
  <Paragraphs>11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Tema di Office</vt:lpstr>
      <vt:lpstr>Religion and Human Rights in Italy and in Europe: the Fate of National Identities </vt:lpstr>
      <vt:lpstr>PowerPoint Presentation</vt:lpstr>
      <vt:lpstr>Lautsi II–European Court of H R</vt:lpstr>
      <vt:lpstr>PowerPoint Presentation</vt:lpstr>
      <vt:lpstr>PowerPoint Presentation</vt:lpstr>
      <vt:lpstr>PowerPoint Presentation</vt:lpstr>
      <vt:lpstr>Religions and States in Europe</vt:lpstr>
      <vt:lpstr>18° century</vt:lpstr>
      <vt:lpstr>Contemporary Europe - Majorities</vt:lpstr>
      <vt:lpstr>PowerPoint Presentation</vt:lpstr>
      <vt:lpstr>The role of secularization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Religion and Human Rights in Italiy and in Europe: the Fate of National Identities</dc:title>
  <dc:creator>Andrea Pin</dc:creator>
  <cp:lastModifiedBy>Donlu</cp:lastModifiedBy>
  <cp:revision>4</cp:revision>
  <cp:lastPrinted>2013-10-07T22:06:22Z</cp:lastPrinted>
  <dcterms:created xsi:type="dcterms:W3CDTF">2013-10-05T15:30:26Z</dcterms:created>
  <dcterms:modified xsi:type="dcterms:W3CDTF">2013-10-15T00:58:03Z</dcterms:modified>
</cp:coreProperties>
</file>