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4"/>
  </p:handoutMasterIdLst>
  <p:sldIdLst>
    <p:sldId id="256" r:id="rId2"/>
    <p:sldId id="265" r:id="rId3"/>
    <p:sldId id="257" r:id="rId4"/>
    <p:sldId id="258" r:id="rId5"/>
    <p:sldId id="259" r:id="rId6"/>
    <p:sldId id="260" r:id="rId7"/>
    <p:sldId id="261" r:id="rId8"/>
    <p:sldId id="262" r:id="rId9"/>
    <p:sldId id="263" r:id="rId10"/>
    <p:sldId id="264" r:id="rId11"/>
    <p:sldId id="266" r:id="rId12"/>
    <p:sldId id="267" r:id="rId13"/>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28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A3F6A299-73DD-4F33-A4D6-71E69C4CD830}" type="datetimeFigureOut">
              <a:rPr lang="en-US" smtClean="0"/>
              <a:t>10/7/2013</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2971CD3B-238D-4F81-BD9B-1AC75BE1EAD8}" type="slidenum">
              <a:rPr lang="en-US" smtClean="0"/>
              <a:t>‹#›</a:t>
            </a:fld>
            <a:endParaRPr lang="en-US"/>
          </a:p>
        </p:txBody>
      </p:sp>
    </p:spTree>
    <p:extLst>
      <p:ext uri="{BB962C8B-B14F-4D97-AF65-F5344CB8AC3E}">
        <p14:creationId xmlns:p14="http://schemas.microsoft.com/office/powerpoint/2010/main" val="22563951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3388DC8-E928-4960-ACFB-CE30976A8CB8}" type="datetimeFigureOut">
              <a:rPr lang="en-US" smtClean="0"/>
              <a:t>10/7/2013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77BE9F-3C31-4458-811A-3810ADF40F0F}"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388DC8-E928-4960-ACFB-CE30976A8CB8}" type="datetimeFigureOut">
              <a:rPr lang="en-US" smtClean="0"/>
              <a:t>10/7/2013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77BE9F-3C31-4458-811A-3810ADF40F0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388DC8-E928-4960-ACFB-CE30976A8CB8}" type="datetimeFigureOut">
              <a:rPr lang="en-US" smtClean="0"/>
              <a:t>10/7/2013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77BE9F-3C31-4458-811A-3810ADF40F0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388DC8-E928-4960-ACFB-CE30976A8CB8}" type="datetimeFigureOut">
              <a:rPr lang="en-US" smtClean="0"/>
              <a:t>10/7/2013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77BE9F-3C31-4458-811A-3810ADF40F0F}"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388DC8-E928-4960-ACFB-CE30976A8CB8}" type="datetimeFigureOut">
              <a:rPr lang="en-US" smtClean="0"/>
              <a:t>10/7/2013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77BE9F-3C31-4458-811A-3810ADF40F0F}"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388DC8-E928-4960-ACFB-CE30976A8CB8}" type="datetimeFigureOut">
              <a:rPr lang="en-US" smtClean="0"/>
              <a:t>10/7/2013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77BE9F-3C31-4458-811A-3810ADF40F0F}"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388DC8-E928-4960-ACFB-CE30976A8CB8}" type="datetimeFigureOut">
              <a:rPr lang="en-US" smtClean="0"/>
              <a:t>10/7/2013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D77BE9F-3C31-4458-811A-3810ADF40F0F}"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388DC8-E928-4960-ACFB-CE30976A8CB8}" type="datetimeFigureOut">
              <a:rPr lang="en-US" smtClean="0"/>
              <a:t>10/7/2013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D77BE9F-3C31-4458-811A-3810ADF40F0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388DC8-E928-4960-ACFB-CE30976A8CB8}" type="datetimeFigureOut">
              <a:rPr lang="en-US" smtClean="0"/>
              <a:t>10/7/2013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D77BE9F-3C31-4458-811A-3810ADF40F0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388DC8-E928-4960-ACFB-CE30976A8CB8}" type="datetimeFigureOut">
              <a:rPr lang="en-US" smtClean="0"/>
              <a:t>10/7/2013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77BE9F-3C31-4458-811A-3810ADF40F0F}"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3388DC8-E928-4960-ACFB-CE30976A8CB8}" type="datetimeFigureOut">
              <a:rPr lang="en-US" smtClean="0"/>
              <a:t>10/7/2013</a:t>
            </a:fld>
            <a:endParaRPr lang="en-US" dirty="0"/>
          </a:p>
        </p:txBody>
      </p:sp>
      <p:sp>
        <p:nvSpPr>
          <p:cNvPr id="9" name="Slide Number Placeholder 8"/>
          <p:cNvSpPr>
            <a:spLocks noGrp="1"/>
          </p:cNvSpPr>
          <p:nvPr>
            <p:ph type="sldNum" sz="quarter" idx="11"/>
          </p:nvPr>
        </p:nvSpPr>
        <p:spPr/>
        <p:txBody>
          <a:bodyPr/>
          <a:lstStyle/>
          <a:p>
            <a:fld id="{ED77BE9F-3C31-4458-811A-3810ADF40F0F}"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D77BE9F-3C31-4458-811A-3810ADF40F0F}"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3388DC8-E928-4960-ACFB-CE30976A8CB8}" type="datetimeFigureOut">
              <a:rPr lang="en-US" smtClean="0"/>
              <a:t>10/7/2013</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Religion and Human Rights</a:t>
            </a:r>
            <a:endParaRPr lang="en-US" dirty="0"/>
          </a:p>
        </p:txBody>
      </p:sp>
      <p:sp>
        <p:nvSpPr>
          <p:cNvPr id="3" name="Subtitle 2"/>
          <p:cNvSpPr>
            <a:spLocks noGrp="1"/>
          </p:cNvSpPr>
          <p:nvPr>
            <p:ph type="subTitle" idx="1"/>
          </p:nvPr>
        </p:nvSpPr>
        <p:spPr/>
        <p:txBody>
          <a:bodyPr>
            <a:normAutofit lnSpcReduction="10000"/>
          </a:bodyPr>
          <a:lstStyle/>
          <a:p>
            <a:r>
              <a:rPr lang="en-US" dirty="0" smtClean="0"/>
              <a:t>C.A. Nigel Hughes </a:t>
            </a:r>
          </a:p>
          <a:p>
            <a:r>
              <a:rPr lang="en-US" dirty="0" smtClean="0"/>
              <a:t>Georgetown. Guyana.</a:t>
            </a:r>
          </a:p>
          <a:p>
            <a:r>
              <a:rPr lang="en-US" dirty="0" smtClean="0"/>
              <a:t>October 2013.</a:t>
            </a:r>
            <a:endParaRPr lang="en-US" dirty="0"/>
          </a:p>
        </p:txBody>
      </p:sp>
    </p:spTree>
    <p:extLst>
      <p:ext uri="{BB962C8B-B14F-4D97-AF65-F5344CB8AC3E}">
        <p14:creationId xmlns:p14="http://schemas.microsoft.com/office/powerpoint/2010/main" val="3631227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 the right been threatened </a:t>
            </a:r>
            <a:endParaRPr lang="en-US" dirty="0"/>
          </a:p>
        </p:txBody>
      </p:sp>
      <p:sp>
        <p:nvSpPr>
          <p:cNvPr id="3" name="Content Placeholder 2"/>
          <p:cNvSpPr>
            <a:spLocks noGrp="1"/>
          </p:cNvSpPr>
          <p:nvPr>
            <p:ph idx="1"/>
          </p:nvPr>
        </p:nvSpPr>
        <p:spPr/>
        <p:txBody>
          <a:bodyPr/>
          <a:lstStyle/>
          <a:p>
            <a:r>
              <a:rPr lang="en-US" dirty="0" smtClean="0"/>
              <a:t>In 2009, 50 missionaries from the Church of Jesus Christ of Latter Day Saints were  detained on the ground  of alleged immigration violations.</a:t>
            </a:r>
          </a:p>
          <a:p>
            <a:r>
              <a:rPr lang="en-US" dirty="0" smtClean="0"/>
              <a:t>In fact no immigration law or regulation had been violated but the Minister of Home Affairs had determined that he wanted to restrict the number of missionaries in the country.</a:t>
            </a:r>
          </a:p>
          <a:p>
            <a:r>
              <a:rPr lang="en-US" dirty="0" smtClean="0"/>
              <a:t>The legal proceedings for the issuance of writs of habeas corpus were applied for and granted and the missionaries were released but subsequently departed Guyana within the following month</a:t>
            </a:r>
          </a:p>
          <a:p>
            <a:r>
              <a:rPr lang="en-US" dirty="0" smtClean="0"/>
              <a:t>The Minister subsequently imposed an arbitrary limit of 20 overseas missionaries</a:t>
            </a:r>
            <a:endParaRPr lang="en-US" dirty="0"/>
          </a:p>
        </p:txBody>
      </p:sp>
    </p:spTree>
    <p:extLst>
      <p:ext uri="{BB962C8B-B14F-4D97-AF65-F5344CB8AC3E}">
        <p14:creationId xmlns:p14="http://schemas.microsoft.com/office/powerpoint/2010/main" val="1385343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 the right been threatened. Cont.</a:t>
            </a:r>
            <a:endParaRPr lang="en-US" dirty="0"/>
          </a:p>
        </p:txBody>
      </p:sp>
      <p:sp>
        <p:nvSpPr>
          <p:cNvPr id="3" name="Content Placeholder 2"/>
          <p:cNvSpPr>
            <a:spLocks noGrp="1"/>
          </p:cNvSpPr>
          <p:nvPr>
            <p:ph idx="1"/>
          </p:nvPr>
        </p:nvSpPr>
        <p:spPr/>
        <p:txBody>
          <a:bodyPr/>
          <a:lstStyle/>
          <a:p>
            <a:r>
              <a:rPr lang="en-US" dirty="0" smtClean="0"/>
              <a:t>Prior to 1974, several religious denominations had established schools throughout the country. There were private schools</a:t>
            </a:r>
          </a:p>
          <a:p>
            <a:r>
              <a:rPr lang="en-US" dirty="0" smtClean="0"/>
              <a:t>In 1974 all schools were taken over by the state when education was made free by the then Government.</a:t>
            </a:r>
          </a:p>
          <a:p>
            <a:r>
              <a:rPr lang="en-US" dirty="0" smtClean="0"/>
              <a:t>The compulsory acquisition of the schools resulted in religious instruction being removed from the curriculum.</a:t>
            </a:r>
          </a:p>
          <a:p>
            <a:r>
              <a:rPr lang="en-US" dirty="0" smtClean="0"/>
              <a:t>It was not until 1990 that private schools were again permitted and schools operated by religious bodies re emerged.</a:t>
            </a:r>
          </a:p>
          <a:p>
            <a:r>
              <a:rPr lang="en-US" dirty="0" smtClean="0"/>
              <a:t>The return of private schools has seen an improvement in the standard and quality of education. </a:t>
            </a:r>
          </a:p>
          <a:p>
            <a:endParaRPr lang="en-US" dirty="0"/>
          </a:p>
        </p:txBody>
      </p:sp>
    </p:spTree>
    <p:extLst>
      <p:ext uri="{BB962C8B-B14F-4D97-AF65-F5344CB8AC3E}">
        <p14:creationId xmlns:p14="http://schemas.microsoft.com/office/powerpoint/2010/main" val="2382014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 the right been threatened.</a:t>
            </a:r>
            <a:endParaRPr lang="en-US" dirty="0"/>
          </a:p>
        </p:txBody>
      </p:sp>
      <p:sp>
        <p:nvSpPr>
          <p:cNvPr id="3" name="Content Placeholder 2"/>
          <p:cNvSpPr>
            <a:spLocks noGrp="1"/>
          </p:cNvSpPr>
          <p:nvPr>
            <p:ph idx="1"/>
          </p:nvPr>
        </p:nvSpPr>
        <p:spPr/>
        <p:txBody>
          <a:bodyPr/>
          <a:lstStyle/>
          <a:p>
            <a:r>
              <a:rPr lang="en-US" dirty="0" smtClean="0"/>
              <a:t>The challenge which the protection of the right to freedom of conscience in Guyana faces is not a threat to the right to exercise freedom of religion but the indirect restrictions on the effective propagation of one’s religion whether by the restriction of the number of missionaries permitted in the country.</a:t>
            </a:r>
          </a:p>
          <a:p>
            <a:r>
              <a:rPr lang="en-US" dirty="0" smtClean="0"/>
              <a:t>This indirect restriction for the immediate future will continue to be cast as an immigration issue rather than its true context as an indirect restriction on the right to propagate one’s religion.</a:t>
            </a:r>
            <a:endParaRPr lang="en-US" dirty="0"/>
          </a:p>
        </p:txBody>
      </p:sp>
    </p:spTree>
    <p:extLst>
      <p:ext uri="{BB962C8B-B14F-4D97-AF65-F5344CB8AC3E}">
        <p14:creationId xmlns:p14="http://schemas.microsoft.com/office/powerpoint/2010/main" val="3168124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Guyana</a:t>
            </a:r>
            <a:endParaRPr lang="en-US" dirty="0"/>
          </a:p>
        </p:txBody>
      </p:sp>
      <p:sp>
        <p:nvSpPr>
          <p:cNvPr id="3" name="Content Placeholder 2"/>
          <p:cNvSpPr>
            <a:spLocks noGrp="1"/>
          </p:cNvSpPr>
          <p:nvPr>
            <p:ph idx="1"/>
          </p:nvPr>
        </p:nvSpPr>
        <p:spPr/>
        <p:txBody>
          <a:bodyPr/>
          <a:lstStyle/>
          <a:p>
            <a:r>
              <a:rPr lang="en-US" dirty="0" smtClean="0"/>
              <a:t>Guyana is located on the north eastern should of the South American continent.</a:t>
            </a:r>
          </a:p>
          <a:p>
            <a:r>
              <a:rPr lang="en-US" dirty="0" smtClean="0"/>
              <a:t>It is the only </a:t>
            </a:r>
            <a:r>
              <a:rPr lang="en-US" dirty="0"/>
              <a:t>E</a:t>
            </a:r>
            <a:r>
              <a:rPr lang="en-US" dirty="0" smtClean="0"/>
              <a:t>nglish speaking country in South America and has a population of 750000.</a:t>
            </a:r>
          </a:p>
          <a:p>
            <a:r>
              <a:rPr lang="en-US" dirty="0" smtClean="0"/>
              <a:t>Guyana was a former British colony which gained independence in 1966.</a:t>
            </a:r>
          </a:p>
          <a:p>
            <a:r>
              <a:rPr lang="en-US" dirty="0" smtClean="0"/>
              <a:t>In 1970 Guyana became a Republic with a non executive head of State, the President.</a:t>
            </a:r>
          </a:p>
          <a:p>
            <a:r>
              <a:rPr lang="en-US" dirty="0" smtClean="0"/>
              <a:t>In 1980 the country changed its constitution to permit the Head of state to be an executive President.</a:t>
            </a:r>
          </a:p>
          <a:p>
            <a:r>
              <a:rPr lang="en-US" dirty="0" smtClean="0"/>
              <a:t>Guyana is a common law county with the High Court of the Supreme court of Judicature enjoying original jurisdiction to enforce fundamental rights.</a:t>
            </a:r>
          </a:p>
          <a:p>
            <a:endParaRPr lang="en-US" dirty="0"/>
          </a:p>
        </p:txBody>
      </p:sp>
    </p:spTree>
    <p:extLst>
      <p:ext uri="{BB962C8B-B14F-4D97-AF65-F5344CB8AC3E}">
        <p14:creationId xmlns:p14="http://schemas.microsoft.com/office/powerpoint/2010/main" val="702801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Article 145 of the Constitution of the Co-operative Republic of Guyana</a:t>
            </a:r>
            <a:endParaRPr lang="en-US" sz="3200" dirty="0"/>
          </a:p>
        </p:txBody>
      </p:sp>
      <p:sp>
        <p:nvSpPr>
          <p:cNvPr id="3" name="Content Placeholder 2"/>
          <p:cNvSpPr>
            <a:spLocks noGrp="1"/>
          </p:cNvSpPr>
          <p:nvPr>
            <p:ph idx="1"/>
          </p:nvPr>
        </p:nvSpPr>
        <p:spPr/>
        <p:txBody>
          <a:bodyPr/>
          <a:lstStyle/>
          <a:p>
            <a:r>
              <a:rPr lang="en-US" dirty="0" smtClean="0"/>
              <a:t>145(1) Except with his own consent, no person shall be hindered in the enjoyment of his freedom of conscience, and for the purposes of this article the said freedom includes freedom of thought and of religion, freedom to change his religion or belief, and freedom, either alone or in community with others, and both in public and in private, to manifest and propagate his religion or belief in worship, teaching, practice and observance.</a:t>
            </a:r>
            <a:endParaRPr lang="en-US" dirty="0"/>
          </a:p>
        </p:txBody>
      </p:sp>
    </p:spTree>
    <p:extLst>
      <p:ext uri="{BB962C8B-B14F-4D97-AF65-F5344CB8AC3E}">
        <p14:creationId xmlns:p14="http://schemas.microsoft.com/office/powerpoint/2010/main" val="1671062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145 continued.</a:t>
            </a:r>
            <a:endParaRPr lang="en-US" dirty="0"/>
          </a:p>
        </p:txBody>
      </p:sp>
      <p:sp>
        <p:nvSpPr>
          <p:cNvPr id="3" name="Content Placeholder 2"/>
          <p:cNvSpPr>
            <a:spLocks noGrp="1"/>
          </p:cNvSpPr>
          <p:nvPr>
            <p:ph idx="1"/>
          </p:nvPr>
        </p:nvSpPr>
        <p:spPr/>
        <p:txBody>
          <a:bodyPr/>
          <a:lstStyle/>
          <a:p>
            <a:r>
              <a:rPr lang="en-US" dirty="0" smtClean="0"/>
              <a:t>(2) No religious community shall be prevented from providing religious instruction for persons of that community.</a:t>
            </a:r>
          </a:p>
          <a:p>
            <a:r>
              <a:rPr lang="en-US" dirty="0" smtClean="0"/>
              <a:t>(3) Except with his own consent (or , if he is a person who has not attained the age of eighteen years, the consent of his guardian), no person attending any place of education shall be required to receive religious instructions or take part in or attend any religious ceremony or observance if that instruction, ceremony or observance relates to a religion which is not his own.</a:t>
            </a:r>
          </a:p>
          <a:p>
            <a:r>
              <a:rPr lang="en-US" dirty="0" smtClean="0"/>
              <a:t>(4) No person shall be compelled to take any oath which is contrary to his religion or belief or take any oath in a manner which is contrary to his religion or belief.</a:t>
            </a:r>
            <a:endParaRPr lang="en-US" dirty="0"/>
          </a:p>
        </p:txBody>
      </p:sp>
    </p:spTree>
    <p:extLst>
      <p:ext uri="{BB962C8B-B14F-4D97-AF65-F5344CB8AC3E}">
        <p14:creationId xmlns:p14="http://schemas.microsoft.com/office/powerpoint/2010/main" val="1283021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145 limitations</a:t>
            </a:r>
            <a:endParaRPr lang="en-US" dirty="0"/>
          </a:p>
        </p:txBody>
      </p:sp>
      <p:sp>
        <p:nvSpPr>
          <p:cNvPr id="3" name="Content Placeholder 2"/>
          <p:cNvSpPr>
            <a:spLocks noGrp="1"/>
          </p:cNvSpPr>
          <p:nvPr>
            <p:ph idx="1"/>
          </p:nvPr>
        </p:nvSpPr>
        <p:spPr/>
        <p:txBody>
          <a:bodyPr/>
          <a:lstStyle/>
          <a:p>
            <a:r>
              <a:rPr lang="en-US" dirty="0" smtClean="0"/>
              <a:t>Nothing contained in or done under the authority of any law shall be held to be inconsistent with or in contravention of this article to the extent that the law in question makes provision-</a:t>
            </a:r>
          </a:p>
          <a:p>
            <a:r>
              <a:rPr lang="en-US" dirty="0" smtClean="0"/>
              <a:t>(a) which is reasonably required </a:t>
            </a:r>
          </a:p>
          <a:p>
            <a:r>
              <a:rPr lang="en-US" dirty="0" smtClean="0"/>
              <a:t>(</a:t>
            </a:r>
            <a:r>
              <a:rPr lang="en-US" dirty="0" err="1" smtClean="0"/>
              <a:t>i</a:t>
            </a:r>
            <a:r>
              <a:rPr lang="en-US" dirty="0" smtClean="0"/>
              <a:t>) in the interest of </a:t>
            </a:r>
            <a:r>
              <a:rPr lang="en-US" dirty="0" err="1" smtClean="0"/>
              <a:t>defence</a:t>
            </a:r>
            <a:r>
              <a:rPr lang="en-US" dirty="0" smtClean="0"/>
              <a:t>, public safety, public order, public morality or public health; or</a:t>
            </a:r>
          </a:p>
          <a:p>
            <a:r>
              <a:rPr lang="en-US" dirty="0" smtClean="0"/>
              <a:t>(ii) for the purposes of protecting the rights and freedoms of other persons, including the right to observe and practice any religion without unsolicited intervention of members of any other religion; or</a:t>
            </a:r>
            <a:endParaRPr lang="en-US" dirty="0"/>
          </a:p>
        </p:txBody>
      </p:sp>
    </p:spTree>
    <p:extLst>
      <p:ext uri="{BB962C8B-B14F-4D97-AF65-F5344CB8AC3E}">
        <p14:creationId xmlns:p14="http://schemas.microsoft.com/office/powerpoint/2010/main" val="873459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145 (iii)</a:t>
            </a:r>
            <a:endParaRPr lang="en-US" dirty="0"/>
          </a:p>
        </p:txBody>
      </p:sp>
      <p:sp>
        <p:nvSpPr>
          <p:cNvPr id="3" name="Content Placeholder 2"/>
          <p:cNvSpPr>
            <a:spLocks noGrp="1"/>
          </p:cNvSpPr>
          <p:nvPr>
            <p:ph idx="1"/>
          </p:nvPr>
        </p:nvSpPr>
        <p:spPr/>
        <p:txBody>
          <a:bodyPr/>
          <a:lstStyle/>
          <a:p>
            <a:pPr marL="114300" indent="0">
              <a:buNone/>
            </a:pPr>
            <a:r>
              <a:rPr lang="en-US" dirty="0" smtClean="0"/>
              <a:t>Or </a:t>
            </a:r>
          </a:p>
          <a:p>
            <a:pPr marL="114300" indent="0">
              <a:buNone/>
            </a:pPr>
            <a:r>
              <a:rPr lang="en-US" dirty="0" smtClean="0"/>
              <a:t>(iii) With respect to standards or qualifications to be required in relation to places of education including any instruction ( not being religious instruction) given at such places.</a:t>
            </a:r>
          </a:p>
          <a:p>
            <a:pPr marL="114300" indent="0">
              <a:buNone/>
            </a:pPr>
            <a:endParaRPr lang="en-US" dirty="0"/>
          </a:p>
        </p:txBody>
      </p:sp>
    </p:spTree>
    <p:extLst>
      <p:ext uri="{BB962C8B-B14F-4D97-AF65-F5344CB8AC3E}">
        <p14:creationId xmlns:p14="http://schemas.microsoft.com/office/powerpoint/2010/main" val="2116858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145 (6)</a:t>
            </a:r>
            <a:endParaRPr lang="en-US" dirty="0"/>
          </a:p>
        </p:txBody>
      </p:sp>
      <p:sp>
        <p:nvSpPr>
          <p:cNvPr id="3" name="Content Placeholder 2"/>
          <p:cNvSpPr>
            <a:spLocks noGrp="1"/>
          </p:cNvSpPr>
          <p:nvPr>
            <p:ph idx="1"/>
          </p:nvPr>
        </p:nvSpPr>
        <p:spPr/>
        <p:txBody>
          <a:bodyPr/>
          <a:lstStyle/>
          <a:p>
            <a:r>
              <a:rPr lang="en-US" dirty="0" smtClean="0"/>
              <a:t>References in this article to a religion shall be construed as including references to a religious denomination, and cognate expressions shall be construed accordingly.</a:t>
            </a:r>
            <a:endParaRPr lang="en-US" dirty="0"/>
          </a:p>
        </p:txBody>
      </p:sp>
    </p:spTree>
    <p:extLst>
      <p:ext uri="{BB962C8B-B14F-4D97-AF65-F5344CB8AC3E}">
        <p14:creationId xmlns:p14="http://schemas.microsoft.com/office/powerpoint/2010/main" val="159449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How is the protection of the right t o freedom of conscience enforced</a:t>
            </a:r>
            <a:endParaRPr lang="en-US" sz="2800" dirty="0"/>
          </a:p>
        </p:txBody>
      </p:sp>
      <p:sp>
        <p:nvSpPr>
          <p:cNvPr id="3" name="Content Placeholder 2"/>
          <p:cNvSpPr>
            <a:spLocks noGrp="1"/>
          </p:cNvSpPr>
          <p:nvPr>
            <p:ph idx="1"/>
          </p:nvPr>
        </p:nvSpPr>
        <p:spPr/>
        <p:txBody>
          <a:bodyPr/>
          <a:lstStyle/>
          <a:p>
            <a:r>
              <a:rPr lang="en-US" dirty="0" smtClean="0"/>
              <a:t>Article 153 of the Constitution specifically empower the High Court of the Supreme Court of Judicature to make such orders, issue such writs and give such directions as it may consider appropriate for the purpose of enforcing or securing the enforcement of any of the provisions of articles 138 to 151.</a:t>
            </a:r>
            <a:endParaRPr lang="en-US" dirty="0"/>
          </a:p>
        </p:txBody>
      </p:sp>
    </p:spTree>
    <p:extLst>
      <p:ext uri="{BB962C8B-B14F-4D97-AF65-F5344CB8AC3E}">
        <p14:creationId xmlns:p14="http://schemas.microsoft.com/office/powerpoint/2010/main" val="2250797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have the courts enforced and or protected this right.</a:t>
            </a:r>
            <a:endParaRPr lang="en-US" dirty="0"/>
          </a:p>
        </p:txBody>
      </p:sp>
      <p:sp>
        <p:nvSpPr>
          <p:cNvPr id="3" name="Content Placeholder 2"/>
          <p:cNvSpPr>
            <a:spLocks noGrp="1"/>
          </p:cNvSpPr>
          <p:nvPr>
            <p:ph idx="1"/>
          </p:nvPr>
        </p:nvSpPr>
        <p:spPr/>
        <p:txBody>
          <a:bodyPr/>
          <a:lstStyle/>
          <a:p>
            <a:r>
              <a:rPr lang="en-US" dirty="0" smtClean="0"/>
              <a:t>(a) There are no reported cases where the protection of this right has been deliberated upon.</a:t>
            </a:r>
            <a:endParaRPr lang="en-US" dirty="0"/>
          </a:p>
        </p:txBody>
      </p:sp>
    </p:spTree>
    <p:extLst>
      <p:ext uri="{BB962C8B-B14F-4D97-AF65-F5344CB8AC3E}">
        <p14:creationId xmlns:p14="http://schemas.microsoft.com/office/powerpoint/2010/main" val="31620047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143</TotalTime>
  <Words>905</Words>
  <Application>Microsoft Office PowerPoint</Application>
  <PresentationFormat>On-screen Show (4:3)</PresentationFormat>
  <Paragraphs>45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Religion and Human Rights</vt:lpstr>
      <vt:lpstr>Guyana</vt:lpstr>
      <vt:lpstr>Article 145 of the Constitution of the Co-operative Republic of Guyana</vt:lpstr>
      <vt:lpstr>Article 145 continued.</vt:lpstr>
      <vt:lpstr>Article 145 limitations</vt:lpstr>
      <vt:lpstr>Article 145 (iii)</vt:lpstr>
      <vt:lpstr>Article 145 (6)</vt:lpstr>
      <vt:lpstr>How is the protection of the right t o freedom of conscience enforced</vt:lpstr>
      <vt:lpstr>How have the courts enforced and or protected this right.</vt:lpstr>
      <vt:lpstr>Has the right been threatened </vt:lpstr>
      <vt:lpstr>Has the right been threatened. Cont.</vt:lpstr>
      <vt:lpstr>Has the right been threatened.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Nigel Hughes</dc:creator>
  <cp:lastModifiedBy>Donlu</cp:lastModifiedBy>
  <cp:revision>14</cp:revision>
  <cp:lastPrinted>2013-10-07T01:10:38Z</cp:lastPrinted>
  <dcterms:created xsi:type="dcterms:W3CDTF">2013-10-04T04:10:57Z</dcterms:created>
  <dcterms:modified xsi:type="dcterms:W3CDTF">2013-10-07T21:30:47Z</dcterms:modified>
</cp:coreProperties>
</file>