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0" r:id="rId3"/>
    <p:sldId id="275" r:id="rId4"/>
    <p:sldId id="258" r:id="rId5"/>
    <p:sldId id="279" r:id="rId6"/>
    <p:sldId id="280" r:id="rId7"/>
    <p:sldId id="260" r:id="rId8"/>
    <p:sldId id="281" r:id="rId9"/>
    <p:sldId id="282" r:id="rId10"/>
    <p:sldId id="283" r:id="rId11"/>
    <p:sldId id="284" r:id="rId12"/>
    <p:sldId id="262" r:id="rId13"/>
    <p:sldId id="261" r:id="rId14"/>
    <p:sldId id="285" r:id="rId15"/>
    <p:sldId id="263" r:id="rId16"/>
    <p:sldId id="286" r:id="rId17"/>
    <p:sldId id="287" r:id="rId18"/>
    <p:sldId id="288" r:id="rId19"/>
    <p:sldId id="289" r:id="rId20"/>
    <p:sldId id="257" r:id="rId21"/>
    <p:sldId id="277" r:id="rId22"/>
    <p:sldId id="278" r:id="rId2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050A8733-2F1D-416A-97DB-6EE6B60F8B88}" type="datetimeFigureOut">
              <a:rPr lang="fr-FR" smtClean="0"/>
              <a:pPr/>
              <a:t>10/01/2013</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2D55B27F-579E-43CD-9347-A9C0490EA2A2}"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50A8733-2F1D-416A-97DB-6EE6B60F8B88}" type="datetimeFigureOut">
              <a:rPr lang="fr-FR" smtClean="0"/>
              <a:pPr/>
              <a:t>10/01/2013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D55B27F-579E-43CD-9347-A9C0490EA2A2}"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50A8733-2F1D-416A-97DB-6EE6B60F8B88}" type="datetimeFigureOut">
              <a:rPr lang="fr-FR" smtClean="0"/>
              <a:pPr/>
              <a:t>10/01/2013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D55B27F-579E-43CD-9347-A9C0490EA2A2}"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50A8733-2F1D-416A-97DB-6EE6B60F8B88}" type="datetimeFigureOut">
              <a:rPr lang="fr-FR" smtClean="0"/>
              <a:pPr/>
              <a:t>10/01/2013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D55B27F-579E-43CD-9347-A9C0490EA2A2}"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050A8733-2F1D-416A-97DB-6EE6B60F8B88}" type="datetimeFigureOut">
              <a:rPr lang="fr-FR" smtClean="0"/>
              <a:pPr/>
              <a:t>10/01/2013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D55B27F-579E-43CD-9347-A9C0490EA2A2}"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050A8733-2F1D-416A-97DB-6EE6B60F8B88}" type="datetimeFigureOut">
              <a:rPr lang="fr-FR" smtClean="0"/>
              <a:pPr/>
              <a:t>10/01/2013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D55B27F-579E-43CD-9347-A9C0490EA2A2}"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050A8733-2F1D-416A-97DB-6EE6B60F8B88}" type="datetimeFigureOut">
              <a:rPr lang="fr-FR" smtClean="0"/>
              <a:pPr/>
              <a:t>10/01/2013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D55B27F-579E-43CD-9347-A9C0490EA2A2}"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050A8733-2F1D-416A-97DB-6EE6B60F8B88}" type="datetimeFigureOut">
              <a:rPr lang="fr-FR" smtClean="0"/>
              <a:pPr/>
              <a:t>10/01/2013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D55B27F-579E-43CD-9347-A9C0490EA2A2}"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50A8733-2F1D-416A-97DB-6EE6B60F8B88}" type="datetimeFigureOut">
              <a:rPr lang="fr-FR" smtClean="0"/>
              <a:pPr/>
              <a:t>10/01/2013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D55B27F-579E-43CD-9347-A9C0490EA2A2}"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050A8733-2F1D-416A-97DB-6EE6B60F8B88}" type="datetimeFigureOut">
              <a:rPr lang="fr-FR" smtClean="0"/>
              <a:pPr/>
              <a:t>10/01/2013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D55B27F-579E-43CD-9347-A9C0490EA2A2}"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050A8733-2F1D-416A-97DB-6EE6B60F8B88}" type="datetimeFigureOut">
              <a:rPr lang="fr-FR" smtClean="0"/>
              <a:pPr/>
              <a:t>10/01/2013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2D55B27F-579E-43CD-9347-A9C0490EA2A2}"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50A8733-2F1D-416A-97DB-6EE6B60F8B88}" type="datetimeFigureOut">
              <a:rPr lang="fr-FR" smtClean="0"/>
              <a:pPr/>
              <a:t>10/01/2013</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D55B27F-579E-43CD-9347-A9C0490EA2A2}"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us-titre 2"/>
          <p:cNvSpPr txBox="1">
            <a:spLocks/>
          </p:cNvSpPr>
          <p:nvPr/>
        </p:nvSpPr>
        <p:spPr>
          <a:xfrm>
            <a:off x="428596" y="3714752"/>
            <a:ext cx="8215370" cy="1752600"/>
          </a:xfrm>
          <a:prstGeom prst="rect">
            <a:avLst/>
          </a:prstGeom>
        </p:spPr>
        <p:txBody>
          <a:bodyPr vert="horz" lIns="0" rIns="18288">
            <a:normAutofit/>
          </a:bodyPr>
          <a:lstStyle/>
          <a:p>
            <a:pPr marL="0" marR="45720" lvl="0" indent="0" algn="ctr" defTabSz="914400" rtl="0" eaLnBrk="1" fontAlgn="auto" latinLnBrk="0" hangingPunct="1">
              <a:lnSpc>
                <a:spcPct val="100000"/>
              </a:lnSpc>
              <a:spcBef>
                <a:spcPts val="0"/>
              </a:spcBef>
              <a:spcAft>
                <a:spcPts val="0"/>
              </a:spcAft>
              <a:buClr>
                <a:schemeClr val="accent3"/>
              </a:buClr>
              <a:buSzPct val="95000"/>
              <a:buFont typeface="Wingdings 2"/>
              <a:buNone/>
              <a:tabLst/>
              <a:defRPr/>
            </a:pPr>
            <a:r>
              <a:rPr kumimoji="0" lang="fr-FR" sz="2800" b="1" i="0" u="none" strike="noStrike" kern="1200" cap="none" spc="0" normalizeH="0" baseline="0" noProof="0" dirty="0" smtClean="0">
                <a:ln>
                  <a:noFill/>
                </a:ln>
                <a:solidFill>
                  <a:srgbClr val="FFC000"/>
                </a:solidFill>
                <a:effectLst/>
                <a:uLnTx/>
                <a:uFillTx/>
                <a:latin typeface="+mn-lt"/>
                <a:ea typeface="+mn-ea"/>
                <a:cs typeface="+mn-cs"/>
              </a:rPr>
              <a:t>Accra, </a:t>
            </a:r>
            <a:r>
              <a:rPr kumimoji="0" lang="en-US" sz="2800" b="1" i="0" u="none" strike="noStrike" kern="1200" cap="none" spc="0" normalizeH="0" baseline="0" dirty="0" smtClean="0">
                <a:ln>
                  <a:noFill/>
                </a:ln>
                <a:solidFill>
                  <a:srgbClr val="FFC000"/>
                </a:solidFill>
                <a:effectLst/>
                <a:uLnTx/>
                <a:uFillTx/>
                <a:latin typeface="+mn-lt"/>
                <a:ea typeface="+mn-ea"/>
                <a:cs typeface="+mn-cs"/>
              </a:rPr>
              <a:t>University</a:t>
            </a:r>
            <a:r>
              <a:rPr kumimoji="0" lang="fr-FR" sz="2800" b="1" i="0" u="none" strike="noStrike" kern="1200" cap="none" spc="0" normalizeH="0" baseline="0" noProof="0" dirty="0" smtClean="0">
                <a:ln>
                  <a:noFill/>
                </a:ln>
                <a:solidFill>
                  <a:srgbClr val="FFC000"/>
                </a:solidFill>
                <a:effectLst/>
                <a:uLnTx/>
                <a:uFillTx/>
                <a:latin typeface="+mn-lt"/>
                <a:ea typeface="+mn-ea"/>
                <a:cs typeface="+mn-cs"/>
              </a:rPr>
              <a:t>  of </a:t>
            </a:r>
            <a:r>
              <a:rPr lang="fr-FR" sz="2800" b="1" dirty="0" smtClean="0">
                <a:solidFill>
                  <a:srgbClr val="FFC000"/>
                </a:solidFill>
              </a:rPr>
              <a:t>Ghana – </a:t>
            </a:r>
            <a:r>
              <a:rPr kumimoji="0" lang="fr-FR" sz="2800" b="1" i="0" u="none" strike="noStrike" kern="1200" cap="none" spc="0" normalizeH="0" baseline="0" noProof="0" dirty="0" err="1" smtClean="0">
                <a:ln>
                  <a:noFill/>
                </a:ln>
                <a:solidFill>
                  <a:srgbClr val="FFC000"/>
                </a:solidFill>
                <a:effectLst/>
                <a:uLnTx/>
                <a:uFillTx/>
                <a:latin typeface="+mn-lt"/>
                <a:ea typeface="+mn-ea"/>
                <a:cs typeface="+mn-cs"/>
              </a:rPr>
              <a:t>Legon</a:t>
            </a:r>
            <a:endParaRPr kumimoji="0" lang="fr-FR" sz="2800" b="1" i="0" u="none" strike="noStrike" kern="1200" cap="none" spc="0" normalizeH="0" baseline="0" noProof="0" dirty="0" smtClean="0">
              <a:ln>
                <a:noFill/>
              </a:ln>
              <a:solidFill>
                <a:srgbClr val="FFC000"/>
              </a:solidFill>
              <a:effectLst/>
              <a:uLnTx/>
              <a:uFillTx/>
              <a:latin typeface="+mn-lt"/>
              <a:ea typeface="+mn-ea"/>
              <a:cs typeface="+mn-cs"/>
            </a:endParaRPr>
          </a:p>
          <a:p>
            <a:pPr marR="45720" lvl="0" algn="ctr">
              <a:buClr>
                <a:schemeClr val="accent3"/>
              </a:buClr>
              <a:buSzPct val="95000"/>
            </a:pPr>
            <a:r>
              <a:rPr lang="en-US" sz="3200" b="1" dirty="0" smtClean="0"/>
              <a:t>January</a:t>
            </a:r>
            <a:r>
              <a:rPr lang="fr-FR" sz="3200" b="1" dirty="0" smtClean="0"/>
              <a:t>  14-15,  </a:t>
            </a:r>
            <a:r>
              <a:rPr lang="fr-FR" sz="3200" b="1" dirty="0" smtClean="0"/>
              <a:t>2013</a:t>
            </a:r>
            <a:endParaRPr kumimoji="0" lang="fr-FR" sz="3200" b="0" i="0" u="none" strike="noStrike" kern="1200" cap="none" spc="0" normalizeH="0" baseline="0" noProof="0" dirty="0">
              <a:ln>
                <a:noFill/>
              </a:ln>
              <a:solidFill>
                <a:schemeClr val="accent5">
                  <a:lumMod val="40000"/>
                  <a:lumOff val="60000"/>
                </a:schemeClr>
              </a:solidFill>
              <a:effectLst/>
              <a:uLnTx/>
              <a:uFillTx/>
              <a:latin typeface="+mn-lt"/>
              <a:ea typeface="+mn-ea"/>
              <a:cs typeface="+mn-cs"/>
            </a:endParaRPr>
          </a:p>
        </p:txBody>
      </p:sp>
      <p:sp>
        <p:nvSpPr>
          <p:cNvPr id="5" name="Titre 1"/>
          <p:cNvSpPr txBox="1">
            <a:spLocks/>
          </p:cNvSpPr>
          <p:nvPr/>
        </p:nvSpPr>
        <p:spPr>
          <a:xfrm>
            <a:off x="357158" y="571480"/>
            <a:ext cx="8501122" cy="2214578"/>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algn="ctr"/>
            <a:r>
              <a:rPr lang="en-US" sz="4000" b="1" dirty="0" smtClean="0">
                <a:latin typeface="Arial" pitchFamily="34" charset="0"/>
                <a:cs typeface="Arial" pitchFamily="34" charset="0"/>
              </a:rPr>
              <a:t>LAW AND RELIGION IN AFRICA:</a:t>
            </a:r>
          </a:p>
          <a:p>
            <a:pPr algn="ctr"/>
            <a:r>
              <a:rPr lang="en-US" sz="3200" b="1" dirty="0" smtClean="0">
                <a:solidFill>
                  <a:srgbClr val="00B050"/>
                </a:solidFill>
                <a:latin typeface="Arial" pitchFamily="34" charset="0"/>
                <a:cs typeface="Arial" pitchFamily="34" charset="0"/>
              </a:rPr>
              <a:t>COMPARATIVE PRACTICES, EXPERIENCES, AND PROSPECTS</a:t>
            </a:r>
            <a:endParaRPr kumimoji="0" lang="fr-FR" sz="3200" b="1" i="0" u="none" strike="noStrike" kern="1200" cap="none" spc="0" normalizeH="0" baseline="0" noProof="0" dirty="0">
              <a:ln>
                <a:noFill/>
              </a:ln>
              <a:solidFill>
                <a:srgbClr val="00B050"/>
              </a:solidFill>
              <a:effectLst>
                <a:outerShdw blurRad="38100" dist="25400" dir="5400000" algn="tl" rotWithShape="0">
                  <a:srgbClr val="000000">
                    <a:alpha val="43000"/>
                  </a:srgbClr>
                </a:outerShdw>
              </a:effectLst>
              <a:uLnTx/>
              <a:uFillTx/>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285720" y="285728"/>
            <a:ext cx="8613648" cy="6572272"/>
          </a:xfrm>
        </p:spPr>
        <p:txBody>
          <a:bodyPr>
            <a:noAutofit/>
          </a:bodyPr>
          <a:lstStyle/>
          <a:p>
            <a:pPr algn="just"/>
            <a:r>
              <a:rPr lang="en-US" sz="3400" dirty="0" smtClean="0"/>
              <a:t>Most of the first republics proclaimed in Africa have nothing in terms of Republic even if the first constitutions proclaimed the secular characters of the state. They were dictatorship government or one political party government which liked manipulating religions in their own interest. Consequently, the elementary rights of peoples and citizens were ignored or derided.</a:t>
            </a:r>
            <a:endParaRPr lang="fr-FR" sz="3400" dirty="0" smtClean="0"/>
          </a:p>
          <a:p>
            <a:pPr algn="just"/>
            <a:r>
              <a:rPr lang="en-US" sz="3400" dirty="0" smtClean="0"/>
              <a:t>Generally, the demand of secular State had been a simple use or tool to take a possession of belongings of the Clergy.</a:t>
            </a:r>
            <a:endParaRPr lang="fr-FR" sz="3400" dirty="0" smtClean="0"/>
          </a:p>
          <a:p>
            <a:pPr algn="just"/>
            <a:endParaRPr lang="fr-FR" sz="3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285720" y="285728"/>
            <a:ext cx="8613648" cy="6572272"/>
          </a:xfrm>
        </p:spPr>
        <p:txBody>
          <a:bodyPr>
            <a:noAutofit/>
          </a:bodyPr>
          <a:lstStyle/>
          <a:p>
            <a:pPr algn="just"/>
            <a:r>
              <a:rPr lang="en-US" sz="3300" dirty="0" smtClean="0"/>
              <a:t>The sectarian church expansion of 1980 aggravated or made the situation very worse. The economic crisis brings to Africa its groups of messiah who think that they possess or they   have the power to promise a better life. These traders of Hope have been evolving under complacency of political powers which profited of the weakness of the social situation. </a:t>
            </a:r>
            <a:endParaRPr lang="fr-FR" sz="3300" dirty="0" smtClean="0"/>
          </a:p>
          <a:p>
            <a:pPr algn="just"/>
            <a:r>
              <a:rPr lang="en-US" sz="3300" dirty="0" smtClean="0"/>
              <a:t>However the democratic constitutions of 1990, proclaimed the secular characters of States and the separation of State and religion. (II</a:t>
            </a:r>
            <a:r>
              <a:rPr lang="en-US" sz="3300" dirty="0" smtClean="0"/>
              <a:t>)</a:t>
            </a:r>
            <a:endParaRPr lang="fr-FR" sz="33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1571612"/>
            <a:ext cx="8643966" cy="2571768"/>
          </a:xfrm>
        </p:spPr>
        <p:txBody>
          <a:bodyPr/>
          <a:lstStyle/>
          <a:p>
            <a:pPr algn="ctr"/>
            <a:r>
              <a:rPr sz="4800" smtClean="0">
                <a:latin typeface="Times New Roman" pitchFamily="18" charset="0"/>
                <a:cs typeface="Times New Roman" pitchFamily="18" charset="0"/>
              </a:rPr>
              <a:t>II.- </a:t>
            </a:r>
            <a:r>
              <a:rPr sz="4800" smtClean="0"/>
              <a:t>PROCLAMATION </a:t>
            </a:r>
            <a:r>
              <a:rPr sz="4800" smtClean="0"/>
              <a:t>OF SEPERATION BETWEEN STATES AND RELIGIONS IN </a:t>
            </a:r>
            <a:r>
              <a:rPr sz="4800" smtClean="0"/>
              <a:t>AFRICA</a:t>
            </a:r>
            <a:endParaRPr lang="fr-FR" sz="4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285720" y="928670"/>
            <a:ext cx="8613648" cy="5286412"/>
          </a:xfrm>
        </p:spPr>
        <p:txBody>
          <a:bodyPr>
            <a:noAutofit/>
          </a:bodyPr>
          <a:lstStyle/>
          <a:p>
            <a:pPr algn="just"/>
            <a:r>
              <a:rPr lang="en-US" sz="3600" dirty="0" smtClean="0"/>
              <a:t>Togolese </a:t>
            </a:r>
            <a:r>
              <a:rPr lang="en-US" sz="3600" dirty="0" smtClean="0"/>
              <a:t>constitution </a:t>
            </a:r>
            <a:r>
              <a:rPr lang="en-US" sz="3600" dirty="0" smtClean="0"/>
              <a:t>of October 14, 1992 like the </a:t>
            </a:r>
            <a:r>
              <a:rPr lang="en-US" sz="3600" dirty="0" smtClean="0"/>
              <a:t>constitution </a:t>
            </a:r>
            <a:r>
              <a:rPr lang="en-US" sz="3600" dirty="0" smtClean="0"/>
              <a:t>of others French speaking countries proclaimed the strict separation between State and religions in Africa</a:t>
            </a:r>
            <a:r>
              <a:rPr lang="en-US" sz="3600" dirty="0" smtClean="0"/>
              <a:t>.</a:t>
            </a:r>
          </a:p>
          <a:p>
            <a:pPr algn="just"/>
            <a:endParaRPr lang="fr-FR" sz="1400" dirty="0" smtClean="0"/>
          </a:p>
          <a:p>
            <a:pPr algn="just"/>
            <a:r>
              <a:rPr lang="en-US" sz="3600" dirty="0" smtClean="0"/>
              <a:t>Togolese </a:t>
            </a:r>
            <a:r>
              <a:rPr lang="en-US" sz="3600" dirty="0" smtClean="0"/>
              <a:t>constitution </a:t>
            </a:r>
            <a:r>
              <a:rPr lang="en-US" sz="3600" dirty="0" smtClean="0"/>
              <a:t>in terms of secularism states the following rules</a:t>
            </a:r>
            <a:r>
              <a:rPr lang="en-US" sz="3600" dirty="0" smtClean="0"/>
              <a:t>:</a:t>
            </a:r>
            <a:endParaRPr lang="fr-FR" sz="3500" dirty="0" smtClean="0"/>
          </a:p>
          <a:p>
            <a:pPr algn="just"/>
            <a:endParaRPr lang="fr-FR" sz="35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269702" y="230308"/>
            <a:ext cx="8715436" cy="6572272"/>
          </a:xfrm>
        </p:spPr>
        <p:txBody>
          <a:bodyPr>
            <a:noAutofit/>
          </a:bodyPr>
          <a:lstStyle/>
          <a:p>
            <a:pPr algn="just">
              <a:buFont typeface="Arial" pitchFamily="34" charset="0"/>
              <a:buChar char="•"/>
            </a:pPr>
            <a:r>
              <a:rPr lang="en-US" sz="3300" b="1" dirty="0" smtClean="0"/>
              <a:t>ART </a:t>
            </a:r>
            <a:r>
              <a:rPr lang="en-US" sz="3300" b="1" dirty="0" smtClean="0"/>
              <a:t>1</a:t>
            </a:r>
            <a:r>
              <a:rPr lang="en-US" sz="3300" b="1" baseline="30000" dirty="0" smtClean="0"/>
              <a:t>st</a:t>
            </a:r>
            <a:r>
              <a:rPr lang="en-US" sz="3300" b="1" dirty="0" smtClean="0"/>
              <a:t> -</a:t>
            </a:r>
            <a:r>
              <a:rPr lang="en-US" sz="3300" dirty="0" smtClean="0"/>
              <a:t> </a:t>
            </a:r>
            <a:r>
              <a:rPr lang="en-US" sz="3300" dirty="0" smtClean="0"/>
              <a:t>Togolese Republic is a rule </a:t>
            </a:r>
            <a:r>
              <a:rPr lang="en-US" sz="3300" dirty="0" smtClean="0"/>
              <a:t>of law, </a:t>
            </a:r>
            <a:r>
              <a:rPr lang="en-US" sz="3300" dirty="0" smtClean="0">
                <a:solidFill>
                  <a:srgbClr val="FFC000"/>
                </a:solidFill>
              </a:rPr>
              <a:t>secular</a:t>
            </a:r>
            <a:r>
              <a:rPr lang="en-US" sz="3300" dirty="0" smtClean="0"/>
              <a:t>, democratic and social. </a:t>
            </a:r>
            <a:r>
              <a:rPr lang="en-US" sz="3300" dirty="0" smtClean="0"/>
              <a:t>It </a:t>
            </a:r>
            <a:r>
              <a:rPr lang="en-US" sz="3300" dirty="0" smtClean="0"/>
              <a:t>is one and indivisible</a:t>
            </a:r>
            <a:r>
              <a:rPr lang="en-US" sz="3300" dirty="0" smtClean="0"/>
              <a:t>.</a:t>
            </a:r>
          </a:p>
          <a:p>
            <a:pPr algn="just">
              <a:buFont typeface="Arial" pitchFamily="34" charset="0"/>
              <a:buChar char="•"/>
            </a:pPr>
            <a:r>
              <a:rPr lang="en-US" sz="3300" b="1" dirty="0" smtClean="0"/>
              <a:t>ART.2 -</a:t>
            </a:r>
            <a:r>
              <a:rPr lang="en-US" sz="3300" dirty="0" smtClean="0"/>
              <a:t> Togolese Republic ensures equality before the law of all citizens without distinction of origin, race, gender, social condition and </a:t>
            </a:r>
            <a:r>
              <a:rPr lang="en-US" sz="3300" dirty="0" smtClean="0">
                <a:solidFill>
                  <a:srgbClr val="FFC000"/>
                </a:solidFill>
              </a:rPr>
              <a:t>religion</a:t>
            </a:r>
            <a:r>
              <a:rPr lang="en-US" sz="3300" dirty="0" smtClean="0"/>
              <a:t>.</a:t>
            </a:r>
            <a:endParaRPr lang="fr-FR" sz="3300" dirty="0" smtClean="0"/>
          </a:p>
          <a:p>
            <a:r>
              <a:rPr lang="en-US" sz="3300" dirty="0" smtClean="0"/>
              <a:t>It respects all political, philosophic opinions and </a:t>
            </a:r>
            <a:r>
              <a:rPr lang="en-US" sz="3300" dirty="0" smtClean="0">
                <a:solidFill>
                  <a:srgbClr val="FFC000"/>
                </a:solidFill>
              </a:rPr>
              <a:t>all religious beliefs</a:t>
            </a:r>
            <a:r>
              <a:rPr lang="en-US" sz="3300" dirty="0" smtClean="0"/>
              <a:t>.</a:t>
            </a:r>
            <a:r>
              <a:rPr lang="en-US" sz="3300" dirty="0" smtClean="0"/>
              <a:t> </a:t>
            </a:r>
            <a:endParaRPr lang="en-US" sz="3300" dirty="0" smtClean="0"/>
          </a:p>
          <a:p>
            <a:r>
              <a:rPr lang="en-US" sz="3300" dirty="0" smtClean="0"/>
              <a:t>Its </a:t>
            </a:r>
            <a:r>
              <a:rPr lang="en-US" sz="3300" dirty="0" smtClean="0"/>
              <a:t>principle is the government of people for people and by people for people.</a:t>
            </a:r>
            <a:endParaRPr lang="fr-FR" sz="3300" dirty="0" smtClean="0"/>
          </a:p>
          <a:p>
            <a:r>
              <a:rPr lang="en-US" sz="3300" dirty="0" smtClean="0"/>
              <a:t>It is motto is: « labor-</a:t>
            </a:r>
            <a:r>
              <a:rPr lang="en-US" sz="3300" dirty="0" smtClean="0">
                <a:solidFill>
                  <a:srgbClr val="FFC000"/>
                </a:solidFill>
              </a:rPr>
              <a:t>Liberty</a:t>
            </a:r>
            <a:r>
              <a:rPr lang="en-US" sz="3300" dirty="0" smtClean="0"/>
              <a:t>-homeland »</a:t>
            </a:r>
            <a:endParaRPr lang="fr-FR" sz="3300" dirty="0" smtClean="0"/>
          </a:p>
          <a:p>
            <a:pPr algn="just">
              <a:buFont typeface="Arial" pitchFamily="34" charset="0"/>
              <a:buChar char="•"/>
            </a:pPr>
            <a:endParaRPr lang="fr-FR" sz="33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285720" y="285728"/>
            <a:ext cx="8715436" cy="6286544"/>
          </a:xfrm>
        </p:spPr>
        <p:txBody>
          <a:bodyPr>
            <a:noAutofit/>
          </a:bodyPr>
          <a:lstStyle/>
          <a:p>
            <a:pPr algn="just"/>
            <a:r>
              <a:rPr lang="en-US" sz="3400" b="1" dirty="0" smtClean="0"/>
              <a:t>ART.7 –</a:t>
            </a:r>
            <a:r>
              <a:rPr lang="en-US" sz="3400" dirty="0" smtClean="0"/>
              <a:t> Political parties have to respect the constitution. They may not be identified to a region, an ethnic group, a race or a </a:t>
            </a:r>
            <a:r>
              <a:rPr lang="en-US" sz="3400" dirty="0" smtClean="0">
                <a:solidFill>
                  <a:srgbClr val="FFC000"/>
                </a:solidFill>
              </a:rPr>
              <a:t>religion</a:t>
            </a:r>
            <a:r>
              <a:rPr lang="en-US" sz="3400" dirty="0" smtClean="0"/>
              <a:t>.</a:t>
            </a:r>
            <a:endParaRPr lang="fr-FR" sz="3400" dirty="0" smtClean="0"/>
          </a:p>
          <a:p>
            <a:pPr algn="just"/>
            <a:r>
              <a:rPr lang="en-US" sz="3400" b="1" dirty="0" smtClean="0"/>
              <a:t>ART.11 -</a:t>
            </a:r>
            <a:r>
              <a:rPr lang="en-US" sz="3400" dirty="0" smtClean="0"/>
              <a:t> All human beings are </a:t>
            </a:r>
            <a:r>
              <a:rPr lang="en-US" sz="3400" dirty="0" smtClean="0">
                <a:solidFill>
                  <a:srgbClr val="FFC000"/>
                </a:solidFill>
              </a:rPr>
              <a:t>equal</a:t>
            </a:r>
            <a:r>
              <a:rPr lang="en-US" sz="3400" dirty="0" smtClean="0"/>
              <a:t> in right and dignity.</a:t>
            </a:r>
            <a:endParaRPr lang="fr-FR" sz="3400" dirty="0" smtClean="0"/>
          </a:p>
          <a:p>
            <a:pPr algn="just"/>
            <a:r>
              <a:rPr lang="en-US" sz="3400" dirty="0" smtClean="0"/>
              <a:t>Nobody may be favored or disadvantaged because of his or her familial, ethnic or regional origin, his/her economic or social situation, his/her political, </a:t>
            </a:r>
            <a:r>
              <a:rPr lang="en-US" sz="3400" dirty="0" smtClean="0">
                <a:solidFill>
                  <a:srgbClr val="FFC000"/>
                </a:solidFill>
              </a:rPr>
              <a:t>religious</a:t>
            </a:r>
            <a:r>
              <a:rPr lang="en-US" sz="3400" dirty="0" smtClean="0"/>
              <a:t> , philosophic  </a:t>
            </a:r>
            <a:r>
              <a:rPr lang="en-US" sz="3400" dirty="0" smtClean="0">
                <a:solidFill>
                  <a:srgbClr val="FFC000"/>
                </a:solidFill>
              </a:rPr>
              <a:t>opinions</a:t>
            </a:r>
            <a:r>
              <a:rPr lang="en-US" sz="3400" dirty="0" smtClean="0"/>
              <a:t> and others. </a:t>
            </a:r>
            <a:endParaRPr lang="fr-FR" sz="3400" dirty="0" smtClean="0"/>
          </a:p>
          <a:p>
            <a:pPr algn="just"/>
            <a:endParaRPr lang="fr-FR" sz="3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285720" y="285728"/>
            <a:ext cx="8715436" cy="6286544"/>
          </a:xfrm>
        </p:spPr>
        <p:txBody>
          <a:bodyPr>
            <a:noAutofit/>
          </a:bodyPr>
          <a:lstStyle/>
          <a:p>
            <a:pPr algn="just"/>
            <a:r>
              <a:rPr lang="en-US" sz="3400" b="1" dirty="0" smtClean="0"/>
              <a:t>ART.25-</a:t>
            </a:r>
            <a:r>
              <a:rPr lang="en-US" sz="3400" dirty="0" smtClean="0"/>
              <a:t> Everybody has the right for free thinking, consciousness, religious worship, opinion and expression. </a:t>
            </a:r>
            <a:endParaRPr lang="fr-FR" sz="3400" dirty="0" smtClean="0"/>
          </a:p>
          <a:p>
            <a:pPr algn="just"/>
            <a:r>
              <a:rPr lang="en-US" sz="3400" dirty="0" smtClean="0"/>
              <a:t>Adoration and expression of beliefs are lead in respect of the secular character of the </a:t>
            </a:r>
            <a:r>
              <a:rPr lang="en-US" sz="3400" dirty="0" smtClean="0"/>
              <a:t>state</a:t>
            </a:r>
          </a:p>
          <a:p>
            <a:pPr algn="just"/>
            <a:endParaRPr lang="fr-FR" sz="1600" dirty="0" smtClean="0"/>
          </a:p>
          <a:p>
            <a:pPr algn="just"/>
            <a:r>
              <a:rPr lang="en-US" sz="3400" dirty="0" smtClean="0"/>
              <a:t>These constitutional rules are the same in all French African speaking countries even if the majority of the populations are Muslims or not (Niger, Mali, Senegal, </a:t>
            </a:r>
            <a:r>
              <a:rPr lang="en-US" sz="3400" dirty="0" smtClean="0"/>
              <a:t>Mauritania, Burkina Faso, Benin, Congo, Cameroon  etc…)</a:t>
            </a:r>
            <a:endParaRPr lang="fr-FR" sz="3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1357298"/>
            <a:ext cx="8643966" cy="3286148"/>
          </a:xfrm>
        </p:spPr>
        <p:txBody>
          <a:bodyPr/>
          <a:lstStyle/>
          <a:p>
            <a:pPr algn="ctr"/>
            <a:r>
              <a:rPr sz="4800" smtClean="0">
                <a:latin typeface="Times New Roman" pitchFamily="18" charset="0"/>
                <a:cs typeface="Times New Roman" pitchFamily="18" charset="0"/>
              </a:rPr>
              <a:t>III.- </a:t>
            </a:r>
            <a:r>
              <a:rPr lang="en-US" sz="4800" dirty="0" smtClean="0"/>
              <a:t>ISSUE OF EFFECTIVENESS OF THE PRINCIPLE OF SEPARATION BETWEEN RELIGIONS AND STATES IN AFRICA </a:t>
            </a:r>
            <a:endParaRPr lang="fr-FR" sz="4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428596" y="357166"/>
            <a:ext cx="8358246" cy="6286544"/>
          </a:xfrm>
        </p:spPr>
        <p:txBody>
          <a:bodyPr>
            <a:noAutofit/>
          </a:bodyPr>
          <a:lstStyle/>
          <a:p>
            <a:pPr algn="just"/>
            <a:r>
              <a:rPr lang="en-US" sz="3300" dirty="0" smtClean="0"/>
              <a:t>Constitutions in French African countries have been adopted directly by the people through referendum. This means that secularism is a will of people to live without a pressure of any religion. Every body must be free to believe what he would like to believe but the events of the recent months and years showed that the road of peace and mutual acceptation is very far. </a:t>
            </a:r>
            <a:endParaRPr lang="fr-FR" sz="3300" dirty="0" smtClean="0"/>
          </a:p>
          <a:p>
            <a:pPr algn="just"/>
            <a:r>
              <a:rPr lang="en-US" sz="3300" dirty="0" smtClean="0"/>
              <a:t>Influence of </a:t>
            </a:r>
            <a:r>
              <a:rPr lang="en-US" sz="3300" dirty="0" smtClean="0"/>
              <a:t>radical Islam </a:t>
            </a:r>
            <a:r>
              <a:rPr lang="en-US" sz="3300" dirty="0" smtClean="0"/>
              <a:t>or </a:t>
            </a:r>
            <a:r>
              <a:rPr lang="en-US" sz="3300" dirty="0" smtClean="0"/>
              <a:t>salafi </a:t>
            </a:r>
            <a:r>
              <a:rPr lang="en-US" sz="3300" dirty="0" smtClean="0"/>
              <a:t>thinking in countries </a:t>
            </a:r>
            <a:r>
              <a:rPr lang="en-US" sz="3300" dirty="0" smtClean="0"/>
              <a:t>where Muslims constitute </a:t>
            </a:r>
            <a:r>
              <a:rPr lang="en-US" sz="3300" dirty="0" smtClean="0"/>
              <a:t>the majority are not insignificant.</a:t>
            </a:r>
            <a:endParaRPr lang="fr-FR" sz="3300" dirty="0" smtClean="0"/>
          </a:p>
          <a:p>
            <a:pPr algn="just"/>
            <a:endParaRPr lang="fr-FR" sz="3300" dirty="0" smtClean="0"/>
          </a:p>
          <a:p>
            <a:pPr algn="just"/>
            <a:endParaRPr lang="fr-FR" sz="33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214282" y="214290"/>
            <a:ext cx="8715436" cy="6643710"/>
          </a:xfrm>
        </p:spPr>
        <p:txBody>
          <a:bodyPr>
            <a:noAutofit/>
          </a:bodyPr>
          <a:lstStyle/>
          <a:p>
            <a:pPr algn="just"/>
            <a:r>
              <a:rPr lang="en-US" sz="3300" dirty="0" smtClean="0"/>
              <a:t>The new challenge of </a:t>
            </a:r>
            <a:r>
              <a:rPr lang="en-US" sz="3300" dirty="0" err="1" smtClean="0"/>
              <a:t>sharia</a:t>
            </a:r>
            <a:r>
              <a:rPr lang="en-US" sz="3300" dirty="0" smtClean="0"/>
              <a:t> </a:t>
            </a:r>
            <a:r>
              <a:rPr lang="en-US" sz="3300" dirty="0" smtClean="0"/>
              <a:t>in Nigeria with </a:t>
            </a:r>
            <a:r>
              <a:rPr lang="en-US" sz="3300" dirty="0" err="1" smtClean="0"/>
              <a:t>Boco</a:t>
            </a:r>
            <a:r>
              <a:rPr lang="en-US" sz="3300" dirty="0" smtClean="0"/>
              <a:t> </a:t>
            </a:r>
            <a:r>
              <a:rPr lang="en-US" sz="3300" dirty="0" err="1" smtClean="0"/>
              <a:t>Haram</a:t>
            </a:r>
            <a:r>
              <a:rPr lang="en-US" sz="3300" dirty="0" smtClean="0"/>
              <a:t> linked to Al Qaeda and AQIM, the situation in Mauritania, MALI, Egypt, and Tunisia with the requirement of </a:t>
            </a:r>
            <a:r>
              <a:rPr lang="en-US" sz="3300" dirty="0" err="1" smtClean="0"/>
              <a:t>Sharia</a:t>
            </a:r>
            <a:r>
              <a:rPr lang="en-US" sz="3300" dirty="0" smtClean="0"/>
              <a:t> </a:t>
            </a:r>
            <a:r>
              <a:rPr lang="en-US" sz="3300" dirty="0" smtClean="0"/>
              <a:t>stated and formulated by a group, political parties or rebels groups in shows that the way of tolerance, pacific coexistence of people with different beliefs and religions are very far. In front of all these situations, African countries need to be solid governments able to protect individual </a:t>
            </a:r>
            <a:r>
              <a:rPr lang="en-US" sz="3300" dirty="0" smtClean="0"/>
              <a:t>and fundamental liberty</a:t>
            </a:r>
            <a:r>
              <a:rPr lang="en-US" sz="3300" dirty="0" smtClean="0"/>
              <a:t>, in particular the liberty of free expression and free consciousness.</a:t>
            </a:r>
            <a:endParaRPr lang="fr-FR" sz="3300" dirty="0" smtClean="0"/>
          </a:p>
          <a:p>
            <a:pPr algn="just"/>
            <a:endParaRPr lang="fr-FR" sz="3300" dirty="0" smtClean="0"/>
          </a:p>
          <a:p>
            <a:pPr algn="just"/>
            <a:endParaRPr lang="fr-FR" sz="33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28596" y="428604"/>
            <a:ext cx="8315356" cy="2100276"/>
          </a:xfrm>
        </p:spPr>
        <p:txBody>
          <a:bodyPr>
            <a:noAutofit/>
          </a:bodyPr>
          <a:lstStyle/>
          <a:p>
            <a:pPr algn="ctr"/>
            <a:r>
              <a:rPr lang="en-US" sz="4400" dirty="0" smtClean="0"/>
              <a:t>SECULARISM IN FRENCH SPEAKING COUNTRIES OF AFRICA</a:t>
            </a:r>
            <a:endParaRPr lang="fr-FR" sz="4400" dirty="0"/>
          </a:p>
        </p:txBody>
      </p:sp>
      <p:sp>
        <p:nvSpPr>
          <p:cNvPr id="3" name="Sous-titre 2"/>
          <p:cNvSpPr>
            <a:spLocks noGrp="1"/>
          </p:cNvSpPr>
          <p:nvPr>
            <p:ph type="subTitle" idx="1"/>
          </p:nvPr>
        </p:nvSpPr>
        <p:spPr>
          <a:xfrm>
            <a:off x="428596" y="4714884"/>
            <a:ext cx="8215370" cy="1752600"/>
          </a:xfrm>
        </p:spPr>
        <p:txBody>
          <a:bodyPr>
            <a:normAutofit/>
          </a:bodyPr>
          <a:lstStyle/>
          <a:p>
            <a:pPr algn="ctr">
              <a:spcBef>
                <a:spcPts val="0"/>
              </a:spcBef>
            </a:pPr>
            <a:r>
              <a:rPr lang="fr-FR" sz="2500" b="1" dirty="0" err="1" smtClean="0">
                <a:solidFill>
                  <a:srgbClr val="FFC000"/>
                </a:solidFill>
              </a:rPr>
              <a:t>Presented</a:t>
            </a:r>
            <a:r>
              <a:rPr lang="fr-FR" sz="2500" b="1" dirty="0" smtClean="0">
                <a:solidFill>
                  <a:srgbClr val="FFC000"/>
                </a:solidFill>
              </a:rPr>
              <a:t> by  </a:t>
            </a:r>
            <a:r>
              <a:rPr lang="fr-FR" sz="2500" b="1" dirty="0" smtClean="0">
                <a:solidFill>
                  <a:srgbClr val="FFC000"/>
                </a:solidFill>
              </a:rPr>
              <a:t>Thierry  K.  </a:t>
            </a:r>
            <a:r>
              <a:rPr lang="fr-FR" sz="2500" b="1" dirty="0" err="1" smtClean="0">
                <a:solidFill>
                  <a:srgbClr val="FFC000"/>
                </a:solidFill>
              </a:rPr>
              <a:t>Dzifa</a:t>
            </a:r>
            <a:r>
              <a:rPr lang="fr-FR" sz="2500" b="1" dirty="0" smtClean="0">
                <a:solidFill>
                  <a:srgbClr val="FFC000"/>
                </a:solidFill>
              </a:rPr>
              <a:t>  KOKOROKO</a:t>
            </a:r>
          </a:p>
          <a:p>
            <a:pPr algn="ctr">
              <a:spcBef>
                <a:spcPts val="0"/>
              </a:spcBef>
            </a:pPr>
            <a:r>
              <a:rPr lang="en-US" sz="2800" dirty="0" smtClean="0">
                <a:solidFill>
                  <a:schemeClr val="accent5">
                    <a:lumMod val="40000"/>
                    <a:lumOff val="60000"/>
                  </a:schemeClr>
                </a:solidFill>
              </a:rPr>
              <a:t>Judge, Department  of  Justice  of  Togo, </a:t>
            </a:r>
            <a:r>
              <a:rPr lang="fr-FR" sz="2800" dirty="0" err="1" smtClean="0">
                <a:solidFill>
                  <a:schemeClr val="accent5">
                    <a:lumMod val="40000"/>
                    <a:lumOff val="60000"/>
                  </a:schemeClr>
                </a:solidFill>
              </a:rPr>
              <a:t>Lome</a:t>
            </a:r>
            <a:r>
              <a:rPr lang="fr-FR" sz="2800" dirty="0" smtClean="0">
                <a:solidFill>
                  <a:schemeClr val="accent5">
                    <a:lumMod val="40000"/>
                    <a:lumOff val="60000"/>
                  </a:schemeClr>
                </a:solidFill>
              </a:rPr>
              <a:t> </a:t>
            </a:r>
            <a:endParaRPr lang="fr-FR" sz="2800" dirty="0">
              <a:solidFill>
                <a:schemeClr val="accent5">
                  <a:lumMod val="40000"/>
                  <a:lumOff val="60000"/>
                </a:schemeClr>
              </a:solidFill>
            </a:endParaRPr>
          </a:p>
        </p:txBody>
      </p:sp>
      <p:sp>
        <p:nvSpPr>
          <p:cNvPr id="4" name="Sous-titre 2"/>
          <p:cNvSpPr txBox="1">
            <a:spLocks/>
          </p:cNvSpPr>
          <p:nvPr/>
        </p:nvSpPr>
        <p:spPr>
          <a:xfrm>
            <a:off x="428596" y="2786058"/>
            <a:ext cx="8215370" cy="642942"/>
          </a:xfrm>
          <a:prstGeom prst="rect">
            <a:avLst/>
          </a:prstGeom>
        </p:spPr>
        <p:txBody>
          <a:bodyPr vert="horz" lIns="0" rIns="18288">
            <a:normAutofit/>
          </a:bodyPr>
          <a:lstStyle/>
          <a:p>
            <a:pPr marL="0" marR="45720" lvl="0" indent="0" algn="ctr" defTabSz="914400" rtl="0" eaLnBrk="1" fontAlgn="auto" latinLnBrk="0" hangingPunct="1">
              <a:lnSpc>
                <a:spcPct val="100000"/>
              </a:lnSpc>
              <a:spcBef>
                <a:spcPts val="0"/>
              </a:spcBef>
              <a:spcAft>
                <a:spcPts val="0"/>
              </a:spcAft>
              <a:buClr>
                <a:schemeClr val="accent3"/>
              </a:buClr>
              <a:buSzPct val="95000"/>
              <a:buFont typeface="Wingdings 2"/>
              <a:buNone/>
              <a:tabLst/>
              <a:defRPr/>
            </a:pPr>
            <a:r>
              <a:rPr kumimoji="0" lang="fr-FR" sz="2500" b="1" i="0" u="none" strike="noStrike" kern="1200" cap="none" spc="0" normalizeH="0" baseline="0" noProof="0" dirty="0" smtClean="0">
                <a:ln>
                  <a:noFill/>
                </a:ln>
                <a:solidFill>
                  <a:srgbClr val="FFC000"/>
                </a:solidFill>
                <a:effectLst/>
                <a:uLnTx/>
                <a:uFillTx/>
                <a:latin typeface="+mn-lt"/>
                <a:ea typeface="+mn-ea"/>
                <a:cs typeface="+mn-cs"/>
              </a:rPr>
              <a:t>Accra, </a:t>
            </a:r>
            <a:r>
              <a:rPr kumimoji="0" lang="en-US" sz="2500" b="1" i="0" u="none" strike="noStrike" kern="1200" cap="none" spc="0" normalizeH="0" baseline="0" dirty="0" smtClean="0">
                <a:ln>
                  <a:noFill/>
                </a:ln>
                <a:solidFill>
                  <a:srgbClr val="FFC000"/>
                </a:solidFill>
                <a:effectLst/>
                <a:uLnTx/>
                <a:uFillTx/>
                <a:latin typeface="+mn-lt"/>
                <a:ea typeface="+mn-ea"/>
                <a:cs typeface="+mn-cs"/>
              </a:rPr>
              <a:t>University</a:t>
            </a:r>
            <a:r>
              <a:rPr kumimoji="0" lang="fr-FR" sz="2500" b="1" i="0" u="none" strike="noStrike" kern="1200" cap="none" spc="0" normalizeH="0" baseline="0" noProof="0" dirty="0" smtClean="0">
                <a:ln>
                  <a:noFill/>
                </a:ln>
                <a:solidFill>
                  <a:srgbClr val="FFC000"/>
                </a:solidFill>
                <a:effectLst/>
                <a:uLnTx/>
                <a:uFillTx/>
                <a:latin typeface="+mn-lt"/>
                <a:ea typeface="+mn-ea"/>
                <a:cs typeface="+mn-cs"/>
              </a:rPr>
              <a:t>  of </a:t>
            </a:r>
            <a:r>
              <a:rPr lang="fr-FR" sz="2500" b="1" dirty="0" smtClean="0">
                <a:solidFill>
                  <a:srgbClr val="FFC000"/>
                </a:solidFill>
              </a:rPr>
              <a:t>Ghana - </a:t>
            </a:r>
            <a:r>
              <a:rPr kumimoji="0" lang="fr-FR" sz="2500" b="1" i="0" u="none" strike="noStrike" kern="1200" cap="none" spc="0" normalizeH="0" baseline="0" noProof="0" dirty="0" err="1" smtClean="0">
                <a:ln>
                  <a:noFill/>
                </a:ln>
                <a:solidFill>
                  <a:srgbClr val="FFC000"/>
                </a:solidFill>
                <a:effectLst/>
                <a:uLnTx/>
                <a:uFillTx/>
                <a:latin typeface="+mn-lt"/>
                <a:ea typeface="+mn-ea"/>
                <a:cs typeface="+mn-cs"/>
              </a:rPr>
              <a:t>Legon</a:t>
            </a:r>
            <a:endParaRPr kumimoji="0" lang="fr-FR" sz="2500" b="1" i="0" u="none" strike="noStrike" kern="1200" cap="none" spc="0" normalizeH="0" baseline="0" noProof="0" dirty="0" smtClean="0">
              <a:ln>
                <a:noFill/>
              </a:ln>
              <a:solidFill>
                <a:srgbClr val="FFC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2285992"/>
            <a:ext cx="7772400" cy="1362456"/>
          </a:xfrm>
        </p:spPr>
        <p:txBody>
          <a:bodyPr/>
          <a:lstStyle/>
          <a:p>
            <a:pPr algn="ctr"/>
            <a:r>
              <a:rPr lang="fr-FR" dirty="0" smtClean="0"/>
              <a:t>CONCLUSION</a:t>
            </a:r>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ous-titre 2"/>
          <p:cNvSpPr txBox="1">
            <a:spLocks/>
          </p:cNvSpPr>
          <p:nvPr/>
        </p:nvSpPr>
        <p:spPr>
          <a:xfrm>
            <a:off x="214282" y="357166"/>
            <a:ext cx="8715436" cy="4857784"/>
          </a:xfrm>
          <a:prstGeom prst="rect">
            <a:avLst/>
          </a:prstGeom>
        </p:spPr>
        <p:txBody>
          <a:bodyPr vert="horz" lIns="0" rIns="18288">
            <a:noAutofit/>
          </a:bodyPr>
          <a:lstStyle/>
          <a:p>
            <a:pPr algn="just"/>
            <a:r>
              <a:rPr lang="en-US" sz="3400" dirty="0" smtClean="0"/>
              <a:t>In the principle, </a:t>
            </a:r>
            <a:r>
              <a:rPr lang="en-US" sz="3400" dirty="0" smtClean="0"/>
              <a:t>secularism ought to be </a:t>
            </a:r>
            <a:r>
              <a:rPr lang="en-US" sz="3400" dirty="0" smtClean="0"/>
              <a:t>a real </a:t>
            </a:r>
            <a:r>
              <a:rPr lang="en-US" sz="3400" dirty="0" smtClean="0"/>
              <a:t>rampart or </a:t>
            </a:r>
            <a:r>
              <a:rPr lang="fr-FR" sz="3600" dirty="0" smtClean="0"/>
              <a:t>bulwark</a:t>
            </a:r>
            <a:r>
              <a:rPr lang="en-US" sz="3400" dirty="0" smtClean="0"/>
              <a:t> </a:t>
            </a:r>
            <a:r>
              <a:rPr lang="en-US" sz="3400" dirty="0" smtClean="0"/>
              <a:t>against the vague of   tribalism, religious extremism or fanaticism and would </a:t>
            </a:r>
            <a:r>
              <a:rPr lang="en-US" sz="3400" dirty="0" smtClean="0"/>
              <a:t>have to reinstate not only the </a:t>
            </a:r>
            <a:r>
              <a:rPr lang="en-US" sz="3400" dirty="0" smtClean="0"/>
              <a:t>concept of </a:t>
            </a:r>
            <a:r>
              <a:rPr lang="en-US" sz="3400" dirty="0" smtClean="0"/>
              <a:t>commons </a:t>
            </a:r>
            <a:r>
              <a:rPr lang="en-US" sz="3400" dirty="0" smtClean="0"/>
              <a:t>“goods” belonging to all individuals</a:t>
            </a:r>
            <a:r>
              <a:rPr lang="en-US" sz="3400" dirty="0" smtClean="0"/>
              <a:t>, but also a plural pacific society, </a:t>
            </a:r>
            <a:r>
              <a:rPr lang="en-US" sz="3400" dirty="0" smtClean="0"/>
              <a:t>nowadays derided by   des oligarchies and fanatic </a:t>
            </a:r>
            <a:r>
              <a:rPr lang="en-US" sz="3400" dirty="0" smtClean="0"/>
              <a:t>religious  groups.</a:t>
            </a:r>
            <a:endParaRPr lang="fr-FR" sz="3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2214554"/>
            <a:ext cx="7772400" cy="1719646"/>
          </a:xfrm>
        </p:spPr>
        <p:txBody>
          <a:bodyPr/>
          <a:lstStyle/>
          <a:p>
            <a:pPr algn="ctr"/>
            <a:r>
              <a:rPr lang="fr-FR" dirty="0" smtClean="0"/>
              <a:t>THANK  YOU </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2285992"/>
            <a:ext cx="7772400" cy="1362456"/>
          </a:xfrm>
        </p:spPr>
        <p:txBody>
          <a:bodyPr/>
          <a:lstStyle/>
          <a:p>
            <a:pPr algn="ctr"/>
            <a:r>
              <a:rPr lang="fr-FR" dirty="0" smtClean="0"/>
              <a:t>INTRODUCTION</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285720" y="285728"/>
            <a:ext cx="8613648" cy="6286544"/>
          </a:xfrm>
        </p:spPr>
        <p:txBody>
          <a:bodyPr>
            <a:noAutofit/>
          </a:bodyPr>
          <a:lstStyle/>
          <a:p>
            <a:pPr algn="just"/>
            <a:r>
              <a:rPr lang="en-US" sz="3600" dirty="0" smtClean="0"/>
              <a:t>France proclaimed very early in the beginning of the twentieth century the principle of separation between State and Religion. The bill of 1905 on secularism illustrated this proclamation. Many countries in Africa were colonized by France or were under France mandate very long time. However, talk on secularism in Africa generally and in French speaking countries particularly, very long time, it is a silence which remained.</a:t>
            </a:r>
            <a:endParaRPr lang="fr-FR" sz="3600" dirty="0" smtClean="0"/>
          </a:p>
          <a:p>
            <a:pPr algn="just">
              <a:buFont typeface="Arial" pitchFamily="34" charset="0"/>
              <a:buChar char="•"/>
            </a:pPr>
            <a:endParaRPr lang="fr-FR" sz="33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285720" y="285728"/>
            <a:ext cx="8613648" cy="6286544"/>
          </a:xfrm>
        </p:spPr>
        <p:txBody>
          <a:bodyPr>
            <a:noAutofit/>
          </a:bodyPr>
          <a:lstStyle/>
          <a:p>
            <a:pPr algn="just"/>
            <a:r>
              <a:rPr lang="en-US" sz="3400" dirty="0" smtClean="0"/>
              <a:t>There is practically no writings and documents on which analyses may be based.</a:t>
            </a:r>
            <a:endParaRPr lang="fr-FR" sz="3400" dirty="0" smtClean="0"/>
          </a:p>
          <a:p>
            <a:pPr algn="just"/>
            <a:endParaRPr lang="en-US" sz="1400" dirty="0" smtClean="0"/>
          </a:p>
          <a:p>
            <a:pPr algn="just"/>
            <a:r>
              <a:rPr lang="en-US" sz="3400" dirty="0" smtClean="0"/>
              <a:t>First reason, </a:t>
            </a:r>
            <a:r>
              <a:rPr lang="en-US" sz="3400" dirty="0" smtClean="0"/>
              <a:t>many African people in sub-Saharan were polytheist in term of religion and adoration and most of them remains polytheists. It is a real fact that people believe not only in the monotheist religion but also in their own traditional divinities. In terms of tolerance and </a:t>
            </a:r>
            <a:r>
              <a:rPr lang="en-US" sz="3400" dirty="0" smtClean="0"/>
              <a:t>mutual acceptation </a:t>
            </a:r>
            <a:r>
              <a:rPr lang="en-US" sz="3400" dirty="0" smtClean="0"/>
              <a:t>of other religious opinion, there is any fundamental problem.</a:t>
            </a:r>
            <a:endParaRPr lang="fr-FR" sz="3400" dirty="0" smtClean="0"/>
          </a:p>
          <a:p>
            <a:pPr algn="just">
              <a:buFont typeface="Arial" pitchFamily="34" charset="0"/>
              <a:buChar char="•"/>
            </a:pPr>
            <a:endParaRPr lang="fr-FR" sz="3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285720" y="138550"/>
            <a:ext cx="8613648" cy="6572272"/>
          </a:xfrm>
        </p:spPr>
        <p:txBody>
          <a:bodyPr>
            <a:noAutofit/>
          </a:bodyPr>
          <a:lstStyle/>
          <a:p>
            <a:pPr algn="just"/>
            <a:r>
              <a:rPr lang="en-US" sz="3400" dirty="0" smtClean="0"/>
              <a:t> </a:t>
            </a:r>
            <a:r>
              <a:rPr lang="en-US" sz="3400" dirty="0" smtClean="0"/>
              <a:t>Second reason, the religion fact itself, is so dominant that it is not easy to discuss or talk on secularism.</a:t>
            </a:r>
            <a:endParaRPr lang="fr-FR" sz="3400" dirty="0" smtClean="0"/>
          </a:p>
          <a:p>
            <a:pPr algn="just"/>
            <a:r>
              <a:rPr lang="en-US" sz="3400" dirty="0" smtClean="0"/>
              <a:t>After fifty years of independence, it is now legitimate to discuss and establish an assessment.</a:t>
            </a:r>
            <a:endParaRPr lang="fr-FR" sz="3400" dirty="0" smtClean="0"/>
          </a:p>
          <a:p>
            <a:pPr algn="just"/>
            <a:r>
              <a:rPr lang="en-US" sz="3400" dirty="0" smtClean="0"/>
              <a:t>Whatever it can be said, French secularism influences legislations in French speaking countries. It leads to the constitutional proclamation of separation between States and religion even if its effectiveness is a </a:t>
            </a:r>
            <a:r>
              <a:rPr lang="en-US" sz="3400" dirty="0" smtClean="0"/>
              <a:t>controversy.</a:t>
            </a:r>
            <a:endParaRPr lang="fr-FR" sz="3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3035" y="1357298"/>
            <a:ext cx="8929686" cy="2571768"/>
          </a:xfrm>
        </p:spPr>
        <p:txBody>
          <a:bodyPr/>
          <a:lstStyle/>
          <a:p>
            <a:pPr algn="ctr"/>
            <a:r>
              <a:rPr sz="4800" smtClean="0">
                <a:latin typeface="Times New Roman" pitchFamily="18" charset="0"/>
                <a:cs typeface="Times New Roman" pitchFamily="18" charset="0"/>
              </a:rPr>
              <a:t>I.-</a:t>
            </a:r>
            <a:r>
              <a:rPr sz="4800" smtClean="0"/>
              <a:t> INFLUENCES </a:t>
            </a:r>
            <a:r>
              <a:rPr sz="4800" smtClean="0"/>
              <a:t>OF FRENCH SECULARISM ON LEGISLATION IN FRENCH SPEAKING </a:t>
            </a:r>
            <a:r>
              <a:rPr sz="4800" smtClean="0"/>
              <a:t>COUNTRIES</a:t>
            </a:r>
            <a:endParaRPr lang="fr-FR" sz="4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285720" y="285728"/>
            <a:ext cx="8613648" cy="6572272"/>
          </a:xfrm>
        </p:spPr>
        <p:txBody>
          <a:bodyPr>
            <a:noAutofit/>
          </a:bodyPr>
          <a:lstStyle/>
          <a:p>
            <a:pPr algn="just"/>
            <a:r>
              <a:rPr lang="en-US" sz="3400" dirty="0" smtClean="0"/>
              <a:t>If </a:t>
            </a:r>
            <a:r>
              <a:rPr lang="en-US" sz="3400" dirty="0" smtClean="0"/>
              <a:t>officially in France, the bill of 1905 proclaimed the total or entire separation between the Roman Catholic Church and the French State, in Africa, </a:t>
            </a:r>
            <a:r>
              <a:rPr lang="en-US" sz="3600" dirty="0" smtClean="0"/>
              <a:t>Roman Catholic and Presbyterian churches</a:t>
            </a:r>
            <a:r>
              <a:rPr lang="en-US" sz="3400" dirty="0" smtClean="0"/>
              <a:t> </a:t>
            </a:r>
            <a:r>
              <a:rPr lang="en-US" sz="3400" dirty="0" smtClean="0"/>
              <a:t>have continued </a:t>
            </a:r>
            <a:r>
              <a:rPr lang="en-US" sz="3400" dirty="0" smtClean="0"/>
              <a:t>playing </a:t>
            </a:r>
            <a:r>
              <a:rPr lang="en-US" sz="3400" dirty="0" smtClean="0"/>
              <a:t>their role of education and sponsoring. </a:t>
            </a:r>
            <a:endParaRPr lang="en-US" sz="3400" dirty="0" smtClean="0"/>
          </a:p>
          <a:p>
            <a:pPr algn="just"/>
            <a:endParaRPr lang="fr-FR" sz="1400" dirty="0" smtClean="0"/>
          </a:p>
          <a:p>
            <a:pPr algn="just"/>
            <a:r>
              <a:rPr lang="en-US" sz="3400" dirty="0" smtClean="0"/>
              <a:t>Church such as Roman Catholic Church and Presbyterian Church has accompanied the transformation of the African colonial and traditional societies. </a:t>
            </a:r>
            <a:endParaRPr lang="fr-FR" sz="3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285720" y="285728"/>
            <a:ext cx="8613648" cy="6572272"/>
          </a:xfrm>
        </p:spPr>
        <p:txBody>
          <a:bodyPr>
            <a:noAutofit/>
          </a:bodyPr>
          <a:lstStyle/>
          <a:p>
            <a:pPr algn="just"/>
            <a:r>
              <a:rPr lang="en-US" sz="3600" dirty="0" smtClean="0"/>
              <a:t>The same colonial State which proclaimed the separation of Church and State, give to church the mission to form and train the citizens in term of education in </a:t>
            </a:r>
            <a:r>
              <a:rPr lang="en-US" sz="3600" dirty="0" smtClean="0"/>
              <a:t>Africa.</a:t>
            </a:r>
            <a:r>
              <a:rPr lang="en-US" sz="3400" dirty="0" smtClean="0"/>
              <a:t> </a:t>
            </a:r>
          </a:p>
          <a:p>
            <a:pPr algn="just"/>
            <a:endParaRPr lang="en-US" sz="1600" dirty="0" smtClean="0"/>
          </a:p>
          <a:p>
            <a:pPr algn="just"/>
            <a:r>
              <a:rPr lang="en-US" sz="3600" dirty="0" smtClean="0"/>
              <a:t>Most of African leaders 1960 were the “products or fruits” of education obtained or acquired in religious Roman Catholic or Presbyterian schools. During this period, only these Catholic or Presbyterian schools were able to open a political perspective.</a:t>
            </a:r>
            <a:endParaRPr lang="fr-FR" sz="3600" dirty="0" smtClean="0"/>
          </a:p>
          <a:p>
            <a:pPr algn="just"/>
            <a:endParaRPr lang="fr-FR" sz="36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156</TotalTime>
  <Words>1144</Words>
  <Application>Microsoft Office PowerPoint</Application>
  <PresentationFormat>Affichage à l'écran (4:3)</PresentationFormat>
  <Paragraphs>50</Paragraphs>
  <Slides>22</Slides>
  <Notes>0</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Débit</vt:lpstr>
      <vt:lpstr>Diapositive 1</vt:lpstr>
      <vt:lpstr>SECULARISM IN FRENCH SPEAKING COUNTRIES OF AFRICA</vt:lpstr>
      <vt:lpstr>INTRODUCTION</vt:lpstr>
      <vt:lpstr>Diapositive 4</vt:lpstr>
      <vt:lpstr>Diapositive 5</vt:lpstr>
      <vt:lpstr>Diapositive 6</vt:lpstr>
      <vt:lpstr>I.- INFLUENCES OF FRENCH SECULARISM ON LEGISLATION IN FRENCH SPEAKING COUNTRIES</vt:lpstr>
      <vt:lpstr>Diapositive 8</vt:lpstr>
      <vt:lpstr>Diapositive 9</vt:lpstr>
      <vt:lpstr>Diapositive 10</vt:lpstr>
      <vt:lpstr>Diapositive 11</vt:lpstr>
      <vt:lpstr>II.- PROCLAMATION OF SEPERATION BETWEEN STATES AND RELIGIONS IN AFRICA</vt:lpstr>
      <vt:lpstr>Diapositive 13</vt:lpstr>
      <vt:lpstr>Diapositive 14</vt:lpstr>
      <vt:lpstr>Diapositive 15</vt:lpstr>
      <vt:lpstr>Diapositive 16</vt:lpstr>
      <vt:lpstr>III.- ISSUE OF EFFECTIVENESS OF THE PRINCIPLE OF SEPARATION BETWEEN RELIGIONS AND STATES IN AFRICA </vt:lpstr>
      <vt:lpstr>Diapositive 18</vt:lpstr>
      <vt:lpstr>Diapositive 19</vt:lpstr>
      <vt:lpstr>CONCLUSION</vt:lpstr>
      <vt:lpstr>Diapositive 21</vt:lpstr>
      <vt:lpstr>THANK  YOU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MODERNISATION  DE  LA  JUSTICE ET LES DROITS  DE  L’HOMME  AU  TOGO : BILAN ET PERSPECTIVES</dc:title>
  <dc:creator>Cyber</dc:creator>
  <cp:lastModifiedBy>Cyber</cp:lastModifiedBy>
  <cp:revision>21</cp:revision>
  <dcterms:created xsi:type="dcterms:W3CDTF">2012-12-01T20:27:02Z</dcterms:created>
  <dcterms:modified xsi:type="dcterms:W3CDTF">2013-01-10T22:24:04Z</dcterms:modified>
</cp:coreProperties>
</file>