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handoutMasterIdLst>
    <p:handoutMasterId r:id="rId12"/>
  </p:handoutMasterIdLst>
  <p:sldIdLst>
    <p:sldId id="256" r:id="rId2"/>
    <p:sldId id="287" r:id="rId3"/>
    <p:sldId id="285" r:id="rId4"/>
    <p:sldId id="292" r:id="rId5"/>
    <p:sldId id="293" r:id="rId6"/>
    <p:sldId id="291" r:id="rId7"/>
    <p:sldId id="290" r:id="rId8"/>
    <p:sldId id="288" r:id="rId9"/>
    <p:sldId id="286" r:id="rId10"/>
    <p:sldId id="281" r:id="rId11"/>
  </p:sldIdLst>
  <p:sldSz cx="9144000" cy="6858000" type="screen4x3"/>
  <p:notesSz cx="6805613" cy="99393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0" autoAdjust="0"/>
  </p:normalViewPr>
  <p:slideViewPr>
    <p:cSldViewPr>
      <p:cViewPr varScale="1">
        <p:scale>
          <a:sx n="67" d="100"/>
          <a:sy n="67" d="100"/>
        </p:scale>
        <p:origin x="-4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pPr>
              <a:defRPr/>
            </a:pPr>
            <a:fld id="{C776C7B3-E108-4492-B6F4-5C7F2D76C922}" type="datetimeFigureOut">
              <a:rPr lang="en-AU"/>
              <a:pPr>
                <a:defRPr/>
              </a:pPr>
              <a:t>2/10/2012</a:t>
            </a:fld>
            <a:endParaRPr lang="en-AU"/>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pPr>
              <a:defRPr/>
            </a:pPr>
            <a:fld id="{8731A877-69F1-4E2F-A3EE-0AC6041093A9}" type="slidenum">
              <a:rPr lang="en-AU"/>
              <a:pPr>
                <a:defRPr/>
              </a:pPr>
              <a:t>‹#›</a:t>
            </a:fld>
            <a:endParaRPr lang="en-AU"/>
          </a:p>
        </p:txBody>
      </p:sp>
    </p:spTree>
    <p:extLst>
      <p:ext uri="{BB962C8B-B14F-4D97-AF65-F5344CB8AC3E}">
        <p14:creationId xmlns:p14="http://schemas.microsoft.com/office/powerpoint/2010/main" val="1203174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AU"/>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AU"/>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AU"/>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AU"/>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AU"/>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AU"/>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AU"/>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AU"/>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AU"/>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AU"/>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AU"/>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AU"/>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AU"/>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AU"/>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AU"/>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AU"/>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AU"/>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AU"/>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AU"/>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AU"/>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AU"/>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AU"/>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AU"/>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AU"/>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AU"/>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AU"/>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AU"/>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AU"/>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AU"/>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AU"/>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AU"/>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AU"/>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AU"/>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AU"/>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AU"/>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AU"/>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AU"/>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AU"/>
              </a:p>
            </p:txBody>
          </p:sp>
        </p:grpSp>
      </p:grpSp>
      <p:sp>
        <p:nvSpPr>
          <p:cNvPr id="104490" name="Rectangle 42"/>
          <p:cNvSpPr>
            <a:spLocks noGrp="1" noChangeArrowheads="1"/>
          </p:cNvSpPr>
          <p:nvPr>
            <p:ph type="ctrTitle" sz="quarter"/>
          </p:nvPr>
        </p:nvSpPr>
        <p:spPr>
          <a:xfrm>
            <a:off x="457200" y="1600200"/>
            <a:ext cx="8229600" cy="1828800"/>
          </a:xfrm>
        </p:spPr>
        <p:txBody>
          <a:bodyPr/>
          <a:lstStyle>
            <a:lvl1pPr>
              <a:defRPr sz="4800"/>
            </a:lvl1pPr>
          </a:lstStyle>
          <a:p>
            <a:r>
              <a:rPr lang="en-GB" altLang="zh-CN"/>
              <a:t>Click to edit Master title style</a:t>
            </a:r>
          </a:p>
        </p:txBody>
      </p:sp>
      <p:sp>
        <p:nvSpPr>
          <p:cNvPr id="10449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GB" altLang="zh-CN"/>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GB" altLang="zh-CN"/>
          </a:p>
        </p:txBody>
      </p:sp>
      <p:sp>
        <p:nvSpPr>
          <p:cNvPr id="45" name="Rectangle 45"/>
          <p:cNvSpPr>
            <a:spLocks noGrp="1" noChangeArrowheads="1"/>
          </p:cNvSpPr>
          <p:nvPr>
            <p:ph type="ftr" sz="quarter" idx="11"/>
          </p:nvPr>
        </p:nvSpPr>
        <p:spPr/>
        <p:txBody>
          <a:bodyPr/>
          <a:lstStyle>
            <a:lvl1pPr>
              <a:defRPr/>
            </a:lvl1pPr>
          </a:lstStyle>
          <a:p>
            <a:pPr>
              <a:defRPr/>
            </a:pPr>
            <a:endParaRPr lang="en-GB" altLang="zh-CN"/>
          </a:p>
        </p:txBody>
      </p:sp>
      <p:sp>
        <p:nvSpPr>
          <p:cNvPr id="46" name="Rectangle 46"/>
          <p:cNvSpPr>
            <a:spLocks noGrp="1" noChangeArrowheads="1"/>
          </p:cNvSpPr>
          <p:nvPr>
            <p:ph type="sldNum" sz="quarter" idx="12"/>
          </p:nvPr>
        </p:nvSpPr>
        <p:spPr/>
        <p:txBody>
          <a:bodyPr/>
          <a:lstStyle>
            <a:lvl1pPr>
              <a:defRPr/>
            </a:lvl1pPr>
          </a:lstStyle>
          <a:p>
            <a:pPr>
              <a:defRPr/>
            </a:pPr>
            <a:fld id="{78608410-DDA1-47BE-AC41-F10EEBE0EE45}" type="slidenum">
              <a:rPr lang="zh-CN" altLang="en-GB"/>
              <a:pPr>
                <a:defRPr/>
              </a:pPr>
              <a:t>‹#›</a:t>
            </a:fld>
            <a:endParaRPr lang="en-GB"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46"/>
          <p:cNvSpPr>
            <a:spLocks noGrp="1" noChangeArrowheads="1"/>
          </p:cNvSpPr>
          <p:nvPr>
            <p:ph type="sldNum" sz="quarter" idx="12"/>
          </p:nvPr>
        </p:nvSpPr>
        <p:spPr>
          <a:ln/>
        </p:spPr>
        <p:txBody>
          <a:bodyPr/>
          <a:lstStyle>
            <a:lvl1pPr>
              <a:defRPr/>
            </a:lvl1pPr>
          </a:lstStyle>
          <a:p>
            <a:pPr>
              <a:defRPr/>
            </a:pPr>
            <a:fld id="{F06820D4-D068-4F34-9C87-10DAF050C7E4}" type="slidenum">
              <a:rPr lang="zh-CN" altLang="en-GB"/>
              <a:pPr>
                <a:defRPr/>
              </a:pPr>
              <a:t>‹#›</a:t>
            </a:fld>
            <a:endParaRPr lang="en-GB"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46"/>
          <p:cNvSpPr>
            <a:spLocks noGrp="1" noChangeArrowheads="1"/>
          </p:cNvSpPr>
          <p:nvPr>
            <p:ph type="sldNum" sz="quarter" idx="12"/>
          </p:nvPr>
        </p:nvSpPr>
        <p:spPr>
          <a:ln/>
        </p:spPr>
        <p:txBody>
          <a:bodyPr/>
          <a:lstStyle>
            <a:lvl1pPr>
              <a:defRPr/>
            </a:lvl1pPr>
          </a:lstStyle>
          <a:p>
            <a:pPr>
              <a:defRPr/>
            </a:pPr>
            <a:fld id="{22A427C6-04C7-4CC9-B92B-BA524F5A2730}" type="slidenum">
              <a:rPr lang="zh-CN" altLang="en-GB"/>
              <a:pPr>
                <a:defRPr/>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46"/>
          <p:cNvSpPr>
            <a:spLocks noGrp="1" noChangeArrowheads="1"/>
          </p:cNvSpPr>
          <p:nvPr>
            <p:ph type="sldNum" sz="quarter" idx="12"/>
          </p:nvPr>
        </p:nvSpPr>
        <p:spPr>
          <a:ln/>
        </p:spPr>
        <p:txBody>
          <a:bodyPr/>
          <a:lstStyle>
            <a:lvl1pPr>
              <a:defRPr/>
            </a:lvl1pPr>
          </a:lstStyle>
          <a:p>
            <a:pPr>
              <a:defRPr/>
            </a:pPr>
            <a:fld id="{9790BEF1-2C2A-4E96-B57C-3CD78D35DD39}" type="slidenum">
              <a:rPr lang="zh-CN" altLang="en-GB"/>
              <a:pPr>
                <a:defRPr/>
              </a:pPr>
              <a:t>‹#›</a:t>
            </a:fld>
            <a:endParaRPr lang="en-GB"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46"/>
          <p:cNvSpPr>
            <a:spLocks noGrp="1" noChangeArrowheads="1"/>
          </p:cNvSpPr>
          <p:nvPr>
            <p:ph type="sldNum" sz="quarter" idx="12"/>
          </p:nvPr>
        </p:nvSpPr>
        <p:spPr>
          <a:ln/>
        </p:spPr>
        <p:txBody>
          <a:bodyPr/>
          <a:lstStyle>
            <a:lvl1pPr>
              <a:defRPr/>
            </a:lvl1pPr>
          </a:lstStyle>
          <a:p>
            <a:pPr>
              <a:defRPr/>
            </a:pPr>
            <a:fld id="{A807C9D4-D5F3-49F5-A374-6D50B2EDD1B0}" type="slidenum">
              <a:rPr lang="zh-CN" altLang="en-GB"/>
              <a:pPr>
                <a:defRPr/>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46"/>
          <p:cNvSpPr>
            <a:spLocks noGrp="1" noChangeArrowheads="1"/>
          </p:cNvSpPr>
          <p:nvPr>
            <p:ph type="sldNum" sz="quarter" idx="12"/>
          </p:nvPr>
        </p:nvSpPr>
        <p:spPr>
          <a:ln/>
        </p:spPr>
        <p:txBody>
          <a:bodyPr/>
          <a:lstStyle>
            <a:lvl1pPr>
              <a:defRPr/>
            </a:lvl1pPr>
          </a:lstStyle>
          <a:p>
            <a:pPr>
              <a:defRPr/>
            </a:pPr>
            <a:fld id="{8137ED94-7CAA-4D18-9CCE-77F902ECB7EE}" type="slidenum">
              <a:rPr lang="zh-CN" altLang="en-GB"/>
              <a:pPr>
                <a:defRPr/>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8"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9" name="Rectangle 46"/>
          <p:cNvSpPr>
            <a:spLocks noGrp="1" noChangeArrowheads="1"/>
          </p:cNvSpPr>
          <p:nvPr>
            <p:ph type="sldNum" sz="quarter" idx="12"/>
          </p:nvPr>
        </p:nvSpPr>
        <p:spPr>
          <a:ln/>
        </p:spPr>
        <p:txBody>
          <a:bodyPr/>
          <a:lstStyle>
            <a:lvl1pPr>
              <a:defRPr/>
            </a:lvl1pPr>
          </a:lstStyle>
          <a:p>
            <a:pPr>
              <a:defRPr/>
            </a:pPr>
            <a:fld id="{773B4113-5997-4396-9085-3FDB08EE2C48}" type="slidenum">
              <a:rPr lang="zh-CN" altLang="en-GB"/>
              <a:pPr>
                <a:defRPr/>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4"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5" name="Rectangle 46"/>
          <p:cNvSpPr>
            <a:spLocks noGrp="1" noChangeArrowheads="1"/>
          </p:cNvSpPr>
          <p:nvPr>
            <p:ph type="sldNum" sz="quarter" idx="12"/>
          </p:nvPr>
        </p:nvSpPr>
        <p:spPr>
          <a:ln/>
        </p:spPr>
        <p:txBody>
          <a:bodyPr/>
          <a:lstStyle>
            <a:lvl1pPr>
              <a:defRPr/>
            </a:lvl1pPr>
          </a:lstStyle>
          <a:p>
            <a:pPr>
              <a:defRPr/>
            </a:pPr>
            <a:fld id="{F4D7C0BA-2571-4C84-9CDA-A476EE2CBF9E}" type="slidenum">
              <a:rPr lang="zh-CN" altLang="en-GB"/>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3"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4" name="Rectangle 46"/>
          <p:cNvSpPr>
            <a:spLocks noGrp="1" noChangeArrowheads="1"/>
          </p:cNvSpPr>
          <p:nvPr>
            <p:ph type="sldNum" sz="quarter" idx="12"/>
          </p:nvPr>
        </p:nvSpPr>
        <p:spPr>
          <a:ln/>
        </p:spPr>
        <p:txBody>
          <a:bodyPr/>
          <a:lstStyle>
            <a:lvl1pPr>
              <a:defRPr/>
            </a:lvl1pPr>
          </a:lstStyle>
          <a:p>
            <a:pPr>
              <a:defRPr/>
            </a:pPr>
            <a:fld id="{BC454ED2-5ED8-48AB-8DB0-5C2A6543247E}" type="slidenum">
              <a:rPr lang="zh-CN" altLang="en-GB"/>
              <a:pPr>
                <a:defRPr/>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46"/>
          <p:cNvSpPr>
            <a:spLocks noGrp="1" noChangeArrowheads="1"/>
          </p:cNvSpPr>
          <p:nvPr>
            <p:ph type="sldNum" sz="quarter" idx="12"/>
          </p:nvPr>
        </p:nvSpPr>
        <p:spPr>
          <a:ln/>
        </p:spPr>
        <p:txBody>
          <a:bodyPr/>
          <a:lstStyle>
            <a:lvl1pPr>
              <a:defRPr/>
            </a:lvl1pPr>
          </a:lstStyle>
          <a:p>
            <a:pPr>
              <a:defRPr/>
            </a:pPr>
            <a:fld id="{A0468EBE-5CAA-4447-B61B-2EC467F50EA0}" type="slidenum">
              <a:rPr lang="zh-CN" altLang="en-GB"/>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45"/>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46"/>
          <p:cNvSpPr>
            <a:spLocks noGrp="1" noChangeArrowheads="1"/>
          </p:cNvSpPr>
          <p:nvPr>
            <p:ph type="sldNum" sz="quarter" idx="12"/>
          </p:nvPr>
        </p:nvSpPr>
        <p:spPr>
          <a:ln/>
        </p:spPr>
        <p:txBody>
          <a:bodyPr/>
          <a:lstStyle>
            <a:lvl1pPr>
              <a:defRPr/>
            </a:lvl1pPr>
          </a:lstStyle>
          <a:p>
            <a:pPr>
              <a:defRPr/>
            </a:pPr>
            <a:fld id="{8356DE59-E103-4686-A71C-F6AC4B74F69A}" type="slidenum">
              <a:rPr lang="zh-CN" altLang="en-GB"/>
              <a:pPr>
                <a:defRPr/>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0342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AU"/>
            </a:p>
          </p:txBody>
        </p:sp>
        <p:sp>
          <p:nvSpPr>
            <p:cNvPr id="10342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AU"/>
            </a:p>
          </p:txBody>
        </p:sp>
        <p:sp>
          <p:nvSpPr>
            <p:cNvPr id="10342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AU"/>
            </a:p>
          </p:txBody>
        </p:sp>
        <p:sp>
          <p:nvSpPr>
            <p:cNvPr id="10343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AU"/>
            </a:p>
          </p:txBody>
        </p:sp>
        <p:sp>
          <p:nvSpPr>
            <p:cNvPr id="10343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AU"/>
            </a:p>
          </p:txBody>
        </p:sp>
        <p:sp>
          <p:nvSpPr>
            <p:cNvPr id="10343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AU"/>
            </a:p>
          </p:txBody>
        </p:sp>
        <p:sp>
          <p:nvSpPr>
            <p:cNvPr id="10343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AU"/>
            </a:p>
          </p:txBody>
        </p:sp>
        <p:sp>
          <p:nvSpPr>
            <p:cNvPr id="10343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AU"/>
            </a:p>
          </p:txBody>
        </p:sp>
        <p:sp>
          <p:nvSpPr>
            <p:cNvPr id="10343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AU"/>
            </a:p>
          </p:txBody>
        </p:sp>
        <p:sp>
          <p:nvSpPr>
            <p:cNvPr id="10343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AU"/>
            </a:p>
          </p:txBody>
        </p:sp>
        <p:sp>
          <p:nvSpPr>
            <p:cNvPr id="10343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AU"/>
            </a:p>
          </p:txBody>
        </p:sp>
        <p:sp>
          <p:nvSpPr>
            <p:cNvPr id="10343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AU"/>
            </a:p>
          </p:txBody>
        </p:sp>
        <p:sp>
          <p:nvSpPr>
            <p:cNvPr id="10343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AU"/>
            </a:p>
          </p:txBody>
        </p:sp>
        <p:sp>
          <p:nvSpPr>
            <p:cNvPr id="10344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AU"/>
            </a:p>
          </p:txBody>
        </p:sp>
        <p:sp>
          <p:nvSpPr>
            <p:cNvPr id="10344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AU"/>
            </a:p>
          </p:txBody>
        </p:sp>
        <p:sp>
          <p:nvSpPr>
            <p:cNvPr id="10344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AU"/>
            </a:p>
          </p:txBody>
        </p:sp>
        <p:sp>
          <p:nvSpPr>
            <p:cNvPr id="10344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AU"/>
            </a:p>
          </p:txBody>
        </p:sp>
        <p:sp>
          <p:nvSpPr>
            <p:cNvPr id="10344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AU"/>
            </a:p>
          </p:txBody>
        </p:sp>
        <p:sp>
          <p:nvSpPr>
            <p:cNvPr id="10344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AU"/>
            </a:p>
          </p:txBody>
        </p:sp>
        <p:sp>
          <p:nvSpPr>
            <p:cNvPr id="10344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AU"/>
            </a:p>
          </p:txBody>
        </p:sp>
        <p:sp>
          <p:nvSpPr>
            <p:cNvPr id="10344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AU"/>
            </a:p>
          </p:txBody>
        </p:sp>
        <p:sp>
          <p:nvSpPr>
            <p:cNvPr id="10344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AU"/>
            </a:p>
          </p:txBody>
        </p:sp>
        <p:sp>
          <p:nvSpPr>
            <p:cNvPr id="10344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AU"/>
            </a:p>
          </p:txBody>
        </p:sp>
        <p:sp>
          <p:nvSpPr>
            <p:cNvPr id="10345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AU"/>
            </a:p>
          </p:txBody>
        </p:sp>
        <p:sp>
          <p:nvSpPr>
            <p:cNvPr id="10345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AU"/>
            </a:p>
          </p:txBody>
        </p:sp>
        <p:sp>
          <p:nvSpPr>
            <p:cNvPr id="10345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AU"/>
            </a:p>
          </p:txBody>
        </p:sp>
        <p:sp>
          <p:nvSpPr>
            <p:cNvPr id="10345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AU"/>
            </a:p>
          </p:txBody>
        </p:sp>
        <p:sp>
          <p:nvSpPr>
            <p:cNvPr id="10345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AU"/>
            </a:p>
          </p:txBody>
        </p:sp>
        <p:sp>
          <p:nvSpPr>
            <p:cNvPr id="10345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AU"/>
            </a:p>
          </p:txBody>
        </p:sp>
        <p:sp>
          <p:nvSpPr>
            <p:cNvPr id="10345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AU"/>
            </a:p>
          </p:txBody>
        </p:sp>
        <p:sp>
          <p:nvSpPr>
            <p:cNvPr id="10345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AU"/>
            </a:p>
          </p:txBody>
        </p:sp>
        <p:sp>
          <p:nvSpPr>
            <p:cNvPr id="10345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AU"/>
            </a:p>
          </p:txBody>
        </p:sp>
        <p:sp>
          <p:nvSpPr>
            <p:cNvPr id="10345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AU"/>
            </a:p>
          </p:txBody>
        </p:sp>
        <p:sp>
          <p:nvSpPr>
            <p:cNvPr id="10346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AU"/>
            </a:p>
          </p:txBody>
        </p:sp>
        <p:sp>
          <p:nvSpPr>
            <p:cNvPr id="10346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AU"/>
            </a:p>
          </p:txBody>
        </p:sp>
        <p:sp>
          <p:nvSpPr>
            <p:cNvPr id="10346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AU"/>
            </a:p>
          </p:txBody>
        </p:sp>
        <p:grpSp>
          <p:nvGrpSpPr>
            <p:cNvPr id="1068" name="Group 39"/>
            <p:cNvGrpSpPr>
              <a:grpSpLocks/>
            </p:cNvGrpSpPr>
            <p:nvPr userDrawn="1"/>
          </p:nvGrpSpPr>
          <p:grpSpPr bwMode="auto">
            <a:xfrm>
              <a:off x="0" y="1632"/>
              <a:ext cx="5758" cy="1858"/>
              <a:chOff x="0" y="1632"/>
              <a:chExt cx="5758" cy="1858"/>
            </a:xfrm>
          </p:grpSpPr>
          <p:sp>
            <p:nvSpPr>
              <p:cNvPr id="10346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AU"/>
              </a:p>
            </p:txBody>
          </p:sp>
          <p:sp>
            <p:nvSpPr>
              <p:cNvPr id="10346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AU"/>
              </a:p>
            </p:txBody>
          </p:sp>
        </p:grpSp>
      </p:grpSp>
      <p:sp>
        <p:nvSpPr>
          <p:cNvPr id="10346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zh-CN" smtClean="0"/>
              <a:t>Click to edit Master title style</a:t>
            </a:r>
          </a:p>
        </p:txBody>
      </p:sp>
      <p:sp>
        <p:nvSpPr>
          <p:cNvPr id="10346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
        <p:nvSpPr>
          <p:cNvPr id="10346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ea typeface="宋体" charset="-122"/>
              </a:defRPr>
            </a:lvl1pPr>
          </a:lstStyle>
          <a:p>
            <a:pPr>
              <a:defRPr/>
            </a:pPr>
            <a:endParaRPr lang="en-GB" altLang="zh-CN"/>
          </a:p>
        </p:txBody>
      </p:sp>
      <p:sp>
        <p:nvSpPr>
          <p:cNvPr id="10346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ea typeface="宋体" charset="-122"/>
              </a:defRPr>
            </a:lvl1pPr>
          </a:lstStyle>
          <a:p>
            <a:pPr>
              <a:defRPr/>
            </a:pPr>
            <a:endParaRPr lang="en-GB" altLang="zh-CN"/>
          </a:p>
        </p:txBody>
      </p:sp>
      <p:sp>
        <p:nvSpPr>
          <p:cNvPr id="10347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ea typeface="宋体" charset="-122"/>
              </a:defRPr>
            </a:lvl1pPr>
          </a:lstStyle>
          <a:p>
            <a:pPr>
              <a:defRPr/>
            </a:pPr>
            <a:fld id="{F791566B-88B2-4A85-9D79-19CD23DA6B7B}" type="slidenum">
              <a:rPr lang="zh-CN" altLang="en-GB"/>
              <a:pPr>
                <a:defRPr/>
              </a:pPr>
              <a:t>‹#›</a:t>
            </a:fld>
            <a:endParaRPr lang="en-GB" altLang="zh-CN"/>
          </a:p>
        </p:txBody>
      </p:sp>
    </p:spTree>
  </p:cSld>
  <p:clrMap bg1="dk2" tx1="lt1" bg2="dk1" tx2="lt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7950" y="0"/>
            <a:ext cx="9036050" cy="3573463"/>
          </a:xfrm>
        </p:spPr>
        <p:txBody>
          <a:bodyPr/>
          <a:lstStyle/>
          <a:p>
            <a:pPr eaLnBrk="1" hangingPunct="1">
              <a:defRPr/>
            </a:pPr>
            <a:r>
              <a:rPr lang="en-AU" sz="4400" b="1" dirty="0" smtClean="0"/>
              <a:t>Freedom of Religion in China under the Current Legal Framework and Foreign Religious Bodies</a:t>
            </a:r>
            <a:endParaRPr lang="en-AU" sz="4400" b="1" dirty="0"/>
          </a:p>
        </p:txBody>
      </p:sp>
      <p:sp>
        <p:nvSpPr>
          <p:cNvPr id="2051" name="Rectangle 3"/>
          <p:cNvSpPr>
            <a:spLocks noGrp="1" noChangeArrowheads="1"/>
          </p:cNvSpPr>
          <p:nvPr>
            <p:ph type="subTitle" idx="1"/>
          </p:nvPr>
        </p:nvSpPr>
        <p:spPr>
          <a:xfrm>
            <a:off x="0" y="5105400"/>
            <a:ext cx="9144000" cy="1752600"/>
          </a:xfrm>
        </p:spPr>
        <p:txBody>
          <a:bodyPr/>
          <a:lstStyle/>
          <a:p>
            <a:pPr eaLnBrk="1" hangingPunct="1">
              <a:defRPr/>
            </a:pPr>
            <a:r>
              <a:rPr lang="en-NZ" dirty="0" smtClean="0"/>
              <a:t>Dr Ping </a:t>
            </a:r>
            <a:r>
              <a:rPr lang="en-NZ" dirty="0"/>
              <a:t>Xiong</a:t>
            </a:r>
          </a:p>
          <a:p>
            <a:pPr eaLnBrk="1" hangingPunct="1">
              <a:defRPr/>
            </a:pPr>
            <a:r>
              <a:rPr lang="en-NZ" dirty="0" smtClean="0"/>
              <a:t>Law School, University of South Australia</a:t>
            </a:r>
          </a:p>
          <a:p>
            <a:pPr eaLnBrk="1" hangingPunct="1">
              <a:defRPr/>
            </a:pPr>
            <a:r>
              <a:rPr lang="en-NZ" altLang="zh-CN" sz="1400" dirty="0" smtClean="0">
                <a:ea typeface="宋体" charset="-122"/>
              </a:rPr>
              <a:t>Paper presented at  the 19</a:t>
            </a:r>
            <a:r>
              <a:rPr lang="en-NZ" altLang="zh-CN" sz="1400" baseline="30000" dirty="0" smtClean="0">
                <a:ea typeface="宋体" charset="-122"/>
              </a:rPr>
              <a:t>th</a:t>
            </a:r>
            <a:r>
              <a:rPr lang="en-NZ" altLang="zh-CN" sz="1400" dirty="0" smtClean="0">
                <a:ea typeface="宋体" charset="-122"/>
              </a:rPr>
              <a:t> Annual International Law and Religion Symposium on “Religion, Democracy, and Civil Religion”, Salt Lake City, 2012</a:t>
            </a:r>
            <a:endParaRPr lang="en-GB" altLang="zh-CN" sz="1400" dirty="0">
              <a:ea typeface="宋体"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0"/>
            <a:ext cx="8229600" cy="908050"/>
          </a:xfrm>
        </p:spPr>
        <p:txBody>
          <a:bodyPr/>
          <a:lstStyle/>
          <a:p>
            <a:pPr eaLnBrk="1" hangingPunct="1">
              <a:defRPr/>
            </a:pPr>
            <a:r>
              <a:rPr lang="en-US" altLang="zh-CN" b="1" dirty="0" smtClean="0">
                <a:ea typeface="宋体" charset="-122"/>
              </a:rPr>
              <a:t>Concluding Thoughts</a:t>
            </a:r>
            <a:endParaRPr lang="en-GB" altLang="zh-CN" b="1" dirty="0">
              <a:ea typeface="宋体" charset="-122"/>
            </a:endParaRPr>
          </a:p>
        </p:txBody>
      </p:sp>
      <p:sp>
        <p:nvSpPr>
          <p:cNvPr id="5123" name="Rectangle 3"/>
          <p:cNvSpPr>
            <a:spLocks noGrp="1" noChangeArrowheads="1"/>
          </p:cNvSpPr>
          <p:nvPr>
            <p:ph type="body" idx="1"/>
          </p:nvPr>
        </p:nvSpPr>
        <p:spPr>
          <a:xfrm>
            <a:off x="0" y="981075"/>
            <a:ext cx="9144000" cy="5876925"/>
          </a:xfrm>
        </p:spPr>
        <p:txBody>
          <a:bodyPr/>
          <a:lstStyle/>
          <a:p>
            <a:pPr marL="514350" indent="-514350" eaLnBrk="1" hangingPunct="1">
              <a:buFont typeface="Wingdings" pitchFamily="2" charset="2"/>
              <a:buChar char="q"/>
              <a:defRPr/>
            </a:pPr>
            <a:r>
              <a:rPr lang="en-AU" sz="2800" dirty="0" smtClean="0"/>
              <a:t>Foreign religious bodies, in order to promote the interaction with the Chinese religious believers and religious bodies, should first </a:t>
            </a:r>
            <a:r>
              <a:rPr lang="en-AU" sz="2800" dirty="0" smtClean="0">
                <a:solidFill>
                  <a:srgbClr val="FF0000"/>
                </a:solidFill>
              </a:rPr>
              <a:t>seek cooperation </a:t>
            </a:r>
            <a:r>
              <a:rPr lang="en-AU" sz="2800" dirty="0" smtClean="0"/>
              <a:t>with the Chinese government in order to practice its religion in China;</a:t>
            </a:r>
          </a:p>
          <a:p>
            <a:pPr marL="514350" indent="-514350" eaLnBrk="1" hangingPunct="1">
              <a:buFont typeface="Wingdings" pitchFamily="2" charset="2"/>
              <a:buChar char="q"/>
              <a:defRPr/>
            </a:pPr>
            <a:r>
              <a:rPr lang="en-AU" altLang="zh-CN" sz="2800" dirty="0" smtClean="0">
                <a:solidFill>
                  <a:srgbClr val="FF0000"/>
                </a:solidFill>
                <a:ea typeface="宋体" charset="-122"/>
              </a:rPr>
              <a:t>A </a:t>
            </a:r>
            <a:r>
              <a:rPr lang="en-AU" sz="2800" dirty="0" smtClean="0">
                <a:solidFill>
                  <a:srgbClr val="FF0000"/>
                </a:solidFill>
              </a:rPr>
              <a:t>top-down method </a:t>
            </a:r>
            <a:r>
              <a:rPr lang="en-AU" sz="2800" dirty="0" smtClean="0"/>
              <a:t>may be more effective for foreign religious bodies to conduct their activities in China;</a:t>
            </a:r>
          </a:p>
          <a:p>
            <a:pPr marL="514350" indent="-514350" eaLnBrk="1" hangingPunct="1">
              <a:buFont typeface="Wingdings" pitchFamily="2" charset="2"/>
              <a:buChar char="q"/>
              <a:defRPr/>
            </a:pPr>
            <a:r>
              <a:rPr lang="en-AU" sz="2800" dirty="0" smtClean="0"/>
              <a:t>Foreign religious bodies should try </a:t>
            </a:r>
            <a:r>
              <a:rPr lang="en-AU" sz="2800" dirty="0" smtClean="0">
                <a:solidFill>
                  <a:srgbClr val="FF0000"/>
                </a:solidFill>
              </a:rPr>
              <a:t>to seek cooperative Chinese religious bodies </a:t>
            </a:r>
            <a:r>
              <a:rPr lang="en-AU" sz="2800" dirty="0" smtClean="0"/>
              <a:t>to cooperate in order to conduct religious activities or should seek some Chinese believers </a:t>
            </a:r>
            <a:r>
              <a:rPr lang="en-AU" sz="2800" dirty="0" smtClean="0">
                <a:solidFill>
                  <a:srgbClr val="FF0000"/>
                </a:solidFill>
              </a:rPr>
              <a:t>to register the religious body </a:t>
            </a:r>
            <a:r>
              <a:rPr lang="en-AU" sz="2800" dirty="0" smtClean="0"/>
              <a:t>in China first before their religious activities in China. </a:t>
            </a:r>
            <a:endParaRPr lang="en-GB" altLang="zh-CN" sz="2800" dirty="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1143000"/>
          </a:xfrm>
        </p:spPr>
        <p:txBody>
          <a:bodyPr/>
          <a:lstStyle/>
          <a:p>
            <a:pPr eaLnBrk="1" hangingPunct="1">
              <a:defRPr/>
            </a:pPr>
            <a:r>
              <a:rPr lang="en-AU" b="1" dirty="0" smtClean="0"/>
              <a:t>Framework</a:t>
            </a:r>
            <a:endParaRPr lang="en-AU" dirty="0"/>
          </a:p>
        </p:txBody>
      </p:sp>
      <p:sp>
        <p:nvSpPr>
          <p:cNvPr id="3" name="Content Placeholder 2"/>
          <p:cNvSpPr>
            <a:spLocks noGrp="1"/>
          </p:cNvSpPr>
          <p:nvPr>
            <p:ph idx="1"/>
          </p:nvPr>
        </p:nvSpPr>
        <p:spPr>
          <a:xfrm>
            <a:off x="179388" y="1600200"/>
            <a:ext cx="8785225" cy="5257800"/>
          </a:xfrm>
        </p:spPr>
        <p:txBody>
          <a:bodyPr/>
          <a:lstStyle/>
          <a:p>
            <a:pPr eaLnBrk="1" hangingPunct="1">
              <a:buNone/>
              <a:defRPr/>
            </a:pPr>
            <a:r>
              <a:rPr lang="en-AU" sz="2800" b="1" dirty="0" smtClean="0"/>
              <a:t>I</a:t>
            </a:r>
            <a:r>
              <a:rPr lang="en-AU" sz="3600" b="1" dirty="0" smtClean="0"/>
              <a:t>		Introduction</a:t>
            </a:r>
          </a:p>
          <a:p>
            <a:pPr eaLnBrk="1" hangingPunct="1">
              <a:buNone/>
              <a:defRPr/>
            </a:pPr>
            <a:r>
              <a:rPr lang="en-AU" sz="3600" dirty="0" smtClean="0"/>
              <a:t>II		</a:t>
            </a:r>
            <a:r>
              <a:rPr lang="en-AU" sz="3600" b="1" dirty="0" smtClean="0"/>
              <a:t>Present Situation and Legal Framework</a:t>
            </a:r>
          </a:p>
          <a:p>
            <a:pPr eaLnBrk="1" hangingPunct="1">
              <a:buNone/>
              <a:defRPr/>
            </a:pPr>
            <a:r>
              <a:rPr lang="en-AU" sz="3600" b="1" dirty="0" smtClean="0"/>
              <a:t>III	Characteristic of China Freedom of Religion Administration</a:t>
            </a:r>
          </a:p>
          <a:p>
            <a:pPr eaLnBrk="1" hangingPunct="1">
              <a:buNone/>
              <a:defRPr/>
            </a:pPr>
            <a:r>
              <a:rPr lang="en-AU" sz="3600" b="1" dirty="0" smtClean="0"/>
              <a:t>IV	Concluding Thoughts</a:t>
            </a:r>
            <a:endParaRPr lang="en-AU" sz="3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764704"/>
          </a:xfrm>
        </p:spPr>
        <p:txBody>
          <a:bodyPr/>
          <a:lstStyle/>
          <a:p>
            <a:pPr eaLnBrk="1" hangingPunct="1">
              <a:defRPr/>
            </a:pPr>
            <a:r>
              <a:rPr lang="en-AU" b="1" dirty="0" smtClean="0"/>
              <a:t>Introduction</a:t>
            </a:r>
            <a:endParaRPr lang="en-AU" b="1" dirty="0"/>
          </a:p>
        </p:txBody>
      </p:sp>
      <p:sp>
        <p:nvSpPr>
          <p:cNvPr id="3" name="Content Placeholder 2"/>
          <p:cNvSpPr>
            <a:spLocks noGrp="1"/>
          </p:cNvSpPr>
          <p:nvPr>
            <p:ph idx="1"/>
          </p:nvPr>
        </p:nvSpPr>
        <p:spPr>
          <a:xfrm>
            <a:off x="0" y="1196752"/>
            <a:ext cx="9144000" cy="5661248"/>
          </a:xfrm>
        </p:spPr>
        <p:txBody>
          <a:bodyPr/>
          <a:lstStyle/>
          <a:p>
            <a:pPr eaLnBrk="1" hangingPunct="1">
              <a:defRPr/>
            </a:pPr>
            <a:r>
              <a:rPr lang="en-AU" sz="2800" dirty="0" smtClean="0"/>
              <a:t> </a:t>
            </a:r>
            <a:r>
              <a:rPr lang="en-AU" b="1" dirty="0" smtClean="0"/>
              <a:t>Chinese history of religious practice</a:t>
            </a:r>
          </a:p>
          <a:p>
            <a:pPr eaLnBrk="1" hangingPunct="1">
              <a:buFontTx/>
              <a:buChar char="-"/>
              <a:defRPr/>
            </a:pPr>
            <a:r>
              <a:rPr lang="en-AU" dirty="0" smtClean="0"/>
              <a:t>Taoism, late Eastern Han Dynasty (25-220 AD)</a:t>
            </a:r>
          </a:p>
          <a:p>
            <a:pPr eaLnBrk="1" hangingPunct="1">
              <a:buFontTx/>
              <a:buChar char="-"/>
              <a:defRPr/>
            </a:pPr>
            <a:r>
              <a:rPr lang="en-AU" dirty="0" smtClean="0"/>
              <a:t>Buddhism, Han Dynasty (1st century)</a:t>
            </a:r>
          </a:p>
          <a:p>
            <a:pPr eaLnBrk="1" hangingPunct="1">
              <a:buFontTx/>
              <a:buChar char="-"/>
              <a:defRPr/>
            </a:pPr>
            <a:r>
              <a:rPr lang="en-AU" dirty="0" smtClean="0"/>
              <a:t>Islam, 651AD</a:t>
            </a:r>
          </a:p>
          <a:p>
            <a:pPr eaLnBrk="1" hangingPunct="1">
              <a:buFontTx/>
              <a:buChar char="-"/>
              <a:defRPr/>
            </a:pPr>
            <a:r>
              <a:rPr lang="en-AU" dirty="0" smtClean="0"/>
              <a:t>Christianity, existed 7th century , re-introduced in the 16th century</a:t>
            </a:r>
          </a:p>
          <a:p>
            <a:pPr eaLnBrk="1" hangingPunct="1">
              <a:buFontTx/>
              <a:buChar char="-"/>
              <a:defRPr/>
            </a:pPr>
            <a:endParaRPr lang="en-AU" dirty="0" smtClean="0"/>
          </a:p>
          <a:p>
            <a:pPr eaLnBrk="1" hangingPunct="1">
              <a:defRPr/>
            </a:pPr>
            <a:r>
              <a:rPr lang="en-AU" b="1" dirty="0" smtClean="0"/>
              <a:t>Issues with foreign religious bodies</a:t>
            </a:r>
          </a:p>
          <a:p>
            <a:pPr eaLnBrk="1" hangingPunct="1">
              <a:buNone/>
              <a:defRPr/>
            </a:pPr>
            <a:r>
              <a:rPr lang="en-AU" dirty="0" smtClean="0"/>
              <a:t>- confused with how to conduct their religious activities in China</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0013"/>
            <a:ext cx="8229600" cy="1027113"/>
          </a:xfrm>
        </p:spPr>
        <p:txBody>
          <a:bodyPr/>
          <a:lstStyle/>
          <a:p>
            <a:pPr eaLnBrk="1" hangingPunct="1">
              <a:defRPr/>
            </a:pPr>
            <a:r>
              <a:rPr lang="en-AU" b="1" dirty="0" smtClean="0"/>
              <a:t>Present Situation</a:t>
            </a:r>
            <a:endParaRPr lang="en-AU" b="1" dirty="0"/>
          </a:p>
        </p:txBody>
      </p:sp>
      <p:sp>
        <p:nvSpPr>
          <p:cNvPr id="3" name="Content Placeholder 2"/>
          <p:cNvSpPr>
            <a:spLocks noGrp="1"/>
          </p:cNvSpPr>
          <p:nvPr>
            <p:ph idx="1"/>
          </p:nvPr>
        </p:nvSpPr>
        <p:spPr>
          <a:xfrm>
            <a:off x="0" y="1052736"/>
            <a:ext cx="9144000" cy="5805264"/>
          </a:xfrm>
        </p:spPr>
        <p:txBody>
          <a:bodyPr/>
          <a:lstStyle/>
          <a:p>
            <a:pPr>
              <a:defRPr/>
            </a:pPr>
            <a:r>
              <a:rPr lang="en-AU" sz="2800" dirty="0" smtClean="0"/>
              <a:t>China is a country with many different kinds of religion. </a:t>
            </a:r>
          </a:p>
          <a:p>
            <a:pPr>
              <a:buFontTx/>
              <a:buChar char="-"/>
              <a:defRPr/>
            </a:pPr>
            <a:r>
              <a:rPr lang="en-AU" sz="2800" dirty="0" smtClean="0"/>
              <a:t>the Buddhism (The Theravada religion)</a:t>
            </a:r>
          </a:p>
          <a:p>
            <a:pPr>
              <a:buFontTx/>
              <a:buChar char="-"/>
              <a:defRPr/>
            </a:pPr>
            <a:r>
              <a:rPr lang="en-AU" sz="2800" dirty="0" smtClean="0"/>
              <a:t>the Taoism</a:t>
            </a:r>
          </a:p>
          <a:p>
            <a:pPr>
              <a:buFontTx/>
              <a:buChar char="-"/>
              <a:defRPr/>
            </a:pPr>
            <a:r>
              <a:rPr lang="en-AU" sz="2800" dirty="0" smtClean="0"/>
              <a:t>the Islamism, </a:t>
            </a:r>
          </a:p>
          <a:p>
            <a:pPr>
              <a:buFontTx/>
              <a:buChar char="-"/>
              <a:defRPr/>
            </a:pPr>
            <a:r>
              <a:rPr lang="en-AU" sz="2800" dirty="0" smtClean="0"/>
              <a:t>and the Roman Catholic and the Protestant Churches of Christian Religion . </a:t>
            </a:r>
          </a:p>
          <a:p>
            <a:pPr>
              <a:defRPr/>
            </a:pPr>
            <a:r>
              <a:rPr lang="en-AU" sz="2800" dirty="0" smtClean="0"/>
              <a:t>more than one hundred million believers </a:t>
            </a:r>
          </a:p>
          <a:p>
            <a:pPr>
              <a:defRPr/>
            </a:pPr>
            <a:r>
              <a:rPr lang="en-AU" sz="2800" dirty="0" smtClean="0"/>
              <a:t>has more than 300 thousand clerical persons</a:t>
            </a:r>
          </a:p>
          <a:p>
            <a:pPr>
              <a:defRPr/>
            </a:pPr>
            <a:r>
              <a:rPr lang="en-AU" sz="2800" dirty="0" smtClean="0"/>
              <a:t>more than three thousand religious bodies </a:t>
            </a:r>
          </a:p>
          <a:p>
            <a:pPr>
              <a:defRPr/>
            </a:pPr>
            <a:r>
              <a:rPr lang="en-AU" sz="2800" dirty="0" smtClean="0"/>
              <a:t>more than eighty five thousand places for religious activities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eaLnBrk="1" hangingPunct="1">
              <a:defRPr/>
            </a:pPr>
            <a:r>
              <a:rPr lang="en-AU" b="1" dirty="0" smtClean="0"/>
              <a:t>The Legal </a:t>
            </a:r>
            <a:r>
              <a:rPr lang="en-AU" b="1" dirty="0" err="1" smtClean="0"/>
              <a:t>Framewok</a:t>
            </a:r>
            <a:endParaRPr lang="en-AU" b="1" dirty="0"/>
          </a:p>
        </p:txBody>
      </p:sp>
      <p:sp>
        <p:nvSpPr>
          <p:cNvPr id="3" name="Content Placeholder 2"/>
          <p:cNvSpPr>
            <a:spLocks noGrp="1"/>
          </p:cNvSpPr>
          <p:nvPr>
            <p:ph idx="1"/>
          </p:nvPr>
        </p:nvSpPr>
        <p:spPr>
          <a:xfrm>
            <a:off x="0" y="908720"/>
            <a:ext cx="9036050" cy="5949280"/>
          </a:xfrm>
        </p:spPr>
        <p:txBody>
          <a:bodyPr/>
          <a:lstStyle/>
          <a:p>
            <a:pPr eaLnBrk="1" hangingPunct="1">
              <a:buFont typeface="Wingdings" pitchFamily="2" charset="2"/>
              <a:buChar char="q"/>
              <a:defRPr/>
            </a:pPr>
            <a:r>
              <a:rPr lang="en-AU" sz="2800" b="1" dirty="0" smtClean="0"/>
              <a:t>Laws</a:t>
            </a:r>
          </a:p>
          <a:p>
            <a:pPr eaLnBrk="1" hangingPunct="1">
              <a:buFontTx/>
              <a:buChar char="-"/>
              <a:defRPr/>
            </a:pPr>
            <a:r>
              <a:rPr lang="en-AU" sz="2000" dirty="0" smtClean="0"/>
              <a:t>the Constitution of PRC (amended in 2004)</a:t>
            </a:r>
          </a:p>
          <a:p>
            <a:pPr eaLnBrk="1" hangingPunct="1">
              <a:buFontTx/>
              <a:buChar char="-"/>
              <a:defRPr/>
            </a:pPr>
            <a:r>
              <a:rPr lang="en-AU" sz="2000" dirty="0" smtClean="0"/>
              <a:t>the Law of the PRC of China on Regional National Autonomy (amended in 2001); </a:t>
            </a:r>
          </a:p>
          <a:p>
            <a:pPr eaLnBrk="1" hangingPunct="1">
              <a:buFontTx/>
              <a:buChar char="-"/>
              <a:defRPr/>
            </a:pPr>
            <a:r>
              <a:rPr lang="en-AU" sz="2000" dirty="0" smtClean="0"/>
              <a:t>the General Rules of Civil Law (1986); </a:t>
            </a:r>
          </a:p>
          <a:p>
            <a:pPr eaLnBrk="1" hangingPunct="1">
              <a:buFontTx/>
              <a:buChar char="-"/>
              <a:defRPr/>
            </a:pPr>
            <a:r>
              <a:rPr lang="en-AU" sz="2000" dirty="0" smtClean="0"/>
              <a:t>the Law of Education; </a:t>
            </a:r>
          </a:p>
          <a:p>
            <a:pPr eaLnBrk="1" hangingPunct="1">
              <a:buFontTx/>
              <a:buChar char="-"/>
              <a:defRPr/>
            </a:pPr>
            <a:r>
              <a:rPr lang="en-AU" sz="2000" dirty="0" smtClean="0"/>
              <a:t>the </a:t>
            </a:r>
            <a:r>
              <a:rPr lang="en-AU" sz="2000" dirty="0" err="1" smtClean="0"/>
              <a:t>Labor</a:t>
            </a:r>
            <a:r>
              <a:rPr lang="en-AU" sz="2000" dirty="0" smtClean="0"/>
              <a:t> Law;</a:t>
            </a:r>
          </a:p>
          <a:p>
            <a:pPr eaLnBrk="1" hangingPunct="1">
              <a:buFontTx/>
              <a:buChar char="-"/>
              <a:defRPr/>
            </a:pPr>
            <a:r>
              <a:rPr lang="en-AU" sz="2000" dirty="0" smtClean="0"/>
              <a:t> the Compulsory Education Law; </a:t>
            </a:r>
          </a:p>
          <a:p>
            <a:pPr eaLnBrk="1" hangingPunct="1">
              <a:buFontTx/>
              <a:buChar char="-"/>
              <a:defRPr/>
            </a:pPr>
            <a:r>
              <a:rPr lang="en-AU" sz="2000" dirty="0" smtClean="0"/>
              <a:t>the Law on the Election of Deputies of National People’s Congress;</a:t>
            </a:r>
          </a:p>
          <a:p>
            <a:pPr eaLnBrk="1" hangingPunct="1">
              <a:buFontTx/>
              <a:buChar char="-"/>
              <a:defRPr/>
            </a:pPr>
            <a:r>
              <a:rPr lang="en-AU" sz="2000" dirty="0" smtClean="0"/>
              <a:t> the Organic Law of the Rural Residents Committees of PRC; </a:t>
            </a:r>
          </a:p>
          <a:p>
            <a:pPr eaLnBrk="1" hangingPunct="1">
              <a:buFontTx/>
              <a:buChar char="-"/>
              <a:defRPr/>
            </a:pPr>
            <a:r>
              <a:rPr lang="en-AU" sz="2000" dirty="0" smtClean="0"/>
              <a:t>the Law of Advertisement</a:t>
            </a:r>
          </a:p>
          <a:p>
            <a:pPr eaLnBrk="1" hangingPunct="1">
              <a:buFont typeface="Wingdings" pitchFamily="2" charset="2"/>
              <a:buChar char="q"/>
              <a:defRPr/>
            </a:pPr>
            <a:r>
              <a:rPr lang="en-AU" sz="2800" dirty="0" smtClean="0"/>
              <a:t>Regulations and Rules</a:t>
            </a:r>
          </a:p>
          <a:p>
            <a:pPr eaLnBrk="1" hangingPunct="1">
              <a:buFontTx/>
              <a:buChar char="-"/>
              <a:defRPr/>
            </a:pPr>
            <a:r>
              <a:rPr lang="en-AU" sz="2000" dirty="0" smtClean="0"/>
              <a:t>the Regulations on Religious Affairs  (2005, State Council of PRC) </a:t>
            </a:r>
          </a:p>
          <a:p>
            <a:pPr eaLnBrk="1" hangingPunct="1">
              <a:buFontTx/>
              <a:buChar char="-"/>
              <a:defRPr/>
            </a:pPr>
            <a:r>
              <a:rPr lang="en-AU" sz="2000" dirty="0" smtClean="0"/>
              <a:t>the Rules for the Implementation of the Provisions on the Administration of  Religious Activities of Aliens within the Territory of  the People’s Republic of China (2000, State Administration Religious Affairs)</a:t>
            </a:r>
            <a:endParaRPr lang="en-A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b="1" dirty="0" smtClean="0"/>
              <a:t>The Constitution</a:t>
            </a:r>
            <a:endParaRPr lang="en-AU" b="1" dirty="0"/>
          </a:p>
        </p:txBody>
      </p:sp>
      <p:sp>
        <p:nvSpPr>
          <p:cNvPr id="3" name="Content Placeholder 2"/>
          <p:cNvSpPr>
            <a:spLocks noGrp="1"/>
          </p:cNvSpPr>
          <p:nvPr>
            <p:ph idx="1"/>
          </p:nvPr>
        </p:nvSpPr>
        <p:spPr>
          <a:xfrm>
            <a:off x="107950" y="1412776"/>
            <a:ext cx="9036050" cy="5328592"/>
          </a:xfrm>
        </p:spPr>
        <p:txBody>
          <a:bodyPr/>
          <a:lstStyle/>
          <a:p>
            <a:pPr eaLnBrk="1" hangingPunct="1">
              <a:buNone/>
              <a:defRPr/>
            </a:pPr>
            <a:r>
              <a:rPr lang="en-AU" dirty="0" smtClean="0"/>
              <a:t>Article 36</a:t>
            </a:r>
          </a:p>
          <a:p>
            <a:r>
              <a:rPr lang="en-AU" sz="2400" dirty="0" smtClean="0"/>
              <a:t>Citizens of the People's Republic of China enjoy </a:t>
            </a:r>
            <a:r>
              <a:rPr lang="en-AU" sz="2400" dirty="0" smtClean="0">
                <a:solidFill>
                  <a:srgbClr val="FF0000"/>
                </a:solidFill>
              </a:rPr>
              <a:t>freedom of religious belief</a:t>
            </a:r>
            <a:r>
              <a:rPr lang="en-AU" sz="2400" dirty="0" smtClean="0"/>
              <a:t>.</a:t>
            </a:r>
          </a:p>
          <a:p>
            <a:r>
              <a:rPr lang="en-AU" sz="2400" dirty="0" smtClean="0">
                <a:solidFill>
                  <a:srgbClr val="FF0000"/>
                </a:solidFill>
              </a:rPr>
              <a:t>No</a:t>
            </a:r>
            <a:r>
              <a:rPr lang="en-AU" sz="2400" dirty="0" smtClean="0"/>
              <a:t> State organ, public organization or individual may </a:t>
            </a:r>
            <a:r>
              <a:rPr lang="en-AU" sz="2400" dirty="0" smtClean="0">
                <a:solidFill>
                  <a:srgbClr val="FF0000"/>
                </a:solidFill>
              </a:rPr>
              <a:t>compel </a:t>
            </a:r>
            <a:r>
              <a:rPr lang="en-AU" sz="2400" dirty="0" smtClean="0"/>
              <a:t>citizens to believe in, or not to believe in, any religion; </a:t>
            </a:r>
            <a:r>
              <a:rPr lang="en-AU" sz="2400" dirty="0" smtClean="0">
                <a:solidFill>
                  <a:srgbClr val="FF0000"/>
                </a:solidFill>
              </a:rPr>
              <a:t>nor </a:t>
            </a:r>
            <a:r>
              <a:rPr lang="en-AU" sz="2400" dirty="0" smtClean="0"/>
              <a:t>may they </a:t>
            </a:r>
            <a:r>
              <a:rPr lang="en-AU" sz="2400" dirty="0" smtClean="0">
                <a:solidFill>
                  <a:srgbClr val="FF0000"/>
                </a:solidFill>
              </a:rPr>
              <a:t>discriminate</a:t>
            </a:r>
            <a:r>
              <a:rPr lang="en-AU" sz="2400" dirty="0" smtClean="0"/>
              <a:t> against citizens who believe in, or do not believe in, any religion.</a:t>
            </a:r>
          </a:p>
          <a:p>
            <a:r>
              <a:rPr lang="en-AU" sz="2400" dirty="0" smtClean="0"/>
              <a:t>The State protects normal religious activities. </a:t>
            </a:r>
            <a:r>
              <a:rPr lang="en-AU" sz="2400" dirty="0" smtClean="0">
                <a:solidFill>
                  <a:srgbClr val="FF0000"/>
                </a:solidFill>
              </a:rPr>
              <a:t>No one may make use of religion to engage in activities that disrupt public order, impair the health of citizens or interfere with the educational system of the State.</a:t>
            </a:r>
          </a:p>
          <a:p>
            <a:r>
              <a:rPr lang="en-AU" sz="2400" dirty="0" smtClean="0"/>
              <a:t>Religious bodies and religious affairs are </a:t>
            </a:r>
            <a:r>
              <a:rPr lang="en-AU" sz="2400" dirty="0" smtClean="0">
                <a:solidFill>
                  <a:srgbClr val="FF0000"/>
                </a:solidFill>
              </a:rPr>
              <a:t>not subject to any foreign domination</a:t>
            </a:r>
            <a:r>
              <a:rPr lang="en-AU" sz="2400" dirty="0" smtClean="0"/>
              <a:t>.</a:t>
            </a:r>
            <a:endParaRPr lang="en-A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eaLnBrk="1" hangingPunct="1">
              <a:defRPr/>
            </a:pPr>
            <a:r>
              <a:rPr lang="en-AU" b="1" dirty="0" smtClean="0"/>
              <a:t>Characteristic of China Religion Administration</a:t>
            </a:r>
            <a:endParaRPr lang="en-AU" b="1" dirty="0"/>
          </a:p>
        </p:txBody>
      </p:sp>
      <p:sp>
        <p:nvSpPr>
          <p:cNvPr id="3" name="Content Placeholder 2"/>
          <p:cNvSpPr>
            <a:spLocks noGrp="1"/>
          </p:cNvSpPr>
          <p:nvPr>
            <p:ph idx="1"/>
          </p:nvPr>
        </p:nvSpPr>
        <p:spPr>
          <a:xfrm>
            <a:off x="179512" y="1484784"/>
            <a:ext cx="8964488" cy="5373216"/>
          </a:xfrm>
        </p:spPr>
        <p:txBody>
          <a:bodyPr/>
          <a:lstStyle/>
          <a:p>
            <a:pPr eaLnBrk="1" hangingPunct="1">
              <a:defRPr/>
            </a:pPr>
            <a:r>
              <a:rPr lang="en-AU" sz="2800" b="1" dirty="0" smtClean="0"/>
              <a:t>Freedom of Religion and the Religious Bodies: its administrative nature</a:t>
            </a:r>
          </a:p>
          <a:p>
            <a:pPr eaLnBrk="1" hangingPunct="1">
              <a:buFontTx/>
              <a:buChar char="-"/>
              <a:defRPr/>
            </a:pPr>
            <a:r>
              <a:rPr lang="en-AU" sz="2800" dirty="0" smtClean="0"/>
              <a:t>the freedom of religion should not used as tool for disrupt public order in China; no foreign domination (art 36 of Constitution)</a:t>
            </a:r>
          </a:p>
          <a:p>
            <a:pPr eaLnBrk="1" hangingPunct="1">
              <a:buFontTx/>
              <a:buChar char="-"/>
              <a:defRPr/>
            </a:pPr>
            <a:r>
              <a:rPr lang="en-AU" sz="2800" dirty="0" smtClean="0"/>
              <a:t>administers the establishment, alteration and cancelation of registration of religious bodies and religious education institutes.</a:t>
            </a:r>
          </a:p>
          <a:p>
            <a:pPr eaLnBrk="1" hangingPunct="1">
              <a:buFontTx/>
              <a:buChar char="-"/>
              <a:defRPr/>
            </a:pPr>
            <a:r>
              <a:rPr lang="en-AU" sz="2800" dirty="0" smtClean="0"/>
              <a:t>administers the sites for religious activities.</a:t>
            </a:r>
          </a:p>
          <a:p>
            <a:pPr eaLnBrk="1" hangingPunct="1">
              <a:buFontTx/>
              <a:buChar char="-"/>
              <a:defRPr/>
            </a:pPr>
            <a:r>
              <a:rPr lang="en-AU" sz="2800" dirty="0" smtClean="0"/>
              <a:t>administers the personnel of religious bodies</a:t>
            </a:r>
          </a:p>
          <a:p>
            <a:pPr eaLnBrk="1" hangingPunct="1">
              <a:buFontTx/>
              <a:buChar char="-"/>
              <a:defRPr/>
            </a:pPr>
            <a:endParaRPr lang="en-AU" sz="2800" dirty="0" smtClean="0"/>
          </a:p>
          <a:p>
            <a:pPr eaLnBrk="1" hangingPunct="1">
              <a:buFontTx/>
              <a:buChar char="-"/>
              <a:defRPr/>
            </a:pPr>
            <a:endParaRPr lang="en-AU" dirty="0" smtClean="0"/>
          </a:p>
          <a:p>
            <a:pPr eaLnBrk="1" hangingPunct="1">
              <a:buNone/>
              <a:defRPr/>
            </a:pPr>
            <a:endParaRPr lang="en-AU"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pPr eaLnBrk="1" hangingPunct="1">
              <a:defRPr/>
            </a:pPr>
            <a:r>
              <a:rPr lang="en-AU" b="1" dirty="0" smtClean="0"/>
              <a:t>Characteristic of China Religion Administration</a:t>
            </a:r>
            <a:endParaRPr lang="en-AU" b="1" dirty="0"/>
          </a:p>
        </p:txBody>
      </p:sp>
      <p:sp>
        <p:nvSpPr>
          <p:cNvPr id="3" name="Content Placeholder 2"/>
          <p:cNvSpPr>
            <a:spLocks noGrp="1"/>
          </p:cNvSpPr>
          <p:nvPr>
            <p:ph idx="1"/>
          </p:nvPr>
        </p:nvSpPr>
        <p:spPr>
          <a:xfrm>
            <a:off x="0" y="1412776"/>
            <a:ext cx="9144000" cy="5445224"/>
          </a:xfrm>
        </p:spPr>
        <p:txBody>
          <a:bodyPr/>
          <a:lstStyle/>
          <a:p>
            <a:pPr eaLnBrk="1" hangingPunct="1">
              <a:defRPr/>
            </a:pPr>
            <a:r>
              <a:rPr lang="en-AU" sz="2800" b="1" dirty="0" smtClean="0"/>
              <a:t>Freedom of Religion and Activities of Foreigners</a:t>
            </a:r>
          </a:p>
          <a:p>
            <a:pPr eaLnBrk="1" hangingPunct="1">
              <a:buFontTx/>
              <a:buChar char="-"/>
              <a:defRPr/>
            </a:pPr>
            <a:r>
              <a:rPr lang="en-AU" sz="2800" dirty="0" smtClean="0"/>
              <a:t>For religious activities: invitation and/or approval</a:t>
            </a:r>
          </a:p>
          <a:p>
            <a:pPr eaLnBrk="1" hangingPunct="1">
              <a:buFontTx/>
              <a:buChar char="-"/>
              <a:defRPr/>
            </a:pPr>
            <a:r>
              <a:rPr lang="en-AU" sz="2800" dirty="0" smtClean="0"/>
              <a:t>For publications of foreign religious bodies: rational personal use</a:t>
            </a:r>
          </a:p>
          <a:p>
            <a:pPr eaLnBrk="1" hangingPunct="1">
              <a:buFontTx/>
              <a:buChar char="-"/>
              <a:defRPr/>
            </a:pPr>
            <a:r>
              <a:rPr lang="en-AU" sz="2800" dirty="0" smtClean="0"/>
              <a:t>For Chinese going abroad to get training as religious personnel or taking foreigners to come to China to study at Chinese religious institutions: approval and record requirement</a:t>
            </a:r>
          </a:p>
          <a:p>
            <a:pPr eaLnBrk="1" hangingPunct="1">
              <a:buFontTx/>
              <a:buChar char="-"/>
              <a:defRPr/>
            </a:pPr>
            <a:r>
              <a:rPr lang="en-AU" sz="2800" dirty="0" smtClean="0"/>
              <a:t>For foreign missionaries, </a:t>
            </a:r>
            <a:endParaRPr lang="en-A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0"/>
            <a:ext cx="8229600" cy="981075"/>
          </a:xfrm>
        </p:spPr>
        <p:txBody>
          <a:bodyPr/>
          <a:lstStyle/>
          <a:p>
            <a:pPr eaLnBrk="1" hangingPunct="1">
              <a:defRPr/>
            </a:pPr>
            <a:r>
              <a:rPr lang="en-AU" b="1" dirty="0" smtClean="0"/>
              <a:t>Freedom of Religion and Activities of Foreigners</a:t>
            </a:r>
          </a:p>
        </p:txBody>
      </p:sp>
      <p:sp>
        <p:nvSpPr>
          <p:cNvPr id="3" name="Content Placeholder 2"/>
          <p:cNvSpPr>
            <a:spLocks noGrp="1"/>
          </p:cNvSpPr>
          <p:nvPr>
            <p:ph idx="1"/>
          </p:nvPr>
        </p:nvSpPr>
        <p:spPr>
          <a:xfrm>
            <a:off x="0" y="1340768"/>
            <a:ext cx="9144000" cy="5517232"/>
          </a:xfrm>
        </p:spPr>
        <p:txBody>
          <a:bodyPr/>
          <a:lstStyle/>
          <a:p>
            <a:pPr eaLnBrk="1" hangingPunct="1">
              <a:defRPr/>
            </a:pPr>
            <a:r>
              <a:rPr lang="en-AU" sz="2800" b="1" dirty="0" smtClean="0"/>
              <a:t>For foreign missionaries, the following activities may be prohibited:</a:t>
            </a:r>
          </a:p>
          <a:p>
            <a:pPr eaLnBrk="1" hangingPunct="1">
              <a:buNone/>
              <a:defRPr/>
            </a:pPr>
            <a:r>
              <a:rPr lang="en-AU" sz="2000" dirty="0" smtClean="0"/>
              <a:t>	(1) appointing religious personnel among Chinese citizens;</a:t>
            </a:r>
            <a:br>
              <a:rPr lang="en-AU" sz="2000" dirty="0" smtClean="0"/>
            </a:br>
            <a:r>
              <a:rPr lang="en-AU" sz="2000" dirty="0" smtClean="0"/>
              <a:t>    (2) developing religious followers among Chinese citizens;</a:t>
            </a:r>
            <a:br>
              <a:rPr lang="en-AU" sz="2000" dirty="0" smtClean="0"/>
            </a:br>
            <a:r>
              <a:rPr lang="en-AU" sz="2000" dirty="0" smtClean="0"/>
              <a:t>    (3) preaching and expounding the scripture at the sites for religious activities without permission;</a:t>
            </a:r>
            <a:br>
              <a:rPr lang="en-AU" sz="2000" dirty="0" smtClean="0"/>
            </a:br>
            <a:r>
              <a:rPr lang="en-AU" sz="2000" dirty="0" smtClean="0"/>
              <a:t>    (4) preaching and expounding the scripture or conducting religious gathering activities at the places outside the lawfully registered sites for religious activities;</a:t>
            </a:r>
            <a:br>
              <a:rPr lang="en-AU" sz="2000" dirty="0" smtClean="0"/>
            </a:br>
            <a:r>
              <a:rPr lang="en-AU" sz="2000" dirty="0" smtClean="0"/>
              <a:t>    (5) conducting religious activities in which Chinese citizens are admitted to participate at the temporary sites for religious activities, except that the Chinese religious personnel are invited to preside the religious activities;</a:t>
            </a:r>
            <a:br>
              <a:rPr lang="en-AU" sz="2000" dirty="0" smtClean="0"/>
            </a:br>
            <a:r>
              <a:rPr lang="en-AU" sz="2000" dirty="0" smtClean="0"/>
              <a:t>    (6) producing or selling religious books and journals, religious audio-visual products, religious electronic goods or other religious articles;</a:t>
            </a:r>
            <a:br>
              <a:rPr lang="en-AU" sz="2000" dirty="0" smtClean="0"/>
            </a:br>
            <a:r>
              <a:rPr lang="en-AU" sz="2000" dirty="0" smtClean="0"/>
              <a:t>    (7) distributing religious promotion materials;</a:t>
            </a:r>
            <a:br>
              <a:rPr lang="en-AU" sz="2000" dirty="0" smtClean="0"/>
            </a:br>
            <a:r>
              <a:rPr lang="en-AU" sz="2000" dirty="0" smtClean="0"/>
              <a:t>    (8) other missionary activities.</a:t>
            </a:r>
            <a:br>
              <a:rPr lang="en-AU" sz="2000" dirty="0" smtClean="0"/>
            </a:br>
            <a:endParaRPr lang="en-A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2779</TotalTime>
  <Words>659</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Beam</vt:lpstr>
      <vt:lpstr>Freedom of Religion in China under the Current Legal Framework and Foreign Religious Bodies</vt:lpstr>
      <vt:lpstr>Framework</vt:lpstr>
      <vt:lpstr>Introduction</vt:lpstr>
      <vt:lpstr>Present Situation</vt:lpstr>
      <vt:lpstr>The Legal Framewok</vt:lpstr>
      <vt:lpstr>The Constitution</vt:lpstr>
      <vt:lpstr>Characteristic of China Religion Administration</vt:lpstr>
      <vt:lpstr>Characteristic of China Religion Administration</vt:lpstr>
      <vt:lpstr>Freedom of Religion and Activities of Foreigners</vt:lpstr>
      <vt:lpstr>Concluding Thoughts</vt:lpstr>
    </vt:vector>
  </TitlesOfParts>
  <Company>Victoria University of Wellington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of the TRIPS Agreement in Relation to Health Rights</dc:title>
  <dc:creator>Full Name</dc:creator>
  <cp:lastModifiedBy>wrightde</cp:lastModifiedBy>
  <cp:revision>132</cp:revision>
  <dcterms:created xsi:type="dcterms:W3CDTF">2008-01-15T22:16:17Z</dcterms:created>
  <dcterms:modified xsi:type="dcterms:W3CDTF">2012-10-02T21:42:44Z</dcterms:modified>
</cp:coreProperties>
</file>