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64" r:id="rId3"/>
    <p:sldId id="265" r:id="rId4"/>
    <p:sldId id="266" r:id="rId5"/>
    <p:sldId id="268" r:id="rId6"/>
    <p:sldId id="276" r:id="rId7"/>
    <p:sldId id="261" r:id="rId8"/>
    <p:sldId id="280" r:id="rId9"/>
    <p:sldId id="272" r:id="rId10"/>
    <p:sldId id="260" r:id="rId11"/>
    <p:sldId id="274" r:id="rId12"/>
    <p:sldId id="278" r:id="rId13"/>
    <p:sldId id="270" r:id="rId14"/>
    <p:sldId id="271" r:id="rId15"/>
    <p:sldId id="267" r:id="rId16"/>
    <p:sldId id="28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03A88-735A-4C66-B89F-1438C327E440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3F223-6771-4DEC-AEC0-001C316BF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465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Hegemonic tendencies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3F223-6771-4DEC-AEC0-001C316BF0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61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A393-3B07-457C-8CAA-49B51C4DA89C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8B38-FCEA-4D5C-98ED-902917E11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78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A393-3B07-457C-8CAA-49B51C4DA89C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8B38-FCEA-4D5C-98ED-902917E11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254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A393-3B07-457C-8CAA-49B51C4DA89C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8B38-FCEA-4D5C-98ED-902917E11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834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229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114800"/>
            <a:ext cx="8229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F1626-49B9-436D-BB3D-5ADE71D28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590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A393-3B07-457C-8CAA-49B51C4DA89C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8B38-FCEA-4D5C-98ED-902917E11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35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A393-3B07-457C-8CAA-49B51C4DA89C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8B38-FCEA-4D5C-98ED-902917E11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53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A393-3B07-457C-8CAA-49B51C4DA89C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8B38-FCEA-4D5C-98ED-902917E11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854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A393-3B07-457C-8CAA-49B51C4DA89C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8B38-FCEA-4D5C-98ED-902917E11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998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A393-3B07-457C-8CAA-49B51C4DA89C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8B38-FCEA-4D5C-98ED-902917E11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16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A393-3B07-457C-8CAA-49B51C4DA89C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8B38-FCEA-4D5C-98ED-902917E11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53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A393-3B07-457C-8CAA-49B51C4DA89C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8B38-FCEA-4D5C-98ED-902917E11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34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A393-3B07-457C-8CAA-49B51C4DA89C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8B38-FCEA-4D5C-98ED-902917E11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30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3A393-3B07-457C-8CAA-49B51C4DA89C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C8B38-FCEA-4D5C-98ED-902917E11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54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676400"/>
          </a:xfrm>
        </p:spPr>
        <p:txBody>
          <a:bodyPr/>
          <a:lstStyle/>
          <a:p>
            <a:r>
              <a:rPr lang="en-US" b="1" dirty="0" smtClean="0"/>
              <a:t>Organizational Religious </a:t>
            </a:r>
            <a:r>
              <a:rPr lang="en-US" b="1" dirty="0" smtClean="0"/>
              <a:t>Pluralism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47800" y="2819400"/>
            <a:ext cx="6400800" cy="2362200"/>
          </a:xfrm>
        </p:spPr>
        <p:txBody>
          <a:bodyPr>
            <a:normAutofit/>
          </a:bodyPr>
          <a:lstStyle/>
          <a:p>
            <a:r>
              <a:rPr lang="en-US" sz="4000" b="1" i="1" dirty="0" smtClean="0">
                <a:solidFill>
                  <a:schemeClr val="tx1"/>
                </a:solidFill>
              </a:rPr>
              <a:t>Anchoring Thriving Societies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Allen D. </a:t>
            </a:r>
            <a:r>
              <a:rPr lang="en-US" sz="2800" dirty="0" err="1" smtClean="0">
                <a:solidFill>
                  <a:schemeClr val="tx1"/>
                </a:solidFill>
              </a:rPr>
              <a:t>Hertzke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University of Oklahoma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21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sz="3200" dirty="0" smtClean="0">
                <a:ea typeface="SimSun" pitchFamily="2" charset="-122"/>
              </a:rPr>
              <a:t>Correlation of Religious Freedom with Other Freedoms and Well-being within Countries </a:t>
            </a:r>
            <a:endParaRPr lang="en-US" sz="3200" dirty="0"/>
          </a:p>
        </p:txBody>
      </p:sp>
      <p:pic>
        <p:nvPicPr>
          <p:cNvPr id="4" name="Picture 5" descr="chart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365847"/>
            <a:ext cx="6876171" cy="5286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548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8"/>
          <p:cNvSpPr>
            <a:spLocks noChangeArrowheads="1"/>
          </p:cNvSpPr>
          <p:nvPr/>
        </p:nvSpPr>
        <p:spPr bwMode="auto">
          <a:xfrm>
            <a:off x="457200" y="1752600"/>
            <a:ext cx="3657600" cy="3657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Rectangle 17"/>
          <p:cNvSpPr>
            <a:spLocks noChangeArrowheads="1"/>
          </p:cNvSpPr>
          <p:nvPr/>
        </p:nvSpPr>
        <p:spPr bwMode="auto">
          <a:xfrm>
            <a:off x="5029200" y="1752600"/>
            <a:ext cx="3657600" cy="3657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5394325" y="2286000"/>
            <a:ext cx="16383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2"/>
                </a:solidFill>
                <a:latin typeface="Arial Narrow" pitchFamily="34" charset="0"/>
              </a:rPr>
              <a:t>Religious </a:t>
            </a:r>
          </a:p>
          <a:p>
            <a:pPr algn="ctr"/>
            <a:r>
              <a:rPr lang="en-US" sz="1600" b="1">
                <a:solidFill>
                  <a:schemeClr val="bg2"/>
                </a:solidFill>
                <a:latin typeface="Arial Narrow" pitchFamily="34" charset="0"/>
              </a:rPr>
              <a:t>Freedom</a:t>
            </a:r>
          </a:p>
        </p:txBody>
      </p:sp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5364163" y="4419600"/>
            <a:ext cx="16383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2"/>
                </a:solidFill>
                <a:latin typeface="Arial Narrow" pitchFamily="34" charset="0"/>
              </a:rPr>
              <a:t>Broader Religious</a:t>
            </a:r>
          </a:p>
          <a:p>
            <a:pPr algn="ctr"/>
            <a:r>
              <a:rPr lang="en-US" sz="1600" b="1">
                <a:solidFill>
                  <a:schemeClr val="bg2"/>
                </a:solidFill>
                <a:latin typeface="Arial Narrow" pitchFamily="34" charset="0"/>
              </a:rPr>
              <a:t>Participation</a:t>
            </a:r>
          </a:p>
        </p:txBody>
      </p:sp>
      <p:sp>
        <p:nvSpPr>
          <p:cNvPr id="25606" name="Rectangle 7"/>
          <p:cNvSpPr>
            <a:spLocks noChangeArrowheads="1"/>
          </p:cNvSpPr>
          <p:nvPr/>
        </p:nvSpPr>
        <p:spPr bwMode="auto">
          <a:xfrm>
            <a:off x="6858000" y="3352800"/>
            <a:ext cx="1676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2"/>
                </a:solidFill>
                <a:latin typeface="Arial Narrow" pitchFamily="34" charset="0"/>
              </a:rPr>
              <a:t>Positive </a:t>
            </a:r>
          </a:p>
          <a:p>
            <a:pPr algn="ctr"/>
            <a:r>
              <a:rPr lang="en-US" sz="1600" b="1">
                <a:solidFill>
                  <a:schemeClr val="bg2"/>
                </a:solidFill>
                <a:latin typeface="Arial Narrow" pitchFamily="34" charset="0"/>
              </a:rPr>
              <a:t>Contributions of </a:t>
            </a:r>
          </a:p>
          <a:p>
            <a:pPr algn="ctr"/>
            <a:r>
              <a:rPr lang="en-US" sz="1600" b="1">
                <a:solidFill>
                  <a:schemeClr val="bg2"/>
                </a:solidFill>
                <a:latin typeface="Arial Narrow" pitchFamily="34" charset="0"/>
              </a:rPr>
              <a:t>Religion to Society</a:t>
            </a:r>
          </a:p>
        </p:txBody>
      </p:sp>
      <p:sp>
        <p:nvSpPr>
          <p:cNvPr id="25607" name="Rectangle 8"/>
          <p:cNvSpPr>
            <a:spLocks noChangeArrowheads="1"/>
          </p:cNvSpPr>
          <p:nvPr/>
        </p:nvSpPr>
        <p:spPr bwMode="auto">
          <a:xfrm>
            <a:off x="685800" y="2438400"/>
            <a:ext cx="1981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2"/>
                </a:solidFill>
                <a:latin typeface="Arial Narrow" pitchFamily="34" charset="0"/>
              </a:rPr>
              <a:t>Social Restriction</a:t>
            </a:r>
          </a:p>
          <a:p>
            <a:pPr algn="ctr"/>
            <a:r>
              <a:rPr lang="en-US" sz="1600" b="1">
                <a:solidFill>
                  <a:schemeClr val="bg2"/>
                </a:solidFill>
                <a:latin typeface="Arial Narrow" pitchFamily="34" charset="0"/>
              </a:rPr>
              <a:t>of Religious Freedom</a:t>
            </a:r>
          </a:p>
        </p:txBody>
      </p:sp>
      <p:sp>
        <p:nvSpPr>
          <p:cNvPr id="25608" name="Rectangle 9"/>
          <p:cNvSpPr>
            <a:spLocks noChangeArrowheads="1"/>
          </p:cNvSpPr>
          <p:nvPr/>
        </p:nvSpPr>
        <p:spPr bwMode="auto">
          <a:xfrm>
            <a:off x="2438400" y="3352800"/>
            <a:ext cx="1524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2"/>
                </a:solidFill>
                <a:latin typeface="Arial Narrow" pitchFamily="34" charset="0"/>
              </a:rPr>
              <a:t>Violence</a:t>
            </a:r>
          </a:p>
          <a:p>
            <a:pPr algn="ctr"/>
            <a:r>
              <a:rPr lang="en-US" sz="1600" b="1">
                <a:solidFill>
                  <a:schemeClr val="bg2"/>
                </a:solidFill>
                <a:latin typeface="Arial Narrow" pitchFamily="34" charset="0"/>
              </a:rPr>
              <a:t>related to Religion</a:t>
            </a:r>
          </a:p>
        </p:txBody>
      </p:sp>
      <p:sp>
        <p:nvSpPr>
          <p:cNvPr id="25609" name="Rectangle 10"/>
          <p:cNvSpPr>
            <a:spLocks noChangeArrowheads="1"/>
          </p:cNvSpPr>
          <p:nvPr/>
        </p:nvSpPr>
        <p:spPr bwMode="auto">
          <a:xfrm>
            <a:off x="685800" y="4267200"/>
            <a:ext cx="21336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>
                <a:solidFill>
                  <a:schemeClr val="bg2"/>
                </a:solidFill>
                <a:latin typeface="Arial Narrow" pitchFamily="34" charset="0"/>
              </a:rPr>
              <a:t>Governmental Restriction</a:t>
            </a:r>
          </a:p>
          <a:p>
            <a:pPr algn="ctr"/>
            <a:r>
              <a:rPr lang="en-US" sz="1600" b="1" dirty="0">
                <a:solidFill>
                  <a:schemeClr val="bg2"/>
                </a:solidFill>
                <a:latin typeface="Arial Narrow" pitchFamily="34" charset="0"/>
              </a:rPr>
              <a:t>of Religious Freedom</a:t>
            </a:r>
          </a:p>
        </p:txBody>
      </p:sp>
      <p:sp>
        <p:nvSpPr>
          <p:cNvPr id="25610" name="Line 11"/>
          <p:cNvSpPr>
            <a:spLocks noChangeShapeType="1"/>
          </p:cNvSpPr>
          <p:nvPr/>
        </p:nvSpPr>
        <p:spPr bwMode="auto">
          <a:xfrm>
            <a:off x="5943600" y="2971800"/>
            <a:ext cx="0" cy="14478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12"/>
          <p:cNvSpPr>
            <a:spLocks noChangeShapeType="1"/>
          </p:cNvSpPr>
          <p:nvPr/>
        </p:nvSpPr>
        <p:spPr bwMode="auto">
          <a:xfrm flipH="1" flipV="1">
            <a:off x="7010400" y="2667000"/>
            <a:ext cx="609600" cy="6858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3"/>
          <p:cNvSpPr>
            <a:spLocks noChangeShapeType="1"/>
          </p:cNvSpPr>
          <p:nvPr/>
        </p:nvSpPr>
        <p:spPr bwMode="auto">
          <a:xfrm flipV="1">
            <a:off x="7032625" y="4267200"/>
            <a:ext cx="815975" cy="6477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4"/>
          <p:cNvSpPr>
            <a:spLocks noChangeShapeType="1"/>
          </p:cNvSpPr>
          <p:nvPr/>
        </p:nvSpPr>
        <p:spPr bwMode="auto">
          <a:xfrm>
            <a:off x="1447800" y="3124200"/>
            <a:ext cx="0" cy="11430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5"/>
          <p:cNvSpPr>
            <a:spLocks noChangeShapeType="1"/>
          </p:cNvSpPr>
          <p:nvPr/>
        </p:nvSpPr>
        <p:spPr bwMode="auto">
          <a:xfrm flipH="1" flipV="1">
            <a:off x="2667000" y="2705100"/>
            <a:ext cx="762000" cy="6477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6"/>
          <p:cNvSpPr>
            <a:spLocks noChangeShapeType="1"/>
          </p:cNvSpPr>
          <p:nvPr/>
        </p:nvSpPr>
        <p:spPr bwMode="auto">
          <a:xfrm flipV="1">
            <a:off x="2819400" y="4038600"/>
            <a:ext cx="381000" cy="6477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Rectangle 19"/>
          <p:cNvSpPr>
            <a:spLocks noChangeArrowheads="1"/>
          </p:cNvSpPr>
          <p:nvPr/>
        </p:nvSpPr>
        <p:spPr bwMode="auto">
          <a:xfrm>
            <a:off x="5334000" y="1905000"/>
            <a:ext cx="3048000" cy="266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2"/>
                </a:solidFill>
              </a:rPr>
              <a:t>Religious Freedom Cycle</a:t>
            </a:r>
          </a:p>
        </p:txBody>
      </p:sp>
      <p:sp>
        <p:nvSpPr>
          <p:cNvPr id="25617" name="Rectangle 20"/>
          <p:cNvSpPr>
            <a:spLocks noChangeArrowheads="1"/>
          </p:cNvSpPr>
          <p:nvPr/>
        </p:nvSpPr>
        <p:spPr bwMode="auto">
          <a:xfrm>
            <a:off x="792163" y="1905000"/>
            <a:ext cx="3048000" cy="266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2"/>
                </a:solidFill>
              </a:rPr>
              <a:t>Religious Violence Cycle</a:t>
            </a:r>
          </a:p>
        </p:txBody>
      </p:sp>
      <p:sp>
        <p:nvSpPr>
          <p:cNvPr id="101397" name="Rectangle 21"/>
          <p:cNvSpPr>
            <a:spLocks noGrp="1" noChangeArrowheads="1"/>
          </p:cNvSpPr>
          <p:nvPr>
            <p:ph type="title"/>
          </p:nvPr>
        </p:nvSpPr>
        <p:spPr>
          <a:ln w="50800"/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Empirical Model:</a:t>
            </a:r>
            <a:br>
              <a:rPr lang="en-US" sz="3600" dirty="0" smtClean="0"/>
            </a:br>
            <a:r>
              <a:rPr lang="en-US" sz="2600" dirty="0" smtClean="0"/>
              <a:t>Interaction of Social Forces and  Government Laws</a:t>
            </a:r>
          </a:p>
        </p:txBody>
      </p:sp>
      <p:sp>
        <p:nvSpPr>
          <p:cNvPr id="25619" name="Rectangle 22"/>
          <p:cNvSpPr>
            <a:spLocks noChangeArrowheads="1"/>
          </p:cNvSpPr>
          <p:nvPr/>
        </p:nvSpPr>
        <p:spPr bwMode="auto">
          <a:xfrm>
            <a:off x="4953000" y="5791200"/>
            <a:ext cx="3733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i="1">
                <a:solidFill>
                  <a:schemeClr val="bg2"/>
                </a:solidFill>
              </a:rPr>
              <a:t>Price of Freedom Deni</a:t>
            </a:r>
            <a:r>
              <a:rPr lang="en-US" sz="1200">
                <a:solidFill>
                  <a:schemeClr val="bg2"/>
                </a:solidFill>
              </a:rPr>
              <a:t>e</a:t>
            </a:r>
            <a:r>
              <a:rPr lang="en-US" sz="1200" i="1">
                <a:solidFill>
                  <a:schemeClr val="bg2"/>
                </a:solidFill>
              </a:rPr>
              <a:t>d, </a:t>
            </a:r>
            <a:r>
              <a:rPr lang="en-US" sz="1200">
                <a:solidFill>
                  <a:schemeClr val="bg2"/>
                </a:solidFill>
              </a:rPr>
              <a:t>Grim &amp; Finke, 2011</a:t>
            </a:r>
          </a:p>
        </p:txBody>
      </p:sp>
    </p:spTree>
    <p:extLst>
      <p:ext uri="{BB962C8B-B14F-4D97-AF65-F5344CB8AC3E}">
        <p14:creationId xmlns:p14="http://schemas.microsoft.com/office/powerpoint/2010/main" val="1381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0038"/>
            <a:ext cx="9144000" cy="528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5" name="Rectangle 5"/>
          <p:cNvSpPr>
            <a:spLocks noGrp="1" noChangeArrowheads="1"/>
          </p:cNvSpPr>
          <p:nvPr>
            <p:ph type="title"/>
          </p:nvPr>
        </p:nvSpPr>
        <p:spPr>
          <a:ln w="50800">
            <a:solidFill>
              <a:schemeClr val="accent2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Diverging Paths</a:t>
            </a:r>
          </a:p>
        </p:txBody>
      </p:sp>
      <p:graphicFrame>
        <p:nvGraphicFramePr>
          <p:cNvPr id="107550" name="Group 30"/>
          <p:cNvGraphicFramePr>
            <a:graphicFrameLocks noGrp="1"/>
          </p:cNvGraphicFramePr>
          <p:nvPr>
            <p:ph sz="half" idx="1"/>
          </p:nvPr>
        </p:nvGraphicFramePr>
        <p:xfrm>
          <a:off x="457200" y="2717800"/>
          <a:ext cx="8229600" cy="269240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Government Restriction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Social Hostilities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alpha val="50000"/>
                      </a:schemeClr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Saudi Arabia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8.4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6.8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alpha val="50000"/>
                      </a:schemeClr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Qatar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&lt;1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875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How Can Governments Promote  the  Positive Cycle?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19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Protect the autonomy </a:t>
            </a:r>
            <a:r>
              <a:rPr lang="en-US" dirty="0" smtClean="0"/>
              <a:t>of peaceful religious organizations</a:t>
            </a:r>
          </a:p>
          <a:p>
            <a:r>
              <a:rPr lang="en-US" b="1" dirty="0" smtClean="0"/>
              <a:t>Provide Legal Personality </a:t>
            </a:r>
            <a:r>
              <a:rPr lang="en-US" dirty="0" smtClean="0"/>
              <a:t>– right to form  associations, own property, appoint their own leaders, operate schools, run charitable ministries</a:t>
            </a:r>
          </a:p>
          <a:p>
            <a:r>
              <a:rPr lang="en-US" b="1" dirty="0" smtClean="0"/>
              <a:t>Allow religious organizations </a:t>
            </a:r>
            <a:r>
              <a:rPr lang="en-US" dirty="0" smtClean="0"/>
              <a:t>right to print literature, petition government, voice public concerns.   </a:t>
            </a:r>
          </a:p>
          <a:p>
            <a:r>
              <a:rPr lang="en-US" b="1" dirty="0" smtClean="0"/>
              <a:t> Renounce </a:t>
            </a:r>
            <a:r>
              <a:rPr lang="en-US" dirty="0" smtClean="0"/>
              <a:t>anti-cult, anti-conversion, blasphemy, and apostasy laws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21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About Protecting People  from Harmful  Religion?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</a:p>
          <a:p>
            <a:r>
              <a:rPr lang="en-US" dirty="0" smtClean="0"/>
              <a:t>Societal p</a:t>
            </a:r>
            <a:r>
              <a:rPr lang="en-US" dirty="0" smtClean="0"/>
              <a:t>articipation and </a:t>
            </a:r>
            <a:r>
              <a:rPr lang="en-US" dirty="0" smtClean="0"/>
              <a:t>healthy competition</a:t>
            </a:r>
            <a:endParaRPr lang="en-US" dirty="0"/>
          </a:p>
          <a:p>
            <a:r>
              <a:rPr lang="en-US" dirty="0" smtClean="0"/>
              <a:t>Use existing laws</a:t>
            </a:r>
          </a:p>
          <a:p>
            <a:pPr lvl="1"/>
            <a:r>
              <a:rPr lang="en-US" dirty="0" smtClean="0"/>
              <a:t>On incitement to violence</a:t>
            </a:r>
          </a:p>
          <a:p>
            <a:pPr lvl="1"/>
            <a:r>
              <a:rPr lang="en-US" dirty="0" smtClean="0"/>
              <a:t>On slander and libel</a:t>
            </a:r>
          </a:p>
          <a:p>
            <a:pPr lvl="1"/>
            <a:r>
              <a:rPr lang="en-US" dirty="0" smtClean="0"/>
              <a:t>On fraud and abuse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Theological Wellsprings of Civil Society Pluralism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Catholic doctrine of Subsidiarity</a:t>
            </a:r>
          </a:p>
          <a:p>
            <a:r>
              <a:rPr lang="en-US" dirty="0" smtClean="0"/>
              <a:t>Reform Protestant idea of Sphere Sovereignty</a:t>
            </a:r>
          </a:p>
          <a:p>
            <a:r>
              <a:rPr lang="en-US" dirty="0" smtClean="0"/>
              <a:t>LDS Doctrine and Covenants on  government</a:t>
            </a:r>
          </a:p>
          <a:p>
            <a:r>
              <a:rPr lang="en-US" dirty="0" smtClean="0"/>
              <a:t>Muslim understanding of God’s will: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Sura</a:t>
            </a:r>
            <a:r>
              <a:rPr lang="en-US" dirty="0" smtClean="0"/>
              <a:t> 5:48 “Vie one  with another in virtue”</a:t>
            </a:r>
            <a:endParaRPr lang="en-US" dirty="0"/>
          </a:p>
          <a:p>
            <a:r>
              <a:rPr lang="en-US" dirty="0" smtClean="0"/>
              <a:t>Responds </a:t>
            </a:r>
            <a:r>
              <a:rPr lang="en-US" dirty="0" smtClean="0"/>
              <a:t>to the crucible of the 21</a:t>
            </a:r>
            <a:r>
              <a:rPr lang="en-US" baseline="30000" dirty="0" smtClean="0"/>
              <a:t>st</a:t>
            </a:r>
            <a:r>
              <a:rPr lang="en-US" dirty="0" smtClean="0"/>
              <a:t> Century:   living with our differences in a shrinking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37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8426450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077097" y="365125"/>
            <a:ext cx="7086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Portrait of Religious Organizations in Harmony</a:t>
            </a:r>
            <a:endParaRPr lang="en-US" sz="12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66584" y="49403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Signing ceremony ending Oregon’s 1923 KKK-backed law against religious attire in public schools, April 1, 2010.</a:t>
            </a:r>
          </a:p>
        </p:txBody>
      </p:sp>
    </p:spTree>
    <p:extLst>
      <p:ext uri="{BB962C8B-B14F-4D97-AF65-F5344CB8AC3E}">
        <p14:creationId xmlns:p14="http://schemas.microsoft.com/office/powerpoint/2010/main" val="275461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Paradox </a:t>
            </a:r>
            <a:r>
              <a:rPr lang="en-US" dirty="0" smtClean="0"/>
              <a:t>of </a:t>
            </a:r>
            <a:r>
              <a:rPr lang="en-US" dirty="0" smtClean="0"/>
              <a:t>Government  </a:t>
            </a:r>
            <a:r>
              <a:rPr lang="en-US" dirty="0" smtClean="0"/>
              <a:t>and Civil Society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Impulse of governments </a:t>
            </a:r>
            <a:r>
              <a:rPr lang="en-US" dirty="0" smtClean="0"/>
              <a:t>around the world is to control organizational  religious pluralism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dirty="0" smtClean="0"/>
              <a:t>-- By restricting all religion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-- By restricting particular religions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-- By fusing state with religion</a:t>
            </a:r>
            <a:r>
              <a:rPr lang="en-US" sz="2800" dirty="0"/>
              <a:t>	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-- By enforcing religious orthodoxy</a:t>
            </a:r>
            <a:endParaRPr lang="en-US" sz="2800" dirty="0" smtClean="0"/>
          </a:p>
          <a:p>
            <a:r>
              <a:rPr lang="en-US" b="1" dirty="0" smtClean="0"/>
              <a:t>But </a:t>
            </a:r>
            <a:r>
              <a:rPr lang="en-US" b="1" dirty="0" smtClean="0"/>
              <a:t>this undermines </a:t>
            </a:r>
            <a:r>
              <a:rPr lang="en-US" dirty="0" smtClean="0"/>
              <a:t>the flourishing civil </a:t>
            </a:r>
            <a:r>
              <a:rPr lang="en-US" dirty="0" smtClean="0"/>
              <a:t>society </a:t>
            </a:r>
            <a:r>
              <a:rPr lang="en-US" dirty="0" smtClean="0"/>
              <a:t>that produces social cohesion, citizen loyalty, and growing economies -- </a:t>
            </a:r>
            <a:r>
              <a:rPr lang="en-US" b="1" dirty="0" smtClean="0"/>
              <a:t>the very things governments want to </a:t>
            </a:r>
            <a:r>
              <a:rPr lang="en-US" b="1" dirty="0" smtClean="0"/>
              <a:t>promote</a:t>
            </a:r>
          </a:p>
          <a:p>
            <a:r>
              <a:rPr lang="en-US" dirty="0" smtClean="0"/>
              <a:t>Restraint on hegemonic impulse is good for the state</a:t>
            </a:r>
          </a:p>
          <a:p>
            <a:endParaRPr lang="en-US" dirty="0" smtClean="0"/>
          </a:p>
          <a:p>
            <a:endParaRPr lang="en-US" b="1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20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</p:spPr>
        <p:txBody>
          <a:bodyPr/>
          <a:lstStyle/>
          <a:p>
            <a:r>
              <a:rPr lang="en-US" dirty="0" smtClean="0"/>
              <a:t>Why Control is Counterproductive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41909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Religion draws upon the </a:t>
            </a:r>
            <a:r>
              <a:rPr lang="en-US" b="1" dirty="0" smtClean="0"/>
              <a:t>deepest human yearnings </a:t>
            </a:r>
            <a:r>
              <a:rPr lang="en-US" dirty="0" smtClean="0"/>
              <a:t>for identity and meaning</a:t>
            </a:r>
          </a:p>
          <a:p>
            <a:r>
              <a:rPr lang="en-US" b="1" dirty="0" smtClean="0"/>
              <a:t>Powerful force  </a:t>
            </a:r>
            <a:r>
              <a:rPr lang="en-US" dirty="0" smtClean="0"/>
              <a:t>around the globe today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God’s  Century</a:t>
            </a:r>
            <a:r>
              <a:rPr lang="en-US" dirty="0" smtClean="0"/>
              <a:t>, by </a:t>
            </a:r>
            <a:r>
              <a:rPr lang="en-US" dirty="0" err="1" smtClean="0"/>
              <a:t>Toft</a:t>
            </a:r>
            <a:r>
              <a:rPr lang="en-US" dirty="0" smtClean="0"/>
              <a:t>, </a:t>
            </a:r>
            <a:r>
              <a:rPr lang="en-US" dirty="0" smtClean="0"/>
              <a:t>Philpott, and </a:t>
            </a:r>
            <a:r>
              <a:rPr lang="en-US" dirty="0" smtClean="0"/>
              <a:t>Shah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Repression produces militancy </a:t>
            </a:r>
          </a:p>
          <a:p>
            <a:r>
              <a:rPr lang="en-US" b="1" dirty="0" smtClean="0"/>
              <a:t>Pluralism is  </a:t>
            </a:r>
            <a:r>
              <a:rPr lang="en-US" b="1" dirty="0" smtClean="0"/>
              <a:t>natural condition </a:t>
            </a:r>
            <a:r>
              <a:rPr lang="en-US" b="1" dirty="0" smtClean="0"/>
              <a:t>of religion</a:t>
            </a:r>
            <a:r>
              <a:rPr lang="en-US" dirty="0" smtClean="0"/>
              <a:t>	Peter Berger, “Everyone is everywhere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National Unity =  acceptance of religious diversity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8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Religious Organizations  and  Civil Society: </a:t>
            </a:r>
            <a:r>
              <a:rPr lang="en-US" b="1" dirty="0" smtClean="0"/>
              <a:t>Evidence from Social Science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Tocqueville first noticed the vibrant role of religion in the new American regime</a:t>
            </a:r>
          </a:p>
          <a:p>
            <a:r>
              <a:rPr lang="en-US" dirty="0" smtClean="0"/>
              <a:t>People thrive in </a:t>
            </a:r>
            <a:r>
              <a:rPr lang="en-US" b="1" dirty="0" smtClean="0"/>
              <a:t>“mediating institutions”</a:t>
            </a:r>
            <a:r>
              <a:rPr lang="en-US" dirty="0" smtClean="0"/>
              <a:t> not displaced by the state</a:t>
            </a:r>
          </a:p>
          <a:p>
            <a:r>
              <a:rPr lang="en-US" dirty="0" smtClean="0"/>
              <a:t>Religious  </a:t>
            </a:r>
            <a:r>
              <a:rPr lang="en-US" dirty="0" smtClean="0"/>
              <a:t>associations  produce </a:t>
            </a:r>
            <a:r>
              <a:rPr lang="en-US" b="1" dirty="0" smtClean="0"/>
              <a:t>“social capital” </a:t>
            </a:r>
            <a:r>
              <a:rPr lang="en-US" dirty="0" smtClean="0"/>
              <a:t>that facilitates collective </a:t>
            </a:r>
            <a:r>
              <a:rPr lang="en-US" dirty="0" smtClean="0"/>
              <a:t>endeavors</a:t>
            </a:r>
            <a:endParaRPr lang="en-US" dirty="0" smtClean="0"/>
          </a:p>
          <a:p>
            <a:pPr lvl="1"/>
            <a:r>
              <a:rPr lang="en-US" dirty="0" smtClean="0"/>
              <a:t>Robert Putnam</a:t>
            </a:r>
          </a:p>
          <a:p>
            <a:r>
              <a:rPr lang="en-US" dirty="0" smtClean="0"/>
              <a:t>Religious associations </a:t>
            </a:r>
            <a:r>
              <a:rPr lang="en-US" b="1" dirty="0" smtClean="0"/>
              <a:t>teach civic skills</a:t>
            </a:r>
            <a:r>
              <a:rPr lang="en-US" dirty="0" smtClean="0"/>
              <a:t> and democratic deliberation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87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“Twin </a:t>
            </a:r>
            <a:r>
              <a:rPr lang="en-US" dirty="0" smtClean="0"/>
              <a:t>Tolerations” </a:t>
            </a:r>
            <a:r>
              <a:rPr lang="en-US" dirty="0" smtClean="0"/>
              <a:t>Bargain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021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Alfred </a:t>
            </a:r>
            <a:r>
              <a:rPr lang="en-US" b="1" dirty="0" err="1" smtClean="0"/>
              <a:t>Stepan</a:t>
            </a:r>
            <a:r>
              <a:rPr lang="en-US" dirty="0" smtClean="0"/>
              <a:t>, “Religion, Democracy and the Twin Tolerations”:  What are the institutional requirements of stable democracies?</a:t>
            </a:r>
          </a:p>
          <a:p>
            <a:r>
              <a:rPr lang="en-US" b="1" dirty="0" smtClean="0"/>
              <a:t>State allows </a:t>
            </a:r>
            <a:r>
              <a:rPr lang="en-US" dirty="0" smtClean="0"/>
              <a:t>and thus “tolerates” religious organizations to operate in civil society, even politics</a:t>
            </a:r>
          </a:p>
          <a:p>
            <a:r>
              <a:rPr lang="en-US" dirty="0" smtClean="0"/>
              <a:t>In return </a:t>
            </a:r>
            <a:r>
              <a:rPr lang="en-US" b="1" dirty="0" smtClean="0"/>
              <a:t>religious institutions agree </a:t>
            </a:r>
            <a:r>
              <a:rPr lang="en-US" dirty="0" smtClean="0"/>
              <a:t>to tolerate others, to renounce use of coercive state power to repress competitors </a:t>
            </a:r>
          </a:p>
          <a:p>
            <a:r>
              <a:rPr lang="en-US" dirty="0" smtClean="0"/>
              <a:t>The Twin Tolerations does not require a secular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00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0038"/>
            <a:ext cx="9144000" cy="528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57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75% of world’s people live in countries with high restrictions on religion [Pew Forum, 2012]</a:t>
            </a:r>
          </a:p>
          <a:p>
            <a:pPr eaLnBrk="1" hangingPunct="1">
              <a:defRPr/>
            </a:pPr>
            <a:r>
              <a:rPr lang="en-US" sz="2800" dirty="0" smtClean="0"/>
              <a:t>Believers: discrimination, intimidation, </a:t>
            </a:r>
            <a:r>
              <a:rPr lang="en-US" sz="2800" dirty="0" smtClean="0"/>
              <a:t>harassment, arrest</a:t>
            </a:r>
            <a:r>
              <a:rPr lang="en-US" sz="2800" dirty="0" smtClean="0"/>
              <a:t>, torture, death</a:t>
            </a:r>
          </a:p>
          <a:p>
            <a:pPr eaLnBrk="1" hangingPunct="1">
              <a:defRPr/>
            </a:pPr>
            <a:r>
              <a:rPr lang="en-US" sz="2800" dirty="0" smtClean="0"/>
              <a:t>Communities and Organizations: onerous registration rules, </a:t>
            </a:r>
            <a:r>
              <a:rPr lang="en-US" sz="2800" dirty="0" smtClean="0"/>
              <a:t>prevented </a:t>
            </a:r>
            <a:r>
              <a:rPr lang="en-US" sz="2800" smtClean="0"/>
              <a:t>from operating,</a:t>
            </a:r>
            <a:r>
              <a:rPr lang="en-US" sz="2800" smtClean="0"/>
              <a:t> </a:t>
            </a:r>
            <a:r>
              <a:rPr lang="en-US" sz="2800" dirty="0" smtClean="0"/>
              <a:t>property destruction, mob violence</a:t>
            </a: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Undermines progress for democracy and freedom [Freedom House, 2011]</a:t>
            </a:r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title"/>
          </p:nvPr>
        </p:nvSpPr>
        <p:spPr>
          <a:ln w="50800">
            <a:solidFill>
              <a:schemeClr val="accent2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Status of Global Religion</a:t>
            </a:r>
          </a:p>
        </p:txBody>
      </p:sp>
    </p:spTree>
    <p:extLst>
      <p:ext uri="{BB962C8B-B14F-4D97-AF65-F5344CB8AC3E}">
        <p14:creationId xmlns:p14="http://schemas.microsoft.com/office/powerpoint/2010/main" val="117207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Restrictions_piechart_1201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99" y="181026"/>
            <a:ext cx="6248401" cy="6524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1294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Threats in the  Cradle of Liberty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334000"/>
          </a:xfrm>
        </p:spPr>
        <p:txBody>
          <a:bodyPr>
            <a:normAutofit fontScale="92500"/>
          </a:bodyPr>
          <a:lstStyle/>
          <a:p>
            <a:r>
              <a:rPr lang="en-US" sz="2700" b="1" dirty="0" smtClean="0"/>
              <a:t>2006</a:t>
            </a:r>
            <a:r>
              <a:rPr lang="en-US" sz="2700" dirty="0" smtClean="0"/>
              <a:t>: </a:t>
            </a:r>
            <a:r>
              <a:rPr lang="en-US" sz="2700" dirty="0" smtClean="0"/>
              <a:t>Boston Catholic </a:t>
            </a:r>
            <a:r>
              <a:rPr lang="en-US" sz="2700" dirty="0" smtClean="0"/>
              <a:t>Charities </a:t>
            </a:r>
            <a:r>
              <a:rPr lang="en-US" sz="2700" dirty="0" smtClean="0"/>
              <a:t> </a:t>
            </a:r>
            <a:r>
              <a:rPr lang="en-US" sz="2700" b="1" dirty="0" smtClean="0"/>
              <a:t>shuts down </a:t>
            </a:r>
            <a:r>
              <a:rPr lang="en-US" sz="2700" b="1" dirty="0" smtClean="0"/>
              <a:t>historic adoption </a:t>
            </a:r>
            <a:r>
              <a:rPr lang="en-US" sz="2700" b="1" dirty="0" smtClean="0"/>
              <a:t>program</a:t>
            </a:r>
          </a:p>
          <a:p>
            <a:r>
              <a:rPr lang="en-US" sz="2700" b="1" dirty="0" smtClean="0"/>
              <a:t>2007</a:t>
            </a:r>
            <a:r>
              <a:rPr lang="en-US" sz="2700" dirty="0" smtClean="0"/>
              <a:t>: Texas City </a:t>
            </a:r>
            <a:r>
              <a:rPr lang="en-US" sz="2700" dirty="0" smtClean="0"/>
              <a:t> </a:t>
            </a:r>
            <a:r>
              <a:rPr lang="en-US" sz="2700" b="1" dirty="0" smtClean="0"/>
              <a:t>zones churches out of retail </a:t>
            </a:r>
            <a:r>
              <a:rPr lang="en-US" sz="2700" b="1" dirty="0" smtClean="0"/>
              <a:t>quarter</a:t>
            </a:r>
            <a:endParaRPr lang="en-US" sz="2700" dirty="0" smtClean="0"/>
          </a:p>
          <a:p>
            <a:r>
              <a:rPr lang="en-US" sz="2700" b="1" dirty="0" smtClean="0"/>
              <a:t>2010</a:t>
            </a:r>
            <a:r>
              <a:rPr lang="en-US" sz="2700" dirty="0" smtClean="0"/>
              <a:t>: </a:t>
            </a:r>
            <a:r>
              <a:rPr lang="en-US" sz="2700" dirty="0" smtClean="0"/>
              <a:t>DC Catholic </a:t>
            </a:r>
            <a:r>
              <a:rPr lang="en-US" sz="2700" dirty="0" smtClean="0"/>
              <a:t>Charities </a:t>
            </a:r>
            <a:r>
              <a:rPr lang="en-US" sz="2700" dirty="0" smtClean="0"/>
              <a:t> </a:t>
            </a:r>
            <a:r>
              <a:rPr lang="en-US" sz="2700" b="1" dirty="0" smtClean="0"/>
              <a:t>shuts down foster care program</a:t>
            </a:r>
          </a:p>
          <a:p>
            <a:r>
              <a:rPr lang="en-US" sz="2700" b="1" dirty="0" smtClean="0"/>
              <a:t>2011</a:t>
            </a:r>
            <a:r>
              <a:rPr lang="en-US" sz="2700" dirty="0" smtClean="0"/>
              <a:t>: </a:t>
            </a:r>
            <a:r>
              <a:rPr lang="en-US" sz="2700" dirty="0" smtClean="0"/>
              <a:t>Illinois </a:t>
            </a:r>
            <a:r>
              <a:rPr lang="en-US" sz="2700" dirty="0" smtClean="0"/>
              <a:t>Diocesan foster care </a:t>
            </a:r>
            <a:r>
              <a:rPr lang="en-US" sz="2700" b="1" dirty="0" smtClean="0"/>
              <a:t> </a:t>
            </a:r>
            <a:r>
              <a:rPr lang="en-US" sz="2700" b="1" dirty="0" smtClean="0"/>
              <a:t>programs shut down</a:t>
            </a:r>
          </a:p>
          <a:p>
            <a:r>
              <a:rPr lang="en-US" sz="2700" b="1" dirty="0" smtClean="0"/>
              <a:t>2011</a:t>
            </a:r>
            <a:r>
              <a:rPr lang="en-US" sz="2700" dirty="0" smtClean="0"/>
              <a:t>-2</a:t>
            </a:r>
            <a:r>
              <a:rPr lang="en-US" sz="2700" dirty="0" smtClean="0"/>
              <a:t>012:  Religious clubs </a:t>
            </a:r>
            <a:r>
              <a:rPr lang="en-US" sz="2700" b="1" dirty="0" smtClean="0"/>
              <a:t>shut out of universities </a:t>
            </a:r>
            <a:endParaRPr lang="en-US" sz="2700" b="1" dirty="0" smtClean="0"/>
          </a:p>
          <a:p>
            <a:r>
              <a:rPr lang="en-US" sz="2700" b="1" dirty="0" smtClean="0"/>
              <a:t>2012</a:t>
            </a:r>
            <a:r>
              <a:rPr lang="en-US" sz="2700" dirty="0" smtClean="0"/>
              <a:t>: New York City </a:t>
            </a:r>
            <a:r>
              <a:rPr lang="en-US" sz="2700" dirty="0" smtClean="0"/>
              <a:t>bans </a:t>
            </a:r>
            <a:r>
              <a:rPr lang="en-US" sz="2700" dirty="0" smtClean="0"/>
              <a:t>church rental of school buildings   </a:t>
            </a:r>
          </a:p>
          <a:p>
            <a:r>
              <a:rPr lang="en-US" sz="2700" b="1" dirty="0" smtClean="0"/>
              <a:t>2012</a:t>
            </a:r>
            <a:r>
              <a:rPr lang="en-US" sz="2700" dirty="0" smtClean="0"/>
              <a:t>: </a:t>
            </a:r>
            <a:r>
              <a:rPr lang="en-US" sz="2700" dirty="0" smtClean="0"/>
              <a:t> Multiple lawsuits  filed  </a:t>
            </a:r>
            <a:r>
              <a:rPr lang="en-US" sz="2700" dirty="0" smtClean="0"/>
              <a:t>against </a:t>
            </a:r>
            <a:r>
              <a:rPr lang="en-US" sz="2700" dirty="0" smtClean="0"/>
              <a:t> HHS </a:t>
            </a:r>
            <a:r>
              <a:rPr lang="en-US" sz="2700" dirty="0" smtClean="0"/>
              <a:t>Health Mandate </a:t>
            </a:r>
          </a:p>
          <a:p>
            <a:r>
              <a:rPr lang="en-US" sz="2700" b="1" dirty="0" smtClean="0"/>
              <a:t>Logic </a:t>
            </a:r>
            <a:r>
              <a:rPr lang="en-US" sz="2700" b="1" dirty="0" smtClean="0"/>
              <a:t>of global trend </a:t>
            </a:r>
            <a:r>
              <a:rPr lang="en-US" sz="2700" dirty="0" smtClean="0"/>
              <a:t>to control religious civil society organizations </a:t>
            </a:r>
            <a:r>
              <a:rPr lang="en-US" sz="2700" dirty="0" smtClean="0"/>
              <a:t>:  </a:t>
            </a:r>
            <a:r>
              <a:rPr lang="en-US" sz="2700" b="1" dirty="0"/>
              <a:t>Pew Religious Restrictions Score of U.S rises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485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Groundbreaking Empirical  Research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Historic documentary record – IRF, UN, NGOs</a:t>
            </a:r>
          </a:p>
          <a:p>
            <a:r>
              <a:rPr lang="en-US" dirty="0" smtClean="0"/>
              <a:t>New coding methods – Pew Forum</a:t>
            </a:r>
          </a:p>
          <a:p>
            <a:r>
              <a:rPr lang="en-US" dirty="0" smtClean="0"/>
              <a:t>Sophisticated  Methods</a:t>
            </a:r>
          </a:p>
          <a:p>
            <a:pPr marL="400050" lvl="1" indent="0">
              <a:buNone/>
            </a:pPr>
            <a:r>
              <a:rPr lang="en-US" b="1" dirty="0" smtClean="0"/>
              <a:t>Brian Grim and Roger Finke, </a:t>
            </a:r>
            <a:r>
              <a:rPr lang="en-US" b="1" i="1" dirty="0" smtClean="0"/>
              <a:t>The Price of Freedom Denied:  Religious Persecution in the 21</a:t>
            </a:r>
            <a:r>
              <a:rPr lang="en-US" b="1" i="1" baseline="30000" dirty="0" smtClean="0"/>
              <a:t>st</a:t>
            </a:r>
            <a:r>
              <a:rPr lang="en-US" b="1" i="1" dirty="0" smtClean="0"/>
              <a:t> Century</a:t>
            </a:r>
          </a:p>
          <a:p>
            <a:r>
              <a:rPr lang="en-US" dirty="0" smtClean="0"/>
              <a:t>Restrictions produce grievances, strife, militancy, and violence</a:t>
            </a:r>
          </a:p>
          <a:p>
            <a:r>
              <a:rPr lang="en-US" dirty="0" smtClean="0"/>
              <a:t>Organizational freedom produces positive societal outcomes </a:t>
            </a:r>
          </a:p>
          <a:p>
            <a:r>
              <a:rPr lang="en-US" b="1" dirty="0" smtClean="0"/>
              <a:t>Liminal </a:t>
            </a:r>
            <a:r>
              <a:rPr lang="en-US" b="1" dirty="0" smtClean="0"/>
              <a:t>book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7389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613</Words>
  <Application>Microsoft Office PowerPoint</Application>
  <PresentationFormat>On-screen Show (4:3)</PresentationFormat>
  <Paragraphs>110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Organizational Religious Pluralism</vt:lpstr>
      <vt:lpstr>The Paradox of Government  and Civil Society </vt:lpstr>
      <vt:lpstr>Why Control is Counterproductive</vt:lpstr>
      <vt:lpstr>Religious Organizations  and  Civil Society: Evidence from Social Science</vt:lpstr>
      <vt:lpstr>The “Twin Tolerations” Bargain</vt:lpstr>
      <vt:lpstr>Status of Global Religion</vt:lpstr>
      <vt:lpstr>PowerPoint Presentation</vt:lpstr>
      <vt:lpstr>Threats in the  Cradle of Liberty</vt:lpstr>
      <vt:lpstr>Groundbreaking Empirical  Research</vt:lpstr>
      <vt:lpstr>Correlation of Religious Freedom with Other Freedoms and Well-being within Countries </vt:lpstr>
      <vt:lpstr>Empirical Model: Interaction of Social Forces and  Government Laws</vt:lpstr>
      <vt:lpstr>Diverging Paths</vt:lpstr>
      <vt:lpstr>How Can Governments Promote  the  Positive Cycle?</vt:lpstr>
      <vt:lpstr>What About Protecting People  from Harmful  Religion?</vt:lpstr>
      <vt:lpstr>Theological Wellsprings of Civil Society Pluralism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Religious Organizations, Civil Society, and Pluralism</dc:title>
  <dc:creator>Allen Hertzke</dc:creator>
  <cp:lastModifiedBy>Allen Hertzke</cp:lastModifiedBy>
  <cp:revision>42</cp:revision>
  <dcterms:created xsi:type="dcterms:W3CDTF">2012-10-06T21:25:47Z</dcterms:created>
  <dcterms:modified xsi:type="dcterms:W3CDTF">2012-10-08T16:53:41Z</dcterms:modified>
</cp:coreProperties>
</file>