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AD9F38E-3878-4E6C-9766-02D41C8D6A40}" type="datetimeFigureOut">
              <a:rPr lang="es-ES" smtClean="0"/>
              <a:t>17/10/2012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87DB771-9AD7-46B5-B25B-298051DC7B5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F38E-3878-4E6C-9766-02D41C8D6A40}" type="datetimeFigureOut">
              <a:rPr lang="es-ES" smtClean="0"/>
              <a:t>17/10/2012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B771-9AD7-46B5-B25B-298051DC7B5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F38E-3878-4E6C-9766-02D41C8D6A40}" type="datetimeFigureOut">
              <a:rPr lang="es-ES" smtClean="0"/>
              <a:t>17/10/2012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B771-9AD7-46B5-B25B-298051DC7B5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F38E-3878-4E6C-9766-02D41C8D6A40}" type="datetimeFigureOut">
              <a:rPr lang="es-ES" smtClean="0"/>
              <a:t>17/10/2012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B771-9AD7-46B5-B25B-298051DC7B5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F38E-3878-4E6C-9766-02D41C8D6A40}" type="datetimeFigureOut">
              <a:rPr lang="es-ES" smtClean="0"/>
              <a:t>17/10/2012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B771-9AD7-46B5-B25B-298051DC7B5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F38E-3878-4E6C-9766-02D41C8D6A40}" type="datetimeFigureOut">
              <a:rPr lang="es-ES" smtClean="0"/>
              <a:t>17/10/2012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B771-9AD7-46B5-B25B-298051DC7B59}" type="slidenum">
              <a:rPr lang="es-ES" smtClean="0"/>
              <a:t>‹#›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F38E-3878-4E6C-9766-02D41C8D6A40}" type="datetimeFigureOut">
              <a:rPr lang="es-ES" smtClean="0"/>
              <a:t>17/10/2012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B771-9AD7-46B5-B25B-298051DC7B59}" type="slidenum">
              <a:rPr lang="es-ES" smtClean="0"/>
              <a:t>‹#›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F38E-3878-4E6C-9766-02D41C8D6A40}" type="datetimeFigureOut">
              <a:rPr lang="es-ES" smtClean="0"/>
              <a:t>17/10/2012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B771-9AD7-46B5-B25B-298051DC7B5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F38E-3878-4E6C-9766-02D41C8D6A40}" type="datetimeFigureOut">
              <a:rPr lang="es-ES" smtClean="0"/>
              <a:t>17/10/2012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B771-9AD7-46B5-B25B-298051DC7B5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AD9F38E-3878-4E6C-9766-02D41C8D6A40}" type="datetimeFigureOut">
              <a:rPr lang="es-ES" smtClean="0"/>
              <a:t>17/10/2012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87DB771-9AD7-46B5-B25B-298051DC7B5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AD9F38E-3878-4E6C-9766-02D41C8D6A40}" type="datetimeFigureOut">
              <a:rPr lang="es-ES" smtClean="0"/>
              <a:t>17/10/2012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87DB771-9AD7-46B5-B25B-298051DC7B5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AD9F38E-3878-4E6C-9766-02D41C8D6A40}" type="datetimeFigureOut">
              <a:rPr lang="es-ES" smtClean="0"/>
              <a:t>17/10/2012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87DB771-9AD7-46B5-B25B-298051DC7B59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c.gob.pe/jurisprudencia/2003/00895-2001-AA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LIBERTAD RELIGIOSA, DERECHOS HUMANOS Y DEMOCRACIA EN EL SISTEMA JURÍDICO PERUANO</a:t>
            </a:r>
            <a:endParaRPr lang="es-ES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Profesor: Moisés Arata Solís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860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LA  ACTUALIDAD DEL FENÓMENO RELIGIOSO</a:t>
            </a:r>
            <a:endParaRPr lang="es-ES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Pluralismo religioso</a:t>
            </a:r>
          </a:p>
          <a:p>
            <a:r>
              <a:rPr lang="es-ES_tradnl" dirty="0" smtClean="0"/>
              <a:t>Religiosidad del pueblo, cualquiera sea su creencia (97.1%  CENSO 2007)</a:t>
            </a:r>
          </a:p>
          <a:p>
            <a:r>
              <a:rPr lang="es-ES_tradnl" dirty="0" smtClean="0"/>
              <a:t>Institucionalización de las «entidades religiosas»</a:t>
            </a:r>
          </a:p>
          <a:p>
            <a:r>
              <a:rPr lang="es-ES_tradnl" dirty="0" smtClean="0"/>
              <a:t>Trascendencia de las religiones en la vida de la sociedad civil</a:t>
            </a:r>
          </a:p>
          <a:p>
            <a:r>
              <a:rPr lang="es-ES_tradnl" dirty="0" smtClean="0"/>
              <a:t>Relevancia política de los grupos religiosos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697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LIBERTAD RELIGIOSA Y DERECHOS HUMANOS</a:t>
            </a:r>
            <a:endParaRPr lang="es-ES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74039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La libertad religiosa es anterior al reconocimiento de los derechos humanos</a:t>
            </a:r>
          </a:p>
          <a:p>
            <a:r>
              <a:rPr lang="es-ES_tradnl" dirty="0" smtClean="0"/>
              <a:t>La libertad religiosa es parte de la gestación del Estado liberal e individualista </a:t>
            </a:r>
          </a:p>
          <a:p>
            <a:r>
              <a:rPr lang="es-ES_tradnl" dirty="0" smtClean="0"/>
              <a:t>El fondo común: la dignidad humana </a:t>
            </a:r>
          </a:p>
          <a:p>
            <a:r>
              <a:rPr lang="es-ES_tradnl" dirty="0" smtClean="0"/>
              <a:t>Ha habido libertad religiosa, pero no respeto a los demás derechos humanos. Ej. Gobiernos de facto</a:t>
            </a:r>
          </a:p>
          <a:p>
            <a:r>
              <a:rPr lang="es-ES_tradnl" dirty="0" smtClean="0"/>
              <a:t>La Constitución y los Tratados suscritos por el Perú reconocen la libertad religiosa, como derecho humano o fundamental, en su dimensión individual y colectiva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71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EL TRINOMIO: LIBERTAD RELIGIOSA, DERECHOS HUMANOS Y DEMOCRACIA</a:t>
            </a:r>
            <a:endParaRPr lang="es-ES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74039"/>
          </a:xfrm>
        </p:spPr>
        <p:txBody>
          <a:bodyPr>
            <a:normAutofit/>
          </a:bodyPr>
          <a:lstStyle/>
          <a:p>
            <a:r>
              <a:rPr lang="es-ES_tradnl" dirty="0" smtClean="0"/>
              <a:t>Convergencia histórica pero no necesaria</a:t>
            </a:r>
          </a:p>
          <a:p>
            <a:r>
              <a:rPr lang="es-ES_tradnl" dirty="0" smtClean="0"/>
              <a:t>La democracia es el sistema de gobierno más idóneo para el desarrollo de los derechos humanos y, en particular, de la libertad religiosa</a:t>
            </a:r>
          </a:p>
          <a:p>
            <a:r>
              <a:rPr lang="es-ES_tradnl" dirty="0" smtClean="0"/>
              <a:t>La libertad religiosa sin límites puede incubar riesgos para la democracia (fundamentalismos, </a:t>
            </a:r>
            <a:r>
              <a:rPr lang="es-ES_tradnl" dirty="0" err="1" smtClean="0"/>
              <a:t>resecularización</a:t>
            </a:r>
            <a:r>
              <a:rPr lang="es-ES_tradnl" dirty="0" smtClean="0"/>
              <a:t> del Estado, etc.)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965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EL TRINOMIO: LIBERTAD RELIGIOSA, DERECHOS HUMANOS Y DEMOCRACIA</a:t>
            </a:r>
            <a:endParaRPr lang="es-ES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74039"/>
          </a:xfrm>
        </p:spPr>
        <p:txBody>
          <a:bodyPr>
            <a:normAutofit fontScale="92500"/>
          </a:bodyPr>
          <a:lstStyle/>
          <a:p>
            <a:r>
              <a:rPr lang="es-ES_tradnl" dirty="0" smtClean="0"/>
              <a:t>La libertad religiosa sin límites puede colisionar con los derechos humanos de otros</a:t>
            </a:r>
          </a:p>
          <a:p>
            <a:r>
              <a:rPr lang="es-ES_tradnl" dirty="0" smtClean="0"/>
              <a:t>La democracia meramente formal o eleccionaria puede representar el riesgo de colocar a los derechos humanos reconocidos en la condición de meras declaraciones formales y de desentenderse de los conflictos que la religión genera</a:t>
            </a:r>
          </a:p>
          <a:p>
            <a:r>
              <a:rPr lang="es-ES_tradnl" dirty="0" smtClean="0"/>
              <a:t>Los retos de la democracia deliberativa frente a la presencia relevante de las religiones en la organización de la sociedad civil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77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LIBERTAD RELIGIOSA EN EL SISTEMA DEMOCRÁTICO PERUANO (AVANCES)</a:t>
            </a:r>
            <a:endParaRPr lang="es-ES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Desarrollo normativo de los contenidos (no taxativos) de lo individual y lo colectivo: Ley 29635 vigente desde el 22.12.10 y su </a:t>
            </a:r>
            <a:r>
              <a:rPr lang="es-ES_tradnl" dirty="0"/>
              <a:t>R</a:t>
            </a:r>
            <a:r>
              <a:rPr lang="es-ES_tradnl" dirty="0" smtClean="0"/>
              <a:t>eglamento vigente desde el 28.07.12 </a:t>
            </a:r>
          </a:p>
          <a:p>
            <a:r>
              <a:rPr lang="es-ES_tradnl" dirty="0" smtClean="0"/>
              <a:t>Reconocimiento y </a:t>
            </a:r>
            <a:r>
              <a:rPr lang="es-ES_tradnl" dirty="0" err="1" smtClean="0"/>
              <a:t>viabilización</a:t>
            </a:r>
            <a:r>
              <a:rPr lang="es-ES_tradnl" dirty="0" smtClean="0"/>
              <a:t> de beneficios tributarios y aduaneros  a favor de las «entidades religiosas» reconocidas en un registro administrativo</a:t>
            </a:r>
          </a:p>
          <a:p>
            <a:r>
              <a:rPr lang="es-ES_tradnl" dirty="0" smtClean="0"/>
              <a:t>Posibilidad de las «entidades religiosas» de celebrar convenios de cooperación con el Estado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71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LIBERTAD RELIGIOSA EN EL SISTEMA DEMOCRÁTICO PERUANO (AVANCES)</a:t>
            </a:r>
            <a:endParaRPr lang="es-ES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4176463"/>
          </a:xfrm>
        </p:spPr>
        <p:txBody>
          <a:bodyPr>
            <a:noAutofit/>
          </a:bodyPr>
          <a:lstStyle/>
          <a:p>
            <a:r>
              <a:rPr lang="es-ES_tradnl" sz="2000" dirty="0" smtClean="0"/>
              <a:t>Contenidos enunciativos de las facultades individuales y colectivas que la libertad religiosa confiere y simultánea determinación de sus límites. Ej. Culto público ordinariamente en locales destinados a tal fin</a:t>
            </a:r>
          </a:p>
          <a:p>
            <a:r>
              <a:rPr lang="es-ES_tradnl" sz="2000" dirty="0" smtClean="0"/>
              <a:t>Reconocimiento de la </a:t>
            </a:r>
            <a:r>
              <a:rPr lang="es-ES_tradnl" sz="2000" i="1" dirty="0" smtClean="0"/>
              <a:t>objeción de conciencia</a:t>
            </a:r>
            <a:r>
              <a:rPr lang="es-ES_tradnl" sz="2000" dirty="0" smtClean="0"/>
              <a:t>: si imperativo religioso o moral es grave, ineludible y reconocido por la entidad. Caso del curso de religión, conmemoración </a:t>
            </a:r>
            <a:r>
              <a:rPr lang="es-ES_tradnl" sz="2000" dirty="0" err="1" smtClean="0"/>
              <a:t>dfestividades</a:t>
            </a:r>
            <a:r>
              <a:rPr lang="es-ES_tradnl" sz="2000" dirty="0" smtClean="0"/>
              <a:t> y día de descanso</a:t>
            </a:r>
          </a:p>
          <a:p>
            <a:r>
              <a:rPr lang="es-ES_tradnl" sz="2000" dirty="0" smtClean="0"/>
              <a:t>Caso Lucio Rosado vs. </a:t>
            </a:r>
            <a:r>
              <a:rPr lang="es-ES_tradnl" sz="2000" dirty="0" err="1" smtClean="0"/>
              <a:t>Essalud</a:t>
            </a:r>
            <a:r>
              <a:rPr lang="es-ES_tradnl" sz="2000" dirty="0" smtClean="0"/>
              <a:t> </a:t>
            </a:r>
            <a:r>
              <a:rPr lang="es-ES_tradnl" sz="2000" dirty="0" smtClean="0">
                <a:hlinkClick r:id="rId2"/>
              </a:rPr>
              <a:t>http://www.tc.gob.pe/jurisprudencia/2003/00895-2001-AA.html</a:t>
            </a:r>
            <a:r>
              <a:rPr lang="es-ES_tradnl" sz="2000" dirty="0" smtClean="0"/>
              <a:t> </a:t>
            </a:r>
          </a:p>
          <a:p>
            <a:pPr marL="0" indent="0">
              <a:buNone/>
            </a:pPr>
            <a:endParaRPr lang="es-ES_tradnl" sz="2000" dirty="0" smtClean="0"/>
          </a:p>
          <a:p>
            <a:pPr marL="0" indent="0">
              <a:buNone/>
            </a:pPr>
            <a:r>
              <a:rPr lang="es-ES_tradnl" sz="2000" dirty="0" smtClean="0"/>
              <a:t>	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2275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LIBERTAD RELIGIOSA EN EL SISTEMA DEMOCRÁTICO PERUANO (PENDIENTES)</a:t>
            </a:r>
            <a:endParaRPr lang="es-ES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smtClean="0"/>
              <a:t>Derogación de requisitos reglamentarios antidemocráticos: acreditación de 10,000 miembros, presencia en el país por 7 años y acreditación de inmuebles en propiedad o uso</a:t>
            </a:r>
          </a:p>
          <a:p>
            <a:r>
              <a:rPr lang="es-ES_tradnl" dirty="0" smtClean="0"/>
              <a:t>Celebración de convenios de cooperación con el Estado con beneficios razonablemente equivalentes a los del concordato</a:t>
            </a:r>
          </a:p>
          <a:p>
            <a:r>
              <a:rPr lang="es-ES_tradnl" dirty="0" smtClean="0"/>
              <a:t>Reconocimiento de la participación de las entidades religiosas en la consulta necesaria para la adopción de leyes sensibles en aspectos relevantes para la moral y la religión</a:t>
            </a:r>
          </a:p>
          <a:p>
            <a:r>
              <a:rPr lang="es-ES_tradnl" dirty="0" smtClean="0"/>
              <a:t>Reconocimiento del valor civil de los matrimonios religiosos 	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03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223</TotalTime>
  <Words>527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Chincheta</vt:lpstr>
      <vt:lpstr>LIBERTAD RELIGIOSA, DERECHOS HUMANOS Y DEMOCRACIA EN EL SISTEMA JURÍDICO PERUANO</vt:lpstr>
      <vt:lpstr>LA  ACTUALIDAD DEL FENÓMENO RELIGIOSO</vt:lpstr>
      <vt:lpstr>LIBERTAD RELIGIOSA Y DERECHOS HUMANOS</vt:lpstr>
      <vt:lpstr>EL TRINOMIO: LIBERTAD RELIGIOSA, DERECHOS HUMANOS Y DEMOCRACIA</vt:lpstr>
      <vt:lpstr>EL TRINOMIO: LIBERTAD RELIGIOSA, DERECHOS HUMANOS Y DEMOCRACIA</vt:lpstr>
      <vt:lpstr>LIBERTAD RELIGIOSA EN EL SISTEMA DEMOCRÁTICO PERUANO (AVANCES)</vt:lpstr>
      <vt:lpstr>LIBERTAD RELIGIOSA EN EL SISTEMA DEMOCRÁTICO PERUANO (AVANCES)</vt:lpstr>
      <vt:lpstr>LIBERTAD RELIGIOSA EN EL SISTEMA DEMOCRÁTICO PERUANO (PENDIENTES)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LIBERTAD RELIGIOSA, DERECHOS HUMANOS Y DEMOCRACIA EN EL SISTEMA JURÍDICO PERUANO</dc:title>
  <dc:creator>MOISES</dc:creator>
  <cp:lastModifiedBy>Center Secretary</cp:lastModifiedBy>
  <cp:revision>20</cp:revision>
  <dcterms:created xsi:type="dcterms:W3CDTF">2012-10-08T04:58:17Z</dcterms:created>
  <dcterms:modified xsi:type="dcterms:W3CDTF">2012-10-17T22:36:16Z</dcterms:modified>
</cp:coreProperties>
</file>