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9" r:id="rId3"/>
    <p:sldId id="288" r:id="rId4"/>
    <p:sldId id="298" r:id="rId5"/>
    <p:sldId id="274" r:id="rId6"/>
    <p:sldId id="265" r:id="rId7"/>
    <p:sldId id="263" r:id="rId8"/>
    <p:sldId id="266" r:id="rId9"/>
    <p:sldId id="267" r:id="rId10"/>
    <p:sldId id="268" r:id="rId11"/>
    <p:sldId id="269" r:id="rId12"/>
    <p:sldId id="272" r:id="rId13"/>
    <p:sldId id="257" r:id="rId14"/>
    <p:sldId id="287" r:id="rId15"/>
    <p:sldId id="290" r:id="rId16"/>
    <p:sldId id="286" r:id="rId17"/>
    <p:sldId id="258" r:id="rId18"/>
    <p:sldId id="291" r:id="rId19"/>
    <p:sldId id="292" r:id="rId20"/>
    <p:sldId id="293" r:id="rId21"/>
    <p:sldId id="294" r:id="rId22"/>
    <p:sldId id="259" r:id="rId23"/>
    <p:sldId id="260" r:id="rId24"/>
    <p:sldId id="261" r:id="rId25"/>
    <p:sldId id="273" r:id="rId26"/>
    <p:sldId id="295" r:id="rId27"/>
    <p:sldId id="297" r:id="rId28"/>
    <p:sldId id="299" r:id="rId29"/>
    <p:sldId id="300" r:id="rId30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0" autoAdjust="0"/>
    <p:restoredTop sz="94704" autoAdjust="0"/>
  </p:normalViewPr>
  <p:slideViewPr>
    <p:cSldViewPr>
      <p:cViewPr varScale="1">
        <p:scale>
          <a:sx n="67" d="100"/>
          <a:sy n="67" d="100"/>
        </p:scale>
        <p:origin x="-2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C2FBFE6-BE98-4BA4-8A52-FD153E750B17}" type="datetimeFigureOut">
              <a:rPr lang="ja-JP" altLang="en-US"/>
              <a:pPr>
                <a:defRPr/>
              </a:pPr>
              <a:t>2012/10/6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816F25D-9493-4EF2-9581-1D5100AFF4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0374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3970B-693C-4BA1-BA94-6C4FD1A0767C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174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D07AA67-ED62-47DA-B304-22969A192CEC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FD31-F300-48EE-BC13-07824540E0DF}" type="datetimeFigureOut">
              <a:rPr lang="ja-JP" altLang="en-US"/>
              <a:pPr>
                <a:defRPr/>
              </a:pPr>
              <a:t>2012/10/6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78D3-4B4D-4EE8-A84F-6EAD683A701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796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FF63-47B2-49C7-8CB9-C73090EF5296}" type="datetimeFigureOut">
              <a:rPr lang="ja-JP" altLang="en-US"/>
              <a:pPr>
                <a:defRPr/>
              </a:pPr>
              <a:t>2012/10/6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2E4D-BA25-4C83-95D5-1F8029368C2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70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0F33-9BC8-4C0B-933D-903217211DAB}" type="datetimeFigureOut">
              <a:rPr lang="ja-JP" altLang="en-US"/>
              <a:pPr>
                <a:defRPr/>
              </a:pPr>
              <a:t>2012/10/6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2540F-7577-4495-83A3-45305CF7135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05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316D-9A9D-45E1-991D-3EEEB3701D46}" type="datetimeFigureOut">
              <a:rPr lang="ja-JP" altLang="en-US"/>
              <a:pPr>
                <a:defRPr/>
              </a:pPr>
              <a:t>2012/10/6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5A4B-5102-4BF8-BE26-BA6F86BF062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885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53BA0-E4C9-480C-9E03-BACED8A0B12D}" type="datetimeFigureOut">
              <a:rPr lang="ja-JP" altLang="en-US"/>
              <a:pPr>
                <a:defRPr/>
              </a:pPr>
              <a:t>2012/10/6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12129-8353-4C54-827E-151A9510B35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692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13369-BE4C-4F02-B424-1816C01119E1}" type="datetimeFigureOut">
              <a:rPr lang="ja-JP" altLang="en-US"/>
              <a:pPr>
                <a:defRPr/>
              </a:pPr>
              <a:t>2012/10/6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4C46-D1CF-4DCE-B8B7-E7F7FE18293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258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64D95-9E32-418A-A18C-5EF29098F53B}" type="datetimeFigureOut">
              <a:rPr lang="ja-JP" altLang="en-US"/>
              <a:pPr>
                <a:defRPr/>
              </a:pPr>
              <a:t>2012/10/6</a:t>
            </a:fld>
            <a:endParaRPr lang="ja-JP" alt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C622-39BE-4CDB-9F3B-D732D788AEC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05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BC78-6108-4A11-A1BD-6F45A349A51C}" type="datetimeFigureOut">
              <a:rPr lang="ja-JP" altLang="en-US"/>
              <a:pPr>
                <a:defRPr/>
              </a:pPr>
              <a:t>2012/10/6</a:t>
            </a:fld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323B-5DE8-48F1-97E1-057CD7B8FA8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49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463C-735E-416E-83AF-F0750679D27A}" type="datetimeFigureOut">
              <a:rPr lang="ja-JP" altLang="en-US"/>
              <a:pPr>
                <a:defRPr/>
              </a:pPr>
              <a:t>2012/10/6</a:t>
            </a:fld>
            <a:endParaRPr lang="ja-JP" altLang="en-US" dirty="0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CF00-DEB3-4C3D-ACF8-11187D9EFBE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20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DE6F-5F8E-4011-AEC3-AB08B3C287EC}" type="datetimeFigureOut">
              <a:rPr lang="ja-JP" altLang="en-US"/>
              <a:pPr>
                <a:defRPr/>
              </a:pPr>
              <a:t>2012/10/6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19E6-C3A5-4264-AD2E-75D9C683F32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002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5130-FB45-4F87-8901-4FA3C9E73A77}" type="datetimeFigureOut">
              <a:rPr lang="ja-JP" altLang="en-US"/>
              <a:pPr>
                <a:defRPr/>
              </a:pPr>
              <a:t>2012/10/6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EE48-5059-41CF-82AA-211E7AAE8DD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318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AA9E31-FFAC-42D9-A356-4A38D59C10B4}" type="datetimeFigureOut">
              <a:rPr lang="ja-JP" altLang="en-US"/>
              <a:pPr>
                <a:defRPr/>
              </a:pPr>
              <a:t>2012/10/6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76CA74-C000-478A-BF17-8C40048F59C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>
          <a:xfrm>
            <a:off x="75565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Chapter 1 – Japanese Society and Its Traditional Faith- Animism </a:t>
            </a:r>
            <a:endParaRPr lang="ja-JP" altLang="en-US" dirty="0" smtClean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A Christian-style Wedding</a:t>
            </a:r>
            <a:endParaRPr lang="ja-JP" altLang="en-US" dirty="0" smtClean="0"/>
          </a:p>
        </p:txBody>
      </p:sp>
      <p:pic>
        <p:nvPicPr>
          <p:cNvPr id="1126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000" y="1671638"/>
            <a:ext cx="5842000" cy="4381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People enjoy </a:t>
            </a:r>
            <a:br>
              <a:rPr lang="en-US" altLang="ja-JP" smtClean="0"/>
            </a:br>
            <a:r>
              <a:rPr lang="en-US" altLang="ja-JP" smtClean="0"/>
              <a:t>Christmas celebrations</a:t>
            </a:r>
            <a:endParaRPr lang="ja-JP" altLang="en-US" smtClean="0"/>
          </a:p>
        </p:txBody>
      </p:sp>
      <p:pic>
        <p:nvPicPr>
          <p:cNvPr id="12291" name="コンテンツ プレースホルダー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86063"/>
            <a:ext cx="4038600" cy="2154237"/>
          </a:xfrm>
        </p:spPr>
      </p:pic>
      <p:pic>
        <p:nvPicPr>
          <p:cNvPr id="12292" name="コンテンツ プレースホルダー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2433638"/>
            <a:ext cx="3810000" cy="2857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Funerals of most Japanese people are conducted according to Buddhist rites</a:t>
            </a:r>
            <a:endParaRPr lang="ja-JP" altLang="en-US" dirty="0" smtClean="0"/>
          </a:p>
        </p:txBody>
      </p:sp>
      <p:pic>
        <p:nvPicPr>
          <p:cNvPr id="13315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2650" y="2014538"/>
            <a:ext cx="4838700" cy="36957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Chapter 2 – From Meiji Restoration to the Defeat in the World War II</a:t>
            </a:r>
            <a:endParaRPr lang="ja-JP" altLang="en-US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1. 	Japan has adopted Western Modern Law into 	Its Legal System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2. 	Formation of religious law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	(1) 	The Emperor became deified –Shinto 		came to be regarded as the national 		religion of Japan from the 19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Century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	(2) 	Emphasis on the superiority of Shinto 		to any other religion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	(3) 	Suppression against other religion than 		Shinto </a:t>
            </a:r>
            <a:endParaRPr lang="ja-JP" alt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Mutsuhito - Emperor Meiji </a:t>
            </a:r>
            <a:endParaRPr lang="ja-JP" altLang="en-US" dirty="0" smtClean="0"/>
          </a:p>
        </p:txBody>
      </p:sp>
      <p:pic>
        <p:nvPicPr>
          <p:cNvPr id="15363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4800" y="1600200"/>
            <a:ext cx="3454400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Mutsuhito - Emperor Meiji </a:t>
            </a:r>
            <a:endParaRPr lang="ja-JP" altLang="en-US" dirty="0" smtClean="0"/>
          </a:p>
        </p:txBody>
      </p:sp>
      <p:pic>
        <p:nvPicPr>
          <p:cNvPr id="16387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4663" y="1600200"/>
            <a:ext cx="3114675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Hirohito - Emperor Showa</a:t>
            </a:r>
            <a:endParaRPr lang="ja-JP" altLang="en-US" smtClean="0"/>
          </a:p>
        </p:txBody>
      </p:sp>
      <p:pic>
        <p:nvPicPr>
          <p:cNvPr id="17411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425" y="1600200"/>
            <a:ext cx="335915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Chapter 3 – From the Defeat in the World War II to the Present</a:t>
            </a:r>
            <a:endParaRPr lang="ja-JP" altLang="en-US" dirty="0" smtClean="0"/>
          </a:p>
        </p:txBody>
      </p:sp>
      <p:sp>
        <p:nvSpPr>
          <p:cNvPr id="1843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ja-JP" sz="4000" dirty="0" smtClean="0"/>
              <a:t>1. 	Introduction of the new constitution and 	freedom of religion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ja-JP" sz="4000" dirty="0" smtClean="0"/>
              <a:t>	(1) 	Turmoil of the legislative body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ja-JP" dirty="0" smtClean="0"/>
              <a:t>	</a:t>
            </a:r>
            <a:endParaRPr lang="ja-JP" alt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Emperor Showa and </a:t>
            </a:r>
            <a:br>
              <a:rPr lang="en-US" altLang="ja-JP" smtClean="0"/>
            </a:br>
            <a:r>
              <a:rPr lang="en-US" altLang="ja-JP" smtClean="0"/>
              <a:t>General MacArthur</a:t>
            </a:r>
            <a:endParaRPr lang="ja-JP" altLang="en-US" smtClean="0"/>
          </a:p>
        </p:txBody>
      </p:sp>
      <p:pic>
        <p:nvPicPr>
          <p:cNvPr id="19459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0963" y="1600200"/>
            <a:ext cx="3902075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Emperor Showa and </a:t>
            </a:r>
            <a:br>
              <a:rPr lang="en-US" altLang="ja-JP" smtClean="0"/>
            </a:br>
            <a:r>
              <a:rPr lang="en-US" altLang="ja-JP" smtClean="0"/>
              <a:t>General MacArthur</a:t>
            </a:r>
            <a:endParaRPr lang="ja-JP" altLang="en-US" smtClean="0"/>
          </a:p>
        </p:txBody>
      </p:sp>
      <p:pic>
        <p:nvPicPr>
          <p:cNvPr id="20483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5588" y="1600200"/>
            <a:ext cx="355282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Sun Goddess - </a:t>
            </a:r>
            <a:r>
              <a:rPr lang="en-US" altLang="ja-JP" i="1" dirty="0" err="1" smtClean="0"/>
              <a:t>Amaterasu</a:t>
            </a:r>
            <a:r>
              <a:rPr lang="en-US" altLang="ja-JP" i="1" dirty="0" smtClean="0"/>
              <a:t> </a:t>
            </a:r>
            <a:r>
              <a:rPr lang="en-US" altLang="ja-JP" i="1" dirty="0" err="1" smtClean="0"/>
              <a:t>Omikami</a:t>
            </a:r>
            <a:endParaRPr lang="ja-JP" altLang="en-US" i="1" dirty="0" smtClean="0"/>
          </a:p>
        </p:txBody>
      </p:sp>
      <p:pic>
        <p:nvPicPr>
          <p:cNvPr id="3075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000" y="1600200"/>
            <a:ext cx="5842000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Chapter 3</a:t>
            </a:r>
            <a:endParaRPr lang="ja-JP" altLang="en-US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 eaLnBrk="1" hangingPunct="1">
              <a:buFont typeface="Arial" charset="0"/>
              <a:buAutoNum type="arabicPeriod"/>
              <a:defRPr/>
            </a:pPr>
            <a:r>
              <a:rPr lang="en-US" altLang="ja-JP" sz="4000" dirty="0" smtClean="0"/>
              <a:t>(2) 	Newly organized religions and 		their distorted views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16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ja-JP" sz="4000" dirty="0" smtClean="0"/>
              <a:t>	-  </a:t>
            </a:r>
            <a:r>
              <a:rPr lang="en-US" altLang="ja-JP" sz="4000" i="1" dirty="0" err="1" smtClean="0"/>
              <a:t>Aum-Shinrikyo</a:t>
            </a:r>
            <a:r>
              <a:rPr lang="en-US" altLang="ja-JP" sz="4000" dirty="0" smtClean="0"/>
              <a:t> and its sarin gas 	attack on the Tokyo subway   	system in 1996 </a:t>
            </a:r>
            <a:endParaRPr lang="ja-JP" altLang="en-US" sz="40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ja-JP" alt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Shoko Asahara – leader of the Aum</a:t>
            </a:r>
            <a:endParaRPr lang="ja-JP" altLang="en-US" smtClean="0"/>
          </a:p>
        </p:txBody>
      </p:sp>
      <p:pic>
        <p:nvPicPr>
          <p:cNvPr id="22531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844675"/>
            <a:ext cx="3168650" cy="417671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2952750"/>
          </a:xfrm>
        </p:spPr>
        <p:txBody>
          <a:bodyPr/>
          <a:lstStyle/>
          <a:p>
            <a:pPr algn="l" eaLnBrk="1" hangingPunct="1"/>
            <a:r>
              <a:rPr lang="en-US" altLang="ja-JP" dirty="0" smtClean="0"/>
              <a:t>Chapter 4 – The Constitution and Religion:  Introduction of 12 postwar leading cases in Japan</a:t>
            </a:r>
            <a:endParaRPr lang="ja-JP" altLang="en-US" dirty="0" smtClean="0"/>
          </a:p>
        </p:txBody>
      </p:sp>
      <p:sp>
        <p:nvSpPr>
          <p:cNvPr id="2355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ja-JP" smtClean="0"/>
              <a:t>- Please refer to the separate notes</a:t>
            </a:r>
            <a:endParaRPr lang="ja-JP" alt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Chapter 5 – What worries lawyers?  Causes of our headache</a:t>
            </a:r>
            <a:endParaRPr lang="ja-JP" altLang="en-US" dirty="0" smtClean="0"/>
          </a:p>
        </p:txBody>
      </p:sp>
      <p:sp>
        <p:nvSpPr>
          <p:cNvPr id="2457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3131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ja-JP" sz="4000" b="1" dirty="0" smtClean="0"/>
              <a:t>A case study in relation to the ultra orthodox Jewish practices in a prison in Japan :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ja-JP" sz="4000" b="1" dirty="0" smtClean="0"/>
              <a:t>		- </a:t>
            </a:r>
            <a:r>
              <a:rPr lang="en-US" altLang="ja-JP" sz="4000" dirty="0" smtClean="0"/>
              <a:t>MUST and MUST NOT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altLang="ja-JP" sz="4000" dirty="0" smtClean="0"/>
              <a:t>   of the Jewish People</a:t>
            </a:r>
            <a:endParaRPr lang="ja-JP" altLang="en-US" sz="40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539750" y="11255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Chapter 6 – Hidden Christians</a:t>
            </a:r>
            <a:endParaRPr lang="ja-JP" altLang="en-US" dirty="0" smtClean="0"/>
          </a:p>
        </p:txBody>
      </p:sp>
      <p:sp>
        <p:nvSpPr>
          <p:cNvPr id="1433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marL="742950" indent="-742950" eaLnBrk="1" hangingPunct="1">
              <a:buFont typeface="Arial" charset="0"/>
              <a:buAutoNum type="arabicPeriod"/>
              <a:defRPr/>
            </a:pPr>
            <a:r>
              <a:rPr lang="en-US" altLang="ja-JP" sz="4000" dirty="0" smtClean="0"/>
              <a:t>Survival from the religious persecution - Their two- hundred-years secret belief</a:t>
            </a:r>
          </a:p>
          <a:p>
            <a:pPr marL="742950" indent="-742950" eaLnBrk="1" hangingPunct="1">
              <a:buFont typeface="Arial" charset="0"/>
              <a:buAutoNum type="arabicPeriod"/>
              <a:defRPr/>
            </a:pPr>
            <a:r>
              <a:rPr lang="en-US" altLang="ja-JP" sz="4000" dirty="0" smtClean="0"/>
              <a:t>Tragedy in Nagasaki </a:t>
            </a:r>
            <a:endParaRPr lang="ja-JP" altLang="en-US" sz="40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40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ja-JP" smtClean="0"/>
              <a:t>Twenty-Six Martyrs </a:t>
            </a:r>
            <a:endParaRPr lang="ja-JP" altLang="en-US" smtClean="0"/>
          </a:p>
        </p:txBody>
      </p:sp>
      <p:pic>
        <p:nvPicPr>
          <p:cNvPr id="26627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3650" y="1658938"/>
            <a:ext cx="6616700" cy="44069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4"/>
          <p:cNvSpPr>
            <a:spLocks noGrp="1"/>
          </p:cNvSpPr>
          <p:nvPr>
            <p:ph type="title"/>
          </p:nvPr>
        </p:nvSpPr>
        <p:spPr>
          <a:xfrm>
            <a:off x="468313" y="333375"/>
            <a:ext cx="3671887" cy="1511300"/>
          </a:xfrm>
        </p:spPr>
        <p:txBody>
          <a:bodyPr/>
          <a:lstStyle/>
          <a:p>
            <a:pPr eaLnBrk="1" hangingPunct="1"/>
            <a:r>
              <a:rPr lang="en-US" altLang="ja-JP" sz="3600" smtClean="0"/>
              <a:t>Oura Catholic Church –Nagasaki</a:t>
            </a:r>
            <a:endParaRPr lang="ja-JP" altLang="en-US" sz="3600" smtClean="0"/>
          </a:p>
        </p:txBody>
      </p:sp>
      <p:pic>
        <p:nvPicPr>
          <p:cNvPr id="27651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620713"/>
            <a:ext cx="4210050" cy="5600700"/>
          </a:xfrm>
        </p:spPr>
      </p:pic>
      <p:sp>
        <p:nvSpPr>
          <p:cNvPr id="27652" name="テキスト プレースホルダー 9"/>
          <p:cNvSpPr>
            <a:spLocks noGrp="1"/>
          </p:cNvSpPr>
          <p:nvPr>
            <p:ph type="body" sz="half" idx="2"/>
          </p:nvPr>
        </p:nvSpPr>
        <p:spPr>
          <a:xfrm>
            <a:off x="179388" y="2276475"/>
            <a:ext cx="4032250" cy="4032250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Established 1865, officially known as "Oura Catholic Church, The Church of 26 Martyrs."   Built by the French priest Bernard </a:t>
            </a:r>
            <a:r>
              <a:rPr lang="en-US" altLang="ja-JP" sz="2800" dirty="0" err="1" smtClean="0"/>
              <a:t>Petitjean</a:t>
            </a:r>
            <a:r>
              <a:rPr lang="en-US" altLang="ja-JP" sz="2800" dirty="0" smtClean="0"/>
              <a:t> of </a:t>
            </a:r>
            <a:r>
              <a:rPr lang="en-US" altLang="ja-JP" sz="2800" dirty="0" err="1" smtClean="0"/>
              <a:t>Fier</a:t>
            </a:r>
            <a:r>
              <a:rPr lang="en-US" altLang="ja-JP" sz="2800" dirty="0" smtClean="0"/>
              <a:t> to dedicate prayers to the 26 saints martyred on </a:t>
            </a:r>
            <a:r>
              <a:rPr lang="en-US" altLang="ja-JP" sz="2800" dirty="0" err="1" smtClean="0"/>
              <a:t>Nishizaka</a:t>
            </a:r>
            <a:r>
              <a:rPr lang="en-US" altLang="ja-JP" sz="2800" dirty="0" smtClean="0"/>
              <a:t> hill. </a:t>
            </a:r>
            <a:endParaRPr lang="ja-JP" altLang="en-US" sz="28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/>
              <a:t>Urakami Cathedral after the atomic bomb blast in Nagasaki </a:t>
            </a:r>
            <a:endParaRPr lang="ja-JP" altLang="en-US" sz="4000" smtClean="0"/>
          </a:p>
        </p:txBody>
      </p:sp>
      <p:pic>
        <p:nvPicPr>
          <p:cNvPr id="28675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6663" y="1600200"/>
            <a:ext cx="6670675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Oe</a:t>
            </a:r>
            <a:r>
              <a:rPr kumimoji="1" lang="en-US" altLang="ja-JP" dirty="0" smtClean="0"/>
              <a:t> Cathedral in </a:t>
            </a:r>
            <a:r>
              <a:rPr kumimoji="1" lang="en-US" altLang="ja-JP" dirty="0" err="1" smtClean="0"/>
              <a:t>Amakusa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07" y="1626687"/>
            <a:ext cx="5963985" cy="4472989"/>
          </a:xfrm>
        </p:spPr>
      </p:pic>
    </p:spTree>
    <p:extLst>
      <p:ext uri="{BB962C8B-B14F-4D97-AF65-F5344CB8AC3E}">
        <p14:creationId xmlns:p14="http://schemas.microsoft.com/office/powerpoint/2010/main" val="3774335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Oe</a:t>
            </a:r>
            <a:r>
              <a:rPr lang="en-US" altLang="ja-JP" dirty="0"/>
              <a:t> Cathedral in </a:t>
            </a:r>
            <a:r>
              <a:rPr lang="en-US" altLang="ja-JP" dirty="0" err="1"/>
              <a:t>Amakusa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0" y="1600200"/>
            <a:ext cx="6638079" cy="4525963"/>
          </a:xfrm>
        </p:spPr>
      </p:pic>
    </p:spTree>
    <p:extLst>
      <p:ext uri="{BB962C8B-B14F-4D97-AF65-F5344CB8AC3E}">
        <p14:creationId xmlns:p14="http://schemas.microsoft.com/office/powerpoint/2010/main" val="134994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Sun Goddess - </a:t>
            </a:r>
            <a:r>
              <a:rPr lang="en-US" altLang="ja-JP" i="1" dirty="0" err="1" smtClean="0"/>
              <a:t>Amaterasu</a:t>
            </a:r>
            <a:r>
              <a:rPr lang="en-US" altLang="ja-JP" i="1" dirty="0" smtClean="0"/>
              <a:t> </a:t>
            </a:r>
            <a:r>
              <a:rPr lang="en-US" altLang="ja-JP" i="1" dirty="0" err="1" smtClean="0"/>
              <a:t>Omikami</a:t>
            </a:r>
            <a:endParaRPr lang="ja-JP" altLang="en-US" dirty="0" smtClean="0"/>
          </a:p>
        </p:txBody>
      </p:sp>
      <p:pic>
        <p:nvPicPr>
          <p:cNvPr id="4099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1557338"/>
            <a:ext cx="2660650" cy="45069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The Grand Shrine of </a:t>
            </a:r>
            <a:r>
              <a:rPr lang="en-US" altLang="ja-JP" dirty="0" err="1" smtClean="0"/>
              <a:t>Ise</a:t>
            </a:r>
            <a:r>
              <a:rPr lang="en-US" altLang="ja-JP" dirty="0" smtClean="0"/>
              <a:t> – </a:t>
            </a:r>
            <a:r>
              <a:rPr lang="en-US" altLang="ja-JP" i="1" dirty="0" err="1" smtClean="0"/>
              <a:t>Ise</a:t>
            </a:r>
            <a:r>
              <a:rPr lang="en-US" altLang="ja-JP" i="1" dirty="0" smtClean="0"/>
              <a:t> </a:t>
            </a:r>
            <a:r>
              <a:rPr lang="en-US" altLang="ja-JP" i="1" dirty="0" err="1" smtClean="0"/>
              <a:t>Jingu</a:t>
            </a:r>
            <a:r>
              <a:rPr lang="en-US" altLang="ja-JP" i="1" dirty="0" smtClean="0"/>
              <a:t> </a:t>
            </a:r>
            <a:endParaRPr lang="ja-JP" altLang="en-US" i="1" dirty="0" smtClean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3"/>
          <p:cNvSpPr>
            <a:spLocks noGrp="1"/>
          </p:cNvSpPr>
          <p:nvPr>
            <p:ph type="title"/>
          </p:nvPr>
        </p:nvSpPr>
        <p:spPr>
          <a:xfrm>
            <a:off x="250825" y="333375"/>
            <a:ext cx="2879725" cy="719138"/>
          </a:xfrm>
        </p:spPr>
        <p:txBody>
          <a:bodyPr/>
          <a:lstStyle/>
          <a:p>
            <a:pPr eaLnBrk="1" hangingPunct="1"/>
            <a:r>
              <a:rPr lang="en-US" altLang="ja-JP" sz="4000" i="1" smtClean="0"/>
              <a:t>Jibo-Kannon</a:t>
            </a:r>
            <a:endParaRPr lang="ja-JP" altLang="en-US" sz="4000" i="1" smtClean="0"/>
          </a:p>
        </p:txBody>
      </p:sp>
      <p:sp>
        <p:nvSpPr>
          <p:cNvPr id="6147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179388" y="1125538"/>
            <a:ext cx="3240087" cy="5000625"/>
          </a:xfrm>
        </p:spPr>
        <p:txBody>
          <a:bodyPr/>
          <a:lstStyle/>
          <a:p>
            <a:pPr eaLnBrk="1" hangingPunct="1"/>
            <a:r>
              <a:rPr lang="en-GB" altLang="ja-JP" sz="2800" dirty="0" smtClean="0"/>
              <a:t>An image of </a:t>
            </a:r>
            <a:r>
              <a:rPr lang="en-US" altLang="ja-JP" sz="2800" dirty="0" smtClean="0"/>
              <a:t>the </a:t>
            </a:r>
            <a:r>
              <a:rPr lang="en-US" altLang="ja-JP" sz="2800" dirty="0" err="1" smtClean="0"/>
              <a:t>Kannon</a:t>
            </a:r>
            <a:r>
              <a:rPr lang="en-US" altLang="ja-JP" sz="2800" dirty="0" smtClean="0"/>
              <a:t> bodhisattva</a:t>
            </a:r>
            <a:r>
              <a:rPr lang="en-GB" altLang="ja-JP" sz="2800" dirty="0" smtClean="0"/>
              <a:t> at </a:t>
            </a:r>
            <a:r>
              <a:rPr lang="en-GB" altLang="ja-JP" sz="2800" dirty="0" err="1" smtClean="0"/>
              <a:t>Kinshoji</a:t>
            </a:r>
            <a:r>
              <a:rPr lang="en-GB" altLang="ja-JP" sz="2800" dirty="0" smtClean="0"/>
              <a:t>-Temple in Chichibu, Eastern Japan – Symbolizing maternal love, mercy and grace.</a:t>
            </a:r>
          </a:p>
          <a:p>
            <a:pPr eaLnBrk="1" hangingPunct="1"/>
            <a:endParaRPr lang="en-GB" altLang="ja-JP" sz="2800" dirty="0" smtClean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62725" cy="1162050"/>
          </a:xfrm>
        </p:spPr>
        <p:txBody>
          <a:bodyPr/>
          <a:lstStyle/>
          <a:p>
            <a:pPr eaLnBrk="1" hangingPunct="1"/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altLang="ja-JP" sz="4400" i="1" dirty="0" err="1" smtClean="0"/>
              <a:t>Omiyamairi</a:t>
            </a:r>
            <a:r>
              <a:rPr lang="en-US" altLang="ja-JP" sz="4400" i="1" dirty="0" smtClean="0"/>
              <a:t> </a:t>
            </a:r>
            <a:r>
              <a:rPr lang="en-US" altLang="ja-JP" sz="4400" dirty="0" smtClean="0"/>
              <a:t>– Start of Life: </a:t>
            </a:r>
            <a:endParaRPr lang="ja-JP" altLang="en-US" sz="4400" dirty="0" smtClean="0"/>
          </a:p>
        </p:txBody>
      </p:sp>
      <p:sp>
        <p:nvSpPr>
          <p:cNvPr id="7171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ja-JP" sz="4000" dirty="0" smtClean="0"/>
              <a:t>People go to a shrine </a:t>
            </a:r>
          </a:p>
          <a:p>
            <a:pPr eaLnBrk="1" hangingPunct="1"/>
            <a:r>
              <a:rPr lang="en-US" altLang="ja-JP" sz="4000" dirty="0" smtClean="0"/>
              <a:t>when a baby is born.</a:t>
            </a:r>
            <a:br>
              <a:rPr lang="en-US" altLang="ja-JP" sz="4000" dirty="0" smtClean="0"/>
            </a:br>
            <a:endParaRPr lang="ja-JP" altLang="en-US" sz="4000" dirty="0" smtClean="0"/>
          </a:p>
          <a:p>
            <a:pPr eaLnBrk="1" hangingPunct="1"/>
            <a:endParaRPr lang="ja-JP" altLang="en-US" dirty="0" smtClean="0"/>
          </a:p>
        </p:txBody>
      </p:sp>
      <p:pic>
        <p:nvPicPr>
          <p:cNvPr id="7172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495425"/>
            <a:ext cx="5111750" cy="34083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3816350" cy="719138"/>
          </a:xfrm>
        </p:spPr>
        <p:txBody>
          <a:bodyPr/>
          <a:lstStyle/>
          <a:p>
            <a:pPr eaLnBrk="1" hangingPunct="1"/>
            <a:r>
              <a:rPr lang="en-US" altLang="ja-JP" sz="4400" i="1" dirty="0" err="1" smtClean="0"/>
              <a:t>Shichi</a:t>
            </a:r>
            <a:r>
              <a:rPr lang="en-US" altLang="ja-JP" sz="4400" i="1" dirty="0" smtClean="0"/>
              <a:t>-go-san:</a:t>
            </a:r>
            <a:endParaRPr lang="ja-JP" altLang="en-US" sz="4400" i="1" dirty="0" smtClean="0"/>
          </a:p>
        </p:txBody>
      </p:sp>
      <p:sp>
        <p:nvSpPr>
          <p:cNvPr id="8196" name="テキスト プレースホルダー 4"/>
          <p:cNvSpPr>
            <a:spLocks noGrp="1"/>
          </p:cNvSpPr>
          <p:nvPr>
            <p:ph type="body" sz="half" idx="2"/>
          </p:nvPr>
        </p:nvSpPr>
        <p:spPr>
          <a:xfrm>
            <a:off x="323528" y="1844824"/>
            <a:ext cx="3527623" cy="4320480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Seven-, Five-, and Three- year-old children are taken to a shrine to celebrate their growth and pray for their future well-being.</a:t>
            </a:r>
            <a:endParaRPr lang="ja-JP" altLang="en-US" sz="3200" dirty="0" smtClean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32856"/>
            <a:ext cx="4876800" cy="3657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400" i="1" dirty="0" smtClean="0"/>
              <a:t>Chitose-Ame:</a:t>
            </a:r>
            <a:endParaRPr lang="ja-JP" altLang="en-US" sz="4400" i="1" dirty="0" smtClean="0"/>
          </a:p>
        </p:txBody>
      </p:sp>
      <p:sp>
        <p:nvSpPr>
          <p:cNvPr id="9220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ja-JP" sz="3000" dirty="0" smtClean="0"/>
              <a:t>After the </a:t>
            </a:r>
            <a:r>
              <a:rPr lang="en-US" altLang="ja-JP" sz="3000" i="1" dirty="0" err="1" smtClean="0"/>
              <a:t>Shichi</a:t>
            </a:r>
            <a:r>
              <a:rPr lang="en-US" altLang="ja-JP" sz="3000" i="1" dirty="0" smtClean="0"/>
              <a:t>-go-san </a:t>
            </a:r>
            <a:r>
              <a:rPr lang="en-US" altLang="ja-JP" sz="3000" dirty="0" smtClean="0"/>
              <a:t>ceremony, children receive long red and white candy sticks called </a:t>
            </a:r>
            <a:r>
              <a:rPr lang="en-US" altLang="ja-JP" sz="3000" i="1" dirty="0" err="1" smtClean="0"/>
              <a:t>chitose-ame</a:t>
            </a:r>
            <a:r>
              <a:rPr lang="en-US" altLang="ja-JP" sz="3000" dirty="0" smtClean="0"/>
              <a:t>.  The candy symbolizes a long life filled with happiness.</a:t>
            </a:r>
            <a:endParaRPr lang="ja-JP" altLang="en-US" sz="3000" dirty="0" smtClean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1675606"/>
            <a:ext cx="4286250" cy="304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130925" cy="1162050"/>
          </a:xfrm>
        </p:spPr>
        <p:txBody>
          <a:bodyPr/>
          <a:lstStyle/>
          <a:p>
            <a:pPr eaLnBrk="1" hangingPunct="1"/>
            <a:r>
              <a:rPr lang="en-US" altLang="ja-JP" sz="4400" smtClean="0"/>
              <a:t>A Christian-style Wedding:  </a:t>
            </a:r>
            <a:endParaRPr lang="ja-JP" altLang="en-US" sz="4400" smtClean="0"/>
          </a:p>
        </p:txBody>
      </p:sp>
      <p:pic>
        <p:nvPicPr>
          <p:cNvPr id="10243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276475"/>
            <a:ext cx="5111750" cy="3833813"/>
          </a:xfrm>
        </p:spPr>
      </p:pic>
      <p:sp>
        <p:nvSpPr>
          <p:cNvPr id="1024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ja-JP" sz="3200" dirty="0" smtClean="0"/>
              <a:t>It is quite common in Japan that non-religious couple have their marriage ceremonies at Christian churches. </a:t>
            </a:r>
            <a:endParaRPr lang="ja-JP" altLang="en-US" sz="32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349</Words>
  <Application>Microsoft Office PowerPoint</Application>
  <PresentationFormat>On-screen Show (4:3)</PresentationFormat>
  <Paragraphs>55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​​テーマ</vt:lpstr>
      <vt:lpstr>Chapter 1 – Japanese Society and Its Traditional Faith- Animism </vt:lpstr>
      <vt:lpstr>Sun Goddess - Amaterasu Omikami</vt:lpstr>
      <vt:lpstr>Sun Goddess - Amaterasu Omikami</vt:lpstr>
      <vt:lpstr>The Grand Shrine of Ise – Ise Jingu </vt:lpstr>
      <vt:lpstr>Jibo-Kannon</vt:lpstr>
      <vt:lpstr> Omiyamairi – Start of Life: </vt:lpstr>
      <vt:lpstr>Shichi-go-san:</vt:lpstr>
      <vt:lpstr>Chitose-Ame:</vt:lpstr>
      <vt:lpstr>A Christian-style Wedding:  </vt:lpstr>
      <vt:lpstr>A Christian-style Wedding</vt:lpstr>
      <vt:lpstr>People enjoy  Christmas celebrations</vt:lpstr>
      <vt:lpstr>Funerals of most Japanese people are conducted according to Buddhist rites</vt:lpstr>
      <vt:lpstr>Chapter 2 – From Meiji Restoration to the Defeat in the World War II</vt:lpstr>
      <vt:lpstr>Mutsuhito - Emperor Meiji </vt:lpstr>
      <vt:lpstr>Mutsuhito - Emperor Meiji </vt:lpstr>
      <vt:lpstr>Hirohito - Emperor Showa</vt:lpstr>
      <vt:lpstr>Chapter 3 – From the Defeat in the World War II to the Present</vt:lpstr>
      <vt:lpstr>Emperor Showa and  General MacArthur</vt:lpstr>
      <vt:lpstr>Emperor Showa and  General MacArthur</vt:lpstr>
      <vt:lpstr>Chapter 3</vt:lpstr>
      <vt:lpstr>Shoko Asahara – leader of the Aum</vt:lpstr>
      <vt:lpstr>Chapter 4 – The Constitution and Religion:  Introduction of 12 postwar leading cases in Japan</vt:lpstr>
      <vt:lpstr>Chapter 5 – What worries lawyers?  Causes of our headache</vt:lpstr>
      <vt:lpstr>Chapter 6 – Hidden Christians</vt:lpstr>
      <vt:lpstr>Twenty-Six Martyrs </vt:lpstr>
      <vt:lpstr>Oura Catholic Church –Nagasaki</vt:lpstr>
      <vt:lpstr>Urakami Cathedral after the atomic bomb blast in Nagasaki </vt:lpstr>
      <vt:lpstr>Oe Cathedral in Amakusa </vt:lpstr>
      <vt:lpstr>Oe Cathedral in Amakusa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– Japanese Society and Its Animism</dc:title>
  <dc:creator>共用１</dc:creator>
  <cp:lastModifiedBy>wrightde</cp:lastModifiedBy>
  <cp:revision>60</cp:revision>
  <cp:lastPrinted>2012-09-28T03:35:57Z</cp:lastPrinted>
  <dcterms:created xsi:type="dcterms:W3CDTF">2012-09-14T10:08:15Z</dcterms:created>
  <dcterms:modified xsi:type="dcterms:W3CDTF">2012-10-06T14:36:19Z</dcterms:modified>
</cp:coreProperties>
</file>