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61" r:id="rId3"/>
    <p:sldId id="263" r:id="rId4"/>
    <p:sldId id="281" r:id="rId5"/>
    <p:sldId id="258" r:id="rId6"/>
    <p:sldId id="257" r:id="rId7"/>
    <p:sldId id="262" r:id="rId8"/>
    <p:sldId id="287" r:id="rId9"/>
    <p:sldId id="265" r:id="rId10"/>
    <p:sldId id="284" r:id="rId11"/>
    <p:sldId id="288" r:id="rId12"/>
    <p:sldId id="268" r:id="rId13"/>
    <p:sldId id="269" r:id="rId14"/>
    <p:sldId id="271" r:id="rId15"/>
    <p:sldId id="270" r:id="rId16"/>
    <p:sldId id="273" r:id="rId17"/>
    <p:sldId id="274" r:id="rId18"/>
    <p:sldId id="279" r:id="rId19"/>
    <p:sldId id="278" r:id="rId20"/>
    <p:sldId id="286" r:id="rId21"/>
    <p:sldId id="272" r:id="rId22"/>
    <p:sldId id="275" r:id="rId23"/>
    <p:sldId id="276" r:id="rId24"/>
    <p:sldId id="280" r:id="rId25"/>
    <p:sldId id="289" r:id="rId26"/>
    <p:sldId id="290"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4" d="100"/>
          <a:sy n="104" d="100"/>
        </p:scale>
        <p:origin x="-17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NZ"/>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NZ"/>
          </a:p>
        </p:txBody>
      </p:sp>
      <p:sp>
        <p:nvSpPr>
          <p:cNvPr id="4" name="Date Placeholder 3"/>
          <p:cNvSpPr>
            <a:spLocks noGrp="1"/>
          </p:cNvSpPr>
          <p:nvPr>
            <p:ph type="dt" sz="half" idx="10"/>
          </p:nvPr>
        </p:nvSpPr>
        <p:spPr/>
        <p:txBody>
          <a:bodyPr/>
          <a:lstStyle/>
          <a:p>
            <a:fld id="{F2CED7F5-4E35-4F39-83D9-92711D826A26}" type="datetimeFigureOut">
              <a:rPr lang="en-NZ" smtClean="0"/>
              <a:pPr/>
              <a:t>4/10/2011</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247F4B72-BF83-41C4-8F42-A2D8C47CACC8}" type="slidenum">
              <a:rPr lang="en-NZ" smtClean="0"/>
              <a:pPr/>
              <a:t>‹#›</a:t>
            </a:fld>
            <a:endParaRPr lang="en-N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F2CED7F5-4E35-4F39-83D9-92711D826A26}" type="datetimeFigureOut">
              <a:rPr lang="en-NZ" smtClean="0"/>
              <a:pPr/>
              <a:t>4/10/2011</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247F4B72-BF83-41C4-8F42-A2D8C47CACC8}" type="slidenum">
              <a:rPr lang="en-NZ" smtClean="0"/>
              <a:pPr/>
              <a:t>‹#›</a:t>
            </a:fld>
            <a:endParaRPr lang="en-N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NZ"/>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F2CED7F5-4E35-4F39-83D9-92711D826A26}" type="datetimeFigureOut">
              <a:rPr lang="en-NZ" smtClean="0"/>
              <a:pPr/>
              <a:t>4/10/2011</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247F4B72-BF83-41C4-8F42-A2D8C47CACC8}" type="slidenum">
              <a:rPr lang="en-NZ" smtClean="0"/>
              <a:pPr/>
              <a:t>‹#›</a:t>
            </a:fld>
            <a:endParaRPr lang="en-N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F2CED7F5-4E35-4F39-83D9-92711D826A26}" type="datetimeFigureOut">
              <a:rPr lang="en-NZ" smtClean="0"/>
              <a:pPr/>
              <a:t>4/10/2011</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247F4B72-BF83-41C4-8F42-A2D8C47CACC8}" type="slidenum">
              <a:rPr lang="en-NZ" smtClean="0"/>
              <a:pPr/>
              <a:t>‹#›</a:t>
            </a:fld>
            <a:endParaRPr lang="en-N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N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2CED7F5-4E35-4F39-83D9-92711D826A26}" type="datetimeFigureOut">
              <a:rPr lang="en-NZ" smtClean="0"/>
              <a:pPr/>
              <a:t>4/10/2011</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247F4B72-BF83-41C4-8F42-A2D8C47CACC8}" type="slidenum">
              <a:rPr lang="en-NZ" smtClean="0"/>
              <a:pPr/>
              <a:t>‹#›</a:t>
            </a:fld>
            <a:endParaRPr lang="en-N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Date Placeholder 4"/>
          <p:cNvSpPr>
            <a:spLocks noGrp="1"/>
          </p:cNvSpPr>
          <p:nvPr>
            <p:ph type="dt" sz="half" idx="10"/>
          </p:nvPr>
        </p:nvSpPr>
        <p:spPr/>
        <p:txBody>
          <a:bodyPr/>
          <a:lstStyle/>
          <a:p>
            <a:fld id="{F2CED7F5-4E35-4F39-83D9-92711D826A26}" type="datetimeFigureOut">
              <a:rPr lang="en-NZ" smtClean="0"/>
              <a:pPr/>
              <a:t>4/10/2011</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247F4B72-BF83-41C4-8F42-A2D8C47CACC8}" type="slidenum">
              <a:rPr lang="en-NZ" smtClean="0"/>
              <a:pPr/>
              <a:t>‹#›</a:t>
            </a:fld>
            <a:endParaRPr lang="en-N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N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7" name="Date Placeholder 6"/>
          <p:cNvSpPr>
            <a:spLocks noGrp="1"/>
          </p:cNvSpPr>
          <p:nvPr>
            <p:ph type="dt" sz="half" idx="10"/>
          </p:nvPr>
        </p:nvSpPr>
        <p:spPr/>
        <p:txBody>
          <a:bodyPr/>
          <a:lstStyle/>
          <a:p>
            <a:fld id="{F2CED7F5-4E35-4F39-83D9-92711D826A26}" type="datetimeFigureOut">
              <a:rPr lang="en-NZ" smtClean="0"/>
              <a:pPr/>
              <a:t>4/10/2011</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247F4B72-BF83-41C4-8F42-A2D8C47CACC8}" type="slidenum">
              <a:rPr lang="en-NZ" smtClean="0"/>
              <a:pPr/>
              <a:t>‹#›</a:t>
            </a:fld>
            <a:endParaRPr lang="en-N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Date Placeholder 2"/>
          <p:cNvSpPr>
            <a:spLocks noGrp="1"/>
          </p:cNvSpPr>
          <p:nvPr>
            <p:ph type="dt" sz="half" idx="10"/>
          </p:nvPr>
        </p:nvSpPr>
        <p:spPr/>
        <p:txBody>
          <a:bodyPr/>
          <a:lstStyle/>
          <a:p>
            <a:fld id="{F2CED7F5-4E35-4F39-83D9-92711D826A26}" type="datetimeFigureOut">
              <a:rPr lang="en-NZ" smtClean="0"/>
              <a:pPr/>
              <a:t>4/10/2011</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247F4B72-BF83-41C4-8F42-A2D8C47CACC8}" type="slidenum">
              <a:rPr lang="en-NZ" smtClean="0"/>
              <a:pPr/>
              <a:t>‹#›</a:t>
            </a:fld>
            <a:endParaRPr lang="en-N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CED7F5-4E35-4F39-83D9-92711D826A26}" type="datetimeFigureOut">
              <a:rPr lang="en-NZ" smtClean="0"/>
              <a:pPr/>
              <a:t>4/10/2011</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247F4B72-BF83-41C4-8F42-A2D8C47CACC8}" type="slidenum">
              <a:rPr lang="en-NZ" smtClean="0"/>
              <a:pPr/>
              <a:t>‹#›</a:t>
            </a:fld>
            <a:endParaRPr lang="en-N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N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CED7F5-4E35-4F39-83D9-92711D826A26}" type="datetimeFigureOut">
              <a:rPr lang="en-NZ" smtClean="0"/>
              <a:pPr/>
              <a:t>4/10/2011</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247F4B72-BF83-41C4-8F42-A2D8C47CACC8}" type="slidenum">
              <a:rPr lang="en-NZ" smtClean="0"/>
              <a:pPr/>
              <a:t>‹#›</a:t>
            </a:fld>
            <a:endParaRPr lang="en-N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NZ"/>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CED7F5-4E35-4F39-83D9-92711D826A26}" type="datetimeFigureOut">
              <a:rPr lang="en-NZ" smtClean="0"/>
              <a:pPr/>
              <a:t>4/10/2011</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247F4B72-BF83-41C4-8F42-A2D8C47CACC8}" type="slidenum">
              <a:rPr lang="en-NZ" smtClean="0"/>
              <a:pPr/>
              <a:t>‹#›</a:t>
            </a:fld>
            <a:endParaRPr lang="en-N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21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NZ"/>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CED7F5-4E35-4F39-83D9-92711D826A26}" type="datetimeFigureOut">
              <a:rPr lang="en-NZ" smtClean="0"/>
              <a:pPr/>
              <a:t>4/10/2011</a:t>
            </a:fld>
            <a:endParaRPr lang="en-NZ"/>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7F4B72-BF83-41C4-8F42-A2D8C47CACC8}" type="slidenum">
              <a:rPr lang="en-NZ" smtClean="0"/>
              <a:pPr/>
              <a:t>‹#›</a:t>
            </a:fld>
            <a:endParaRPr lang="en-N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img.scoop.co.nz/stories/images/0408/7d87bade73a99c518927.jpeg"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0000"/>
            <a:lum/>
          </a:blip>
          <a:srcRect/>
          <a:stretch>
            <a:fillRect l="-25000" r="-25000"/>
          </a:stretch>
        </a:blipFill>
        <a:effectLst/>
      </p:bgPr>
    </p:bg>
    <p:spTree>
      <p:nvGrpSpPr>
        <p:cNvPr id="1" name=""/>
        <p:cNvGrpSpPr/>
        <p:nvPr/>
      </p:nvGrpSpPr>
      <p:grpSpPr>
        <a:xfrm>
          <a:off x="0" y="0"/>
          <a:ext cx="0" cy="0"/>
          <a:chOff x="0" y="0"/>
          <a:chExt cx="0" cy="0"/>
        </a:xfrm>
      </p:grpSpPr>
      <p:pic>
        <p:nvPicPr>
          <p:cNvPr id="12" name="Picture 11" descr="Fern - review of human rights.jpg"/>
          <p:cNvPicPr>
            <a:picLocks noChangeAspect="1"/>
          </p:cNvPicPr>
          <p:nvPr/>
        </p:nvPicPr>
        <p:blipFill>
          <a:blip r:embed="rId3" cstate="print"/>
          <a:stretch>
            <a:fillRect/>
          </a:stretch>
        </p:blipFill>
        <p:spPr>
          <a:xfrm>
            <a:off x="-32" y="1"/>
            <a:ext cx="9144032" cy="6857999"/>
          </a:xfrm>
          <a:prstGeom prst="rect">
            <a:avLst/>
          </a:prstGeom>
          <a:effectLst/>
        </p:spPr>
      </p:pic>
      <p:sp>
        <p:nvSpPr>
          <p:cNvPr id="2" name="Title 1"/>
          <p:cNvSpPr>
            <a:spLocks noGrp="1"/>
          </p:cNvSpPr>
          <p:nvPr>
            <p:ph type="ctrTitle"/>
          </p:nvPr>
        </p:nvSpPr>
        <p:spPr>
          <a:xfrm>
            <a:off x="506566" y="836712"/>
            <a:ext cx="7851648" cy="1800200"/>
          </a:xfrm>
        </p:spPr>
        <p:txBody>
          <a:bodyPr>
            <a:normAutofit fontScale="90000"/>
          </a:bodyPr>
          <a:lstStyle/>
          <a:p>
            <a:r>
              <a:rPr lang="en-NZ" dirty="0" smtClean="0">
                <a:solidFill>
                  <a:schemeClr val="accent3">
                    <a:lumMod val="50000"/>
                  </a:schemeClr>
                </a:solidFill>
                <a:effectLst>
                  <a:outerShdw dist="25400" algn="tl" rotWithShape="0">
                    <a:srgbClr val="000000">
                      <a:alpha val="21000"/>
                    </a:srgbClr>
                  </a:outerShdw>
                </a:effectLst>
              </a:rPr>
              <a:t/>
            </a:r>
            <a:br>
              <a:rPr lang="en-NZ" dirty="0" smtClean="0">
                <a:solidFill>
                  <a:schemeClr val="accent3">
                    <a:lumMod val="50000"/>
                  </a:schemeClr>
                </a:solidFill>
                <a:effectLst>
                  <a:outerShdw dist="25400" algn="tl" rotWithShape="0">
                    <a:srgbClr val="000000">
                      <a:alpha val="21000"/>
                    </a:srgbClr>
                  </a:outerShdw>
                </a:effectLst>
              </a:rPr>
            </a:br>
            <a:r>
              <a:rPr lang="en-NZ" dirty="0" smtClean="0">
                <a:solidFill>
                  <a:schemeClr val="accent3">
                    <a:lumMod val="50000"/>
                  </a:schemeClr>
                </a:solidFill>
                <a:effectLst>
                  <a:outerShdw dist="25400" algn="tl" rotWithShape="0">
                    <a:srgbClr val="000000">
                      <a:alpha val="21000"/>
                    </a:srgbClr>
                  </a:outerShdw>
                </a:effectLst>
              </a:rPr>
              <a:t/>
            </a:r>
            <a:br>
              <a:rPr lang="en-NZ" dirty="0" smtClean="0">
                <a:solidFill>
                  <a:schemeClr val="accent3">
                    <a:lumMod val="50000"/>
                  </a:schemeClr>
                </a:solidFill>
                <a:effectLst>
                  <a:outerShdw dist="25400" algn="tl" rotWithShape="0">
                    <a:srgbClr val="000000">
                      <a:alpha val="21000"/>
                    </a:srgbClr>
                  </a:outerShdw>
                </a:effectLst>
              </a:rPr>
            </a:br>
            <a:r>
              <a:rPr lang="en-NZ" dirty="0" smtClean="0">
                <a:solidFill>
                  <a:schemeClr val="accent3">
                    <a:lumMod val="50000"/>
                  </a:schemeClr>
                </a:solidFill>
                <a:effectLst>
                  <a:outerShdw dist="25400" algn="tl" rotWithShape="0">
                    <a:srgbClr val="000000">
                      <a:alpha val="21000"/>
                    </a:srgbClr>
                  </a:outerShdw>
                </a:effectLst>
              </a:rPr>
              <a:t>Human Rights and Religious Diversity</a:t>
            </a:r>
            <a:br>
              <a:rPr lang="en-NZ" dirty="0" smtClean="0">
                <a:solidFill>
                  <a:schemeClr val="accent3">
                    <a:lumMod val="50000"/>
                  </a:schemeClr>
                </a:solidFill>
                <a:effectLst>
                  <a:outerShdw dist="25400" algn="tl" rotWithShape="0">
                    <a:srgbClr val="000000">
                      <a:alpha val="21000"/>
                    </a:srgbClr>
                  </a:outerShdw>
                </a:effectLst>
              </a:rPr>
            </a:br>
            <a:r>
              <a:rPr lang="en-NZ" i="1" dirty="0" smtClean="0">
                <a:solidFill>
                  <a:schemeClr val="accent3">
                    <a:lumMod val="50000"/>
                  </a:schemeClr>
                </a:solidFill>
                <a:effectLst>
                  <a:outerShdw dist="25400" algn="tl" rotWithShape="0">
                    <a:srgbClr val="000000">
                      <a:alpha val="21000"/>
                    </a:srgbClr>
                  </a:outerShdw>
                </a:effectLst>
              </a:rPr>
              <a:t>The role of the NZ Human Rights Commission</a:t>
            </a:r>
            <a:r>
              <a:rPr lang="en-NZ" dirty="0" smtClean="0">
                <a:solidFill>
                  <a:schemeClr val="accent3">
                    <a:lumMod val="50000"/>
                  </a:schemeClr>
                </a:solidFill>
                <a:effectLst>
                  <a:outerShdw dist="25400" algn="tl" rotWithShape="0">
                    <a:srgbClr val="000000">
                      <a:alpha val="21000"/>
                    </a:srgbClr>
                  </a:outerShdw>
                </a:effectLst>
              </a:rPr>
              <a:t/>
            </a:r>
            <a:br>
              <a:rPr lang="en-NZ" dirty="0" smtClean="0">
                <a:solidFill>
                  <a:schemeClr val="accent3">
                    <a:lumMod val="50000"/>
                  </a:schemeClr>
                </a:solidFill>
                <a:effectLst>
                  <a:outerShdw dist="25400" algn="tl" rotWithShape="0">
                    <a:srgbClr val="000000">
                      <a:alpha val="21000"/>
                    </a:srgbClr>
                  </a:outerShdw>
                </a:effectLst>
              </a:rPr>
            </a:br>
            <a:r>
              <a:rPr lang="en-NZ" dirty="0" smtClean="0">
                <a:solidFill>
                  <a:schemeClr val="accent3">
                    <a:lumMod val="50000"/>
                  </a:schemeClr>
                </a:solidFill>
                <a:effectLst>
                  <a:outerShdw dist="25400" algn="tl" rotWithShape="0">
                    <a:srgbClr val="000000">
                      <a:alpha val="21000"/>
                    </a:srgbClr>
                  </a:outerShdw>
                </a:effectLst>
              </a:rPr>
              <a:t/>
            </a:r>
            <a:br>
              <a:rPr lang="en-NZ" dirty="0" smtClean="0">
                <a:solidFill>
                  <a:schemeClr val="accent3">
                    <a:lumMod val="50000"/>
                  </a:schemeClr>
                </a:solidFill>
                <a:effectLst>
                  <a:outerShdw dist="25400" algn="tl" rotWithShape="0">
                    <a:srgbClr val="000000">
                      <a:alpha val="21000"/>
                    </a:srgbClr>
                  </a:outerShdw>
                </a:effectLst>
              </a:rPr>
            </a:br>
            <a:endParaRPr lang="en-NZ" dirty="0">
              <a:solidFill>
                <a:schemeClr val="accent3">
                  <a:lumMod val="50000"/>
                </a:schemeClr>
              </a:solidFill>
              <a:effectLst>
                <a:outerShdw dist="25400" algn="tl" rotWithShape="0">
                  <a:srgbClr val="000000">
                    <a:alpha val="21000"/>
                  </a:srgbClr>
                </a:outerShdw>
              </a:effectLst>
            </a:endParaRPr>
          </a:p>
        </p:txBody>
      </p:sp>
      <p:sp>
        <p:nvSpPr>
          <p:cNvPr id="3" name="Subtitle 2"/>
          <p:cNvSpPr>
            <a:spLocks noGrp="1"/>
          </p:cNvSpPr>
          <p:nvPr>
            <p:ph type="subTitle" idx="1"/>
          </p:nvPr>
        </p:nvSpPr>
        <p:spPr>
          <a:xfrm>
            <a:off x="1331640" y="2780928"/>
            <a:ext cx="6400800" cy="2569840"/>
          </a:xfrm>
        </p:spPr>
        <p:txBody>
          <a:bodyPr>
            <a:normAutofit fontScale="92500" lnSpcReduction="10000"/>
          </a:bodyPr>
          <a:lstStyle/>
          <a:p>
            <a:pPr algn="l"/>
            <a:r>
              <a:rPr lang="en-NZ" b="1" dirty="0" smtClean="0">
                <a:solidFill>
                  <a:schemeClr val="tx1">
                    <a:lumMod val="50000"/>
                  </a:schemeClr>
                </a:solidFill>
              </a:rPr>
              <a:t>Joris de Bres</a:t>
            </a:r>
          </a:p>
          <a:p>
            <a:pPr algn="l"/>
            <a:r>
              <a:rPr lang="en-NZ" b="1" dirty="0" smtClean="0">
                <a:solidFill>
                  <a:schemeClr val="tx1">
                    <a:lumMod val="50000"/>
                  </a:schemeClr>
                </a:solidFill>
              </a:rPr>
              <a:t>Race Relations Commissioner</a:t>
            </a:r>
          </a:p>
          <a:p>
            <a:pPr algn="l"/>
            <a:r>
              <a:rPr lang="en-NZ" b="1" dirty="0" smtClean="0">
                <a:solidFill>
                  <a:schemeClr val="tx1">
                    <a:lumMod val="50000"/>
                  </a:schemeClr>
                </a:solidFill>
              </a:rPr>
              <a:t>New Zealand Human Right Commission</a:t>
            </a:r>
          </a:p>
          <a:p>
            <a:pPr algn="l"/>
            <a:r>
              <a:rPr lang="en-NZ" b="1" dirty="0" smtClean="0">
                <a:solidFill>
                  <a:schemeClr val="tx1">
                    <a:lumMod val="50000"/>
                  </a:schemeClr>
                </a:solidFill>
              </a:rPr>
              <a:t>Brigham Young University, Utah, October 2011</a:t>
            </a:r>
            <a:endParaRPr lang="en-NZ" b="1" dirty="0">
              <a:solidFill>
                <a:schemeClr val="tx1">
                  <a:lumMod val="50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NZ" dirty="0" smtClean="0"/>
              <a:t>NZ Diversity Action Programme</a:t>
            </a:r>
            <a:br>
              <a:rPr lang="en-NZ" dirty="0" smtClean="0"/>
            </a:br>
            <a:r>
              <a:rPr lang="en-NZ" dirty="0" smtClean="0"/>
              <a:t>Four goals</a:t>
            </a:r>
            <a:endParaRPr lang="en-US" dirty="0"/>
          </a:p>
        </p:txBody>
      </p:sp>
      <p:sp>
        <p:nvSpPr>
          <p:cNvPr id="3" name="Content Placeholder 2"/>
          <p:cNvSpPr>
            <a:spLocks noGrp="1"/>
          </p:cNvSpPr>
          <p:nvPr>
            <p:ph sz="half" idx="1"/>
          </p:nvPr>
        </p:nvSpPr>
        <p:spPr/>
        <p:txBody>
          <a:bodyPr>
            <a:normAutofit fontScale="92500" lnSpcReduction="10000"/>
          </a:bodyPr>
          <a:lstStyle/>
          <a:p>
            <a:r>
              <a:rPr lang="en-NZ" sz="2800" dirty="0" smtClean="0"/>
              <a:t>To recognise and celebrate cultural diversity</a:t>
            </a:r>
          </a:p>
          <a:p>
            <a:r>
              <a:rPr lang="en-NZ" sz="2800" dirty="0" smtClean="0"/>
              <a:t>To promote equal enjoyment of human rights irrespective of race, religion etc</a:t>
            </a:r>
          </a:p>
          <a:p>
            <a:r>
              <a:rPr lang="en-NZ" sz="2800" dirty="0" smtClean="0"/>
              <a:t>To foster harmonious relations</a:t>
            </a:r>
          </a:p>
          <a:p>
            <a:r>
              <a:rPr lang="en-NZ" sz="2800" dirty="0" smtClean="0"/>
              <a:t>To give effect to the Treaty of Waitangi</a:t>
            </a:r>
          </a:p>
          <a:p>
            <a:endParaRPr lang="en-US" sz="2800" dirty="0"/>
          </a:p>
        </p:txBody>
      </p:sp>
      <p:pic>
        <p:nvPicPr>
          <p:cNvPr id="7" name="Content Placeholder 6" descr="NZDAP stacked.jpg"/>
          <p:cNvPicPr>
            <a:picLocks noGrp="1" noChangeAspect="1"/>
          </p:cNvPicPr>
          <p:nvPr>
            <p:ph sz="half" idx="2"/>
          </p:nvPr>
        </p:nvPicPr>
        <p:blipFill>
          <a:blip r:embed="rId2" cstate="print"/>
          <a:stretch>
            <a:fillRect/>
          </a:stretch>
        </p:blipFill>
        <p:spPr>
          <a:xfrm>
            <a:off x="4644008" y="2204864"/>
            <a:ext cx="4127635" cy="274142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NZ Diversity Action Programme</a:t>
            </a:r>
            <a:endParaRPr lang="en-NZ" dirty="0"/>
          </a:p>
        </p:txBody>
      </p:sp>
      <p:sp>
        <p:nvSpPr>
          <p:cNvPr id="3" name="Content Placeholder 2"/>
          <p:cNvSpPr>
            <a:spLocks noGrp="1"/>
          </p:cNvSpPr>
          <p:nvPr>
            <p:ph sz="half" idx="1"/>
          </p:nvPr>
        </p:nvSpPr>
        <p:spPr/>
        <p:txBody>
          <a:bodyPr>
            <a:normAutofit fontScale="92500" lnSpcReduction="20000"/>
          </a:bodyPr>
          <a:lstStyle/>
          <a:p>
            <a:r>
              <a:rPr lang="en-NZ" dirty="0" smtClean="0"/>
              <a:t>Facilitated by HRC</a:t>
            </a:r>
          </a:p>
          <a:p>
            <a:r>
              <a:rPr lang="en-NZ" dirty="0" smtClean="0"/>
              <a:t>Partnership with 250 organisations</a:t>
            </a:r>
          </a:p>
          <a:p>
            <a:r>
              <a:rPr lang="en-NZ" dirty="0" smtClean="0"/>
              <a:t>Participation requires at least one diversity project or programme</a:t>
            </a:r>
          </a:p>
          <a:p>
            <a:r>
              <a:rPr lang="en-NZ" dirty="0" smtClean="0"/>
              <a:t>Must be renewed annually</a:t>
            </a:r>
          </a:p>
          <a:p>
            <a:r>
              <a:rPr lang="en-NZ" dirty="0" smtClean="0"/>
              <a:t>Over 650 projects registered for 2011</a:t>
            </a:r>
          </a:p>
          <a:p>
            <a:r>
              <a:rPr lang="en-NZ" dirty="0" smtClean="0"/>
              <a:t>Includes faith/interfaith groups</a:t>
            </a:r>
            <a:endParaRPr lang="en-NZ" dirty="0"/>
          </a:p>
        </p:txBody>
      </p:sp>
      <p:pic>
        <p:nvPicPr>
          <p:cNvPr id="7" name="Content Placeholder 6" descr="NZDAP stacked.jpg"/>
          <p:cNvPicPr>
            <a:picLocks noGrp="1" noChangeAspect="1"/>
          </p:cNvPicPr>
          <p:nvPr>
            <p:ph sz="half" idx="2"/>
          </p:nvPr>
        </p:nvPicPr>
        <p:blipFill>
          <a:blip r:embed="rId2" cstate="print"/>
          <a:stretch>
            <a:fillRect/>
          </a:stretch>
        </p:blipFill>
        <p:spPr>
          <a:xfrm>
            <a:off x="4644008" y="2204864"/>
            <a:ext cx="4127635" cy="274142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NZ" dirty="0" smtClean="0"/>
              <a:t>Review of Human Rights in</a:t>
            </a:r>
            <a:br>
              <a:rPr lang="en-NZ" dirty="0" smtClean="0"/>
            </a:br>
            <a:r>
              <a:rPr lang="en-NZ" dirty="0" smtClean="0"/>
              <a:t> New Zealand, 2004</a:t>
            </a:r>
            <a:endParaRPr lang="en-NZ" dirty="0"/>
          </a:p>
        </p:txBody>
      </p:sp>
      <p:sp>
        <p:nvSpPr>
          <p:cNvPr id="3" name="Content Placeholder 2"/>
          <p:cNvSpPr>
            <a:spLocks noGrp="1"/>
          </p:cNvSpPr>
          <p:nvPr>
            <p:ph sz="half" idx="1"/>
          </p:nvPr>
        </p:nvSpPr>
        <p:spPr/>
        <p:txBody>
          <a:bodyPr>
            <a:normAutofit fontScale="85000" lnSpcReduction="20000"/>
          </a:bodyPr>
          <a:lstStyle/>
          <a:p>
            <a:r>
              <a:rPr lang="en-NZ" dirty="0" smtClean="0"/>
              <a:t>Included section on the right to freedom of religion and belief</a:t>
            </a:r>
          </a:p>
          <a:p>
            <a:r>
              <a:rPr lang="en-NZ" dirty="0" smtClean="0"/>
              <a:t>Generally positive assessment</a:t>
            </a:r>
          </a:p>
          <a:p>
            <a:r>
              <a:rPr lang="en-NZ" dirty="0" smtClean="0"/>
              <a:t>Issues identified included human rights conflicts, discrimination,  accommodation of religious practice in schools and workplaces, religion in state ceremonials, state recognition of religious diversity</a:t>
            </a:r>
            <a:endParaRPr lang="en-NZ" dirty="0"/>
          </a:p>
        </p:txBody>
      </p:sp>
      <p:pic>
        <p:nvPicPr>
          <p:cNvPr id="5" name="Content Placeholder 5" descr="Human_Rights_in_NZ_Today.jpg"/>
          <p:cNvPicPr>
            <a:picLocks noGrp="1" noChangeAspect="1"/>
          </p:cNvPicPr>
          <p:nvPr>
            <p:ph sz="half" idx="2"/>
          </p:nvPr>
        </p:nvPicPr>
        <p:blipFill>
          <a:blip r:embed="rId2" cstate="print"/>
          <a:stretch>
            <a:fillRect/>
          </a:stretch>
        </p:blipFill>
        <p:spPr>
          <a:xfrm>
            <a:off x="5508064" y="1772816"/>
            <a:ext cx="2880360" cy="407365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NZ" dirty="0" smtClean="0"/>
              <a:t>Asia Pacific Regional Dialogue on Interfaith Cooperation, 2004 - 2009</a:t>
            </a:r>
            <a:endParaRPr lang="en-NZ" dirty="0"/>
          </a:p>
        </p:txBody>
      </p:sp>
      <p:sp>
        <p:nvSpPr>
          <p:cNvPr id="3" name="Content Placeholder 2"/>
          <p:cNvSpPr>
            <a:spLocks noGrp="1"/>
          </p:cNvSpPr>
          <p:nvPr>
            <p:ph idx="1"/>
          </p:nvPr>
        </p:nvSpPr>
        <p:spPr/>
        <p:txBody>
          <a:bodyPr>
            <a:normAutofit lnSpcReduction="10000"/>
          </a:bodyPr>
          <a:lstStyle/>
          <a:p>
            <a:r>
              <a:rPr lang="en-NZ" dirty="0" smtClean="0"/>
              <a:t>Initiative of Australia, Indonesia, Philippines and NZ governments</a:t>
            </a:r>
          </a:p>
          <a:p>
            <a:r>
              <a:rPr lang="en-NZ" dirty="0" smtClean="0"/>
              <a:t>Primarily driven by regional security concerns</a:t>
            </a:r>
          </a:p>
          <a:p>
            <a:r>
              <a:rPr lang="en-NZ" dirty="0" smtClean="0"/>
              <a:t>Uniquely brought together twelve faith and community representatives from each of 14 countries in the region</a:t>
            </a:r>
          </a:p>
          <a:p>
            <a:r>
              <a:rPr lang="en-NZ" dirty="0" smtClean="0"/>
              <a:t>New Zealand delegation comprised religious leaders, Victoria University Religious Studies Programme, Human Rights Commission </a:t>
            </a:r>
            <a:endParaRPr lang="en-NZ"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Regional dialogues (5)</a:t>
            </a:r>
            <a:endParaRPr lang="en-NZ" dirty="0"/>
          </a:p>
        </p:txBody>
      </p:sp>
      <p:sp>
        <p:nvSpPr>
          <p:cNvPr id="3" name="Content Placeholder 2"/>
          <p:cNvSpPr>
            <a:spLocks noGrp="1"/>
          </p:cNvSpPr>
          <p:nvPr>
            <p:ph sz="half" idx="1"/>
          </p:nvPr>
        </p:nvSpPr>
        <p:spPr/>
        <p:txBody>
          <a:bodyPr>
            <a:normAutofit fontScale="77500" lnSpcReduction="20000"/>
          </a:bodyPr>
          <a:lstStyle/>
          <a:p>
            <a:r>
              <a:rPr lang="en-NZ" dirty="0" smtClean="0"/>
              <a:t>Yogyakarta, Indonesia December 2004 (interfaith cooperation)</a:t>
            </a:r>
          </a:p>
          <a:p>
            <a:r>
              <a:rPr lang="en-NZ" dirty="0" smtClean="0"/>
              <a:t>Cebu, Philippines, December 2006 (peace, development and human dignity)</a:t>
            </a:r>
          </a:p>
          <a:p>
            <a:r>
              <a:rPr lang="en-NZ" dirty="0" smtClean="0"/>
              <a:t>Waitangi, New Zealand, May 2007 (building bridges)</a:t>
            </a:r>
          </a:p>
          <a:p>
            <a:r>
              <a:rPr lang="en-NZ" dirty="0" smtClean="0"/>
              <a:t>Phnom Penh, Cambodia, April 2008 (peace and harmony)</a:t>
            </a:r>
          </a:p>
          <a:p>
            <a:r>
              <a:rPr lang="en-NZ" dirty="0" smtClean="0"/>
              <a:t>Perth, Australia,  October 2009 (regional challenges and cooperation)</a:t>
            </a:r>
          </a:p>
          <a:p>
            <a:r>
              <a:rPr lang="en-NZ" dirty="0" smtClean="0"/>
              <a:t>Interrelationship with UN Alliance of Civilisations</a:t>
            </a:r>
          </a:p>
          <a:p>
            <a:endParaRPr lang="en-NZ" dirty="0"/>
          </a:p>
        </p:txBody>
      </p:sp>
      <p:pic>
        <p:nvPicPr>
          <p:cNvPr id="5" name="il_fi" descr="http://cdn.wn.com/pd/24/32/7f92563f809c9afe0a49d2b63010_grande.jpg"/>
          <p:cNvPicPr>
            <a:picLocks noGrp="1"/>
          </p:cNvPicPr>
          <p:nvPr>
            <p:ph sz="half" idx="2"/>
          </p:nvPr>
        </p:nvPicPr>
        <p:blipFill>
          <a:blip r:embed="rId2" cstate="print"/>
          <a:srcRect/>
          <a:stretch>
            <a:fillRect/>
          </a:stretch>
        </p:blipFill>
        <p:spPr bwMode="auto">
          <a:xfrm>
            <a:off x="4648200" y="2568758"/>
            <a:ext cx="4038600" cy="258884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NZ" dirty="0" smtClean="0"/>
              <a:t>NZ Delegation Recommendations</a:t>
            </a:r>
            <a:br>
              <a:rPr lang="en-NZ" dirty="0" smtClean="0"/>
            </a:br>
            <a:r>
              <a:rPr lang="en-NZ" dirty="0" smtClean="0"/>
              <a:t> from Yogyakarta 2005</a:t>
            </a:r>
            <a:endParaRPr lang="en-NZ" dirty="0"/>
          </a:p>
        </p:txBody>
      </p:sp>
      <p:sp>
        <p:nvSpPr>
          <p:cNvPr id="3" name="Content Placeholder 2"/>
          <p:cNvSpPr>
            <a:spLocks noGrp="1"/>
          </p:cNvSpPr>
          <p:nvPr>
            <p:ph idx="1"/>
          </p:nvPr>
        </p:nvSpPr>
        <p:spPr/>
        <p:txBody>
          <a:bodyPr>
            <a:normAutofit lnSpcReduction="10000"/>
          </a:bodyPr>
          <a:lstStyle/>
          <a:p>
            <a:r>
              <a:rPr lang="en-NZ" dirty="0" smtClean="0"/>
              <a:t>Regional and national framework</a:t>
            </a:r>
          </a:p>
          <a:p>
            <a:r>
              <a:rPr lang="en-NZ" dirty="0" smtClean="0"/>
              <a:t>Mechanism for government – faith community relations</a:t>
            </a:r>
          </a:p>
          <a:p>
            <a:r>
              <a:rPr lang="en-NZ" dirty="0" smtClean="0"/>
              <a:t>Development of a statement on religious tolerance</a:t>
            </a:r>
          </a:p>
          <a:p>
            <a:pPr marL="0" indent="0">
              <a:buNone/>
            </a:pPr>
            <a:r>
              <a:rPr lang="en-NZ" dirty="0" smtClean="0"/>
              <a:t>Recommendations reported back to Government and National Interfaith Forum</a:t>
            </a:r>
          </a:p>
          <a:p>
            <a:pPr marL="0" indent="0">
              <a:buNone/>
            </a:pPr>
            <a:r>
              <a:rPr lang="en-NZ" dirty="0" smtClean="0"/>
              <a:t>Government asked Human Rights Commission to facilitate development of statement</a:t>
            </a:r>
          </a:p>
          <a:p>
            <a:endParaRPr lang="en-NZ"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Religious Diversity Network</a:t>
            </a:r>
            <a:endParaRPr lang="en-NZ" dirty="0"/>
          </a:p>
        </p:txBody>
      </p:sp>
      <p:sp>
        <p:nvSpPr>
          <p:cNvPr id="3" name="Content Placeholder 2"/>
          <p:cNvSpPr>
            <a:spLocks noGrp="1"/>
          </p:cNvSpPr>
          <p:nvPr>
            <p:ph idx="1"/>
          </p:nvPr>
        </p:nvSpPr>
        <p:spPr>
          <a:xfrm>
            <a:off x="457200" y="1999381"/>
            <a:ext cx="8229600" cy="4525963"/>
          </a:xfrm>
        </p:spPr>
        <p:txBody>
          <a:bodyPr>
            <a:normAutofit fontScale="85000" lnSpcReduction="10000"/>
          </a:bodyPr>
          <a:lstStyle/>
          <a:p>
            <a:endParaRPr lang="en-NZ" dirty="0" smtClean="0"/>
          </a:p>
          <a:p>
            <a:endParaRPr lang="en-NZ" dirty="0" smtClean="0"/>
          </a:p>
          <a:p>
            <a:r>
              <a:rPr lang="en-NZ" dirty="0" smtClean="0"/>
              <a:t>Established in 2005</a:t>
            </a:r>
          </a:p>
          <a:p>
            <a:r>
              <a:rPr lang="en-NZ" dirty="0" smtClean="0"/>
              <a:t>Human Rights Commission facilitates, accepted by faith and interfaith groups</a:t>
            </a:r>
          </a:p>
          <a:p>
            <a:r>
              <a:rPr lang="en-NZ" dirty="0" smtClean="0"/>
              <a:t>Newsletter published monthly with contributed items</a:t>
            </a:r>
          </a:p>
          <a:p>
            <a:r>
              <a:rPr lang="en-NZ" dirty="0" smtClean="0"/>
              <a:t>Annual religious diversity forum</a:t>
            </a:r>
          </a:p>
          <a:p>
            <a:r>
              <a:rPr lang="en-NZ" dirty="0" smtClean="0"/>
              <a:t>Development of statements/guidelines</a:t>
            </a:r>
          </a:p>
          <a:p>
            <a:r>
              <a:rPr lang="en-NZ" dirty="0" smtClean="0"/>
              <a:t>Able to be activated to respond to issues if needed</a:t>
            </a:r>
            <a:endParaRPr lang="en-NZ" dirty="0"/>
          </a:p>
        </p:txBody>
      </p:sp>
      <p:pic>
        <p:nvPicPr>
          <p:cNvPr id="5" name="Picture 2" descr="C:\Users\jorisdb\AppData\Local\Microsoft\Windows\Temporary Internet Files\Content.Outlook\J0D5458L\Te korowai.jpg"/>
          <p:cNvPicPr>
            <a:picLocks noChangeAspect="1" noChangeArrowheads="1"/>
          </p:cNvPicPr>
          <p:nvPr/>
        </p:nvPicPr>
        <p:blipFill>
          <a:blip r:embed="rId2" cstate="print"/>
          <a:srcRect l="13814"/>
          <a:stretch>
            <a:fillRect/>
          </a:stretch>
        </p:blipFill>
        <p:spPr bwMode="auto">
          <a:xfrm>
            <a:off x="2051720" y="1340768"/>
            <a:ext cx="5256584" cy="1489313"/>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Annual Religious Diversity Forum</a:t>
            </a:r>
            <a:endParaRPr lang="en-NZ" dirty="0"/>
          </a:p>
        </p:txBody>
      </p:sp>
      <p:sp>
        <p:nvSpPr>
          <p:cNvPr id="3" name="Content Placeholder 2"/>
          <p:cNvSpPr>
            <a:spLocks noGrp="1"/>
          </p:cNvSpPr>
          <p:nvPr>
            <p:ph idx="1"/>
          </p:nvPr>
        </p:nvSpPr>
        <p:spPr/>
        <p:txBody>
          <a:bodyPr>
            <a:normAutofit fontScale="92500" lnSpcReduction="10000"/>
          </a:bodyPr>
          <a:lstStyle/>
          <a:p>
            <a:r>
              <a:rPr lang="en-NZ" dirty="0" smtClean="0"/>
              <a:t>Held as part of the annual New Zealand Diversity Forum</a:t>
            </a:r>
          </a:p>
          <a:p>
            <a:r>
              <a:rPr lang="en-NZ" dirty="0" smtClean="0"/>
              <a:t>Focus on elements of the Religious Diversity Statement</a:t>
            </a:r>
          </a:p>
          <a:p>
            <a:r>
              <a:rPr lang="en-NZ" dirty="0" smtClean="0"/>
              <a:t>Topics covered: Challenges of religious diversity (2005), Government and Faith Communities (2006),Religion in Schools (2007), Discrimination and Harassment (2008), Religion in the Workplace (2009), Religion and the Media (2010) and the State and Religion (2011).  </a:t>
            </a:r>
            <a:endParaRPr lang="en-NZ"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NZ" dirty="0" smtClean="0"/>
              <a:t>The Danish Cartoons, February 2006</a:t>
            </a:r>
            <a:endParaRPr lang="en-NZ" dirty="0"/>
          </a:p>
        </p:txBody>
      </p:sp>
      <p:sp>
        <p:nvSpPr>
          <p:cNvPr id="3" name="Content Placeholder 2"/>
          <p:cNvSpPr>
            <a:spLocks noGrp="1"/>
          </p:cNvSpPr>
          <p:nvPr>
            <p:ph idx="1"/>
          </p:nvPr>
        </p:nvSpPr>
        <p:spPr/>
        <p:txBody>
          <a:bodyPr>
            <a:normAutofit lnSpcReduction="10000"/>
          </a:bodyPr>
          <a:lstStyle/>
          <a:p>
            <a:r>
              <a:rPr lang="en-NZ" dirty="0" smtClean="0"/>
              <a:t>Human Rights Commission able to activate the Yogyakarta delegation, religious diversity network and media and journalism trainers</a:t>
            </a:r>
          </a:p>
          <a:p>
            <a:r>
              <a:rPr lang="en-NZ" dirty="0" smtClean="0"/>
              <a:t>Urgent meeting convened which resulted in agreement including affirmation of freedom of expression and media responsibility, a media apology and commitment, and ongoing dialogue on cultural and religious diversity in the media  </a:t>
            </a:r>
            <a:endParaRPr lang="en-NZ"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dirty="0" smtClean="0"/>
              <a:t>Religious Diversity Statement, 2007 </a:t>
            </a:r>
            <a:endParaRPr lang="en-NZ" dirty="0"/>
          </a:p>
        </p:txBody>
      </p:sp>
      <p:sp>
        <p:nvSpPr>
          <p:cNvPr id="3" name="Content Placeholder 2"/>
          <p:cNvSpPr>
            <a:spLocks noGrp="1"/>
          </p:cNvSpPr>
          <p:nvPr>
            <p:ph sz="half" idx="1"/>
          </p:nvPr>
        </p:nvSpPr>
        <p:spPr/>
        <p:txBody>
          <a:bodyPr>
            <a:normAutofit fontScale="92500" lnSpcReduction="20000"/>
          </a:bodyPr>
          <a:lstStyle/>
          <a:p>
            <a:r>
              <a:rPr lang="en-NZ" dirty="0" smtClean="0"/>
              <a:t>Developed through public consultation and with widespread public debate</a:t>
            </a:r>
          </a:p>
          <a:p>
            <a:r>
              <a:rPr lang="en-NZ" dirty="0" smtClean="0"/>
              <a:t>Contains a preamble, nine brief statements and a commentary</a:t>
            </a:r>
          </a:p>
          <a:p>
            <a:r>
              <a:rPr lang="en-NZ" dirty="0" smtClean="0"/>
              <a:t>Endorsed by major faith groups</a:t>
            </a:r>
          </a:p>
          <a:p>
            <a:r>
              <a:rPr lang="en-NZ" dirty="0" smtClean="0"/>
              <a:t>Introduction by the Prime Minister</a:t>
            </a:r>
          </a:p>
          <a:p>
            <a:r>
              <a:rPr lang="en-NZ" dirty="0" smtClean="0"/>
              <a:t>Thousands of copies printed and distributed</a:t>
            </a:r>
          </a:p>
          <a:p>
            <a:endParaRPr lang="en-NZ" dirty="0"/>
          </a:p>
        </p:txBody>
      </p:sp>
      <p:pic>
        <p:nvPicPr>
          <p:cNvPr id="5" name="Content Placeholder 5" descr="Stment on Religious Diversity 09-Print-rep-1.jpg"/>
          <p:cNvPicPr>
            <a:picLocks noGrp="1" noChangeAspect="1"/>
          </p:cNvPicPr>
          <p:nvPr>
            <p:ph sz="half" idx="2"/>
          </p:nvPr>
        </p:nvPicPr>
        <p:blipFill>
          <a:blip r:embed="rId2" cstate="print"/>
          <a:stretch>
            <a:fillRect/>
          </a:stretch>
        </p:blipFill>
        <p:spPr>
          <a:xfrm>
            <a:off x="5034310" y="1600200"/>
            <a:ext cx="3266379" cy="4525963"/>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NZ" dirty="0" smtClean="0"/>
              <a:t>Religious Diversity in New Zealand</a:t>
            </a:r>
            <a:br>
              <a:rPr lang="en-NZ" dirty="0" smtClean="0"/>
            </a:br>
            <a:r>
              <a:rPr lang="en-NZ" dirty="0" smtClean="0"/>
              <a:t>1991-2006</a:t>
            </a:r>
            <a:endParaRPr lang="en-NZ" dirty="0"/>
          </a:p>
        </p:txBody>
      </p:sp>
      <p:pic>
        <p:nvPicPr>
          <p:cNvPr id="3075" name="Picture 3" descr="C:\Users\jorisdb\AppData\Local\Microsoft\Windows\Temporary Internet Files\Content.Outlook\J0D5458L\Graph1.jpg"/>
          <p:cNvPicPr>
            <a:picLocks noGrp="1" noChangeAspect="1" noChangeArrowheads="1"/>
          </p:cNvPicPr>
          <p:nvPr>
            <p:ph idx="1"/>
          </p:nvPr>
        </p:nvPicPr>
        <p:blipFill>
          <a:blip r:embed="rId2" cstate="print"/>
          <a:srcRect/>
          <a:stretch>
            <a:fillRect/>
          </a:stretch>
        </p:blipFill>
        <p:spPr bwMode="auto">
          <a:xfrm>
            <a:off x="1113208" y="1556792"/>
            <a:ext cx="7059192" cy="4930943"/>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NZ" dirty="0" smtClean="0"/>
              <a:t>Five yearly review of human rights</a:t>
            </a:r>
            <a:br>
              <a:rPr lang="en-NZ" dirty="0" smtClean="0"/>
            </a:br>
            <a:r>
              <a:rPr lang="en-NZ" dirty="0" smtClean="0"/>
              <a:t>2010</a:t>
            </a:r>
            <a:endParaRPr lang="en-US" dirty="0"/>
          </a:p>
        </p:txBody>
      </p:sp>
      <p:sp>
        <p:nvSpPr>
          <p:cNvPr id="3" name="Content Placeholder 2"/>
          <p:cNvSpPr>
            <a:spLocks noGrp="1"/>
          </p:cNvSpPr>
          <p:nvPr>
            <p:ph sz="half" idx="1"/>
          </p:nvPr>
        </p:nvSpPr>
        <p:spPr>
          <a:xfrm>
            <a:off x="457200" y="1927373"/>
            <a:ext cx="4038600" cy="4525963"/>
          </a:xfrm>
        </p:spPr>
        <p:txBody>
          <a:bodyPr>
            <a:normAutofit fontScale="92500" lnSpcReduction="10000"/>
          </a:bodyPr>
          <a:lstStyle/>
          <a:p>
            <a:r>
              <a:rPr lang="en-NZ" dirty="0" smtClean="0"/>
              <a:t>Civil and political rights</a:t>
            </a:r>
          </a:p>
          <a:p>
            <a:r>
              <a:rPr lang="en-NZ" dirty="0" smtClean="0"/>
              <a:t>Economic  and social and cultural rights</a:t>
            </a:r>
          </a:p>
          <a:p>
            <a:r>
              <a:rPr lang="en-NZ" dirty="0" smtClean="0"/>
              <a:t>Includes section on religion and belief </a:t>
            </a:r>
          </a:p>
          <a:p>
            <a:r>
              <a:rPr lang="en-NZ" dirty="0" smtClean="0"/>
              <a:t>Priorities areas for action: guidelines, teacher training and support, immigration amendment, Government and faith communities relationship</a:t>
            </a:r>
            <a:endParaRPr lang="en-US" dirty="0" smtClean="0"/>
          </a:p>
          <a:p>
            <a:endParaRPr lang="en-US" dirty="0"/>
          </a:p>
        </p:txBody>
      </p:sp>
      <p:pic>
        <p:nvPicPr>
          <p:cNvPr id="8" name="Picture 7" descr="HRinNZ2010-summary.jpg"/>
          <p:cNvPicPr>
            <a:picLocks noChangeAspect="1"/>
          </p:cNvPicPr>
          <p:nvPr/>
        </p:nvPicPr>
        <p:blipFill>
          <a:blip r:embed="rId2" cstate="print"/>
          <a:stretch>
            <a:fillRect/>
          </a:stretch>
        </p:blipFill>
        <p:spPr>
          <a:xfrm>
            <a:off x="12276856" y="1484784"/>
            <a:ext cx="2448272" cy="3462132"/>
          </a:xfrm>
          <a:prstGeom prst="rect">
            <a:avLst/>
          </a:prstGeom>
        </p:spPr>
      </p:pic>
      <p:pic>
        <p:nvPicPr>
          <p:cNvPr id="9" name="Picture 8" descr="HRReview2010-cover.jpg"/>
          <p:cNvPicPr>
            <a:picLocks noChangeAspect="1"/>
          </p:cNvPicPr>
          <p:nvPr/>
        </p:nvPicPr>
        <p:blipFill>
          <a:blip r:embed="rId3" cstate="print"/>
          <a:stretch>
            <a:fillRect/>
          </a:stretch>
        </p:blipFill>
        <p:spPr>
          <a:xfrm>
            <a:off x="5404230" y="1848568"/>
            <a:ext cx="2696162" cy="38126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Annual Reports</a:t>
            </a:r>
            <a:endParaRPr lang="en-NZ" dirty="0"/>
          </a:p>
        </p:txBody>
      </p:sp>
      <p:sp>
        <p:nvSpPr>
          <p:cNvPr id="3" name="Content Placeholder 2"/>
          <p:cNvSpPr>
            <a:spLocks noGrp="1"/>
          </p:cNvSpPr>
          <p:nvPr>
            <p:ph sz="half" idx="1"/>
          </p:nvPr>
        </p:nvSpPr>
        <p:spPr/>
        <p:txBody>
          <a:bodyPr>
            <a:normAutofit fontScale="70000" lnSpcReduction="20000"/>
          </a:bodyPr>
          <a:lstStyle/>
          <a:p>
            <a:r>
              <a:rPr lang="en-NZ" dirty="0" smtClean="0"/>
              <a:t>Human Rights Commission’s First Race Relations Report (Race Relations in 2004) published in March 2005</a:t>
            </a:r>
          </a:p>
          <a:p>
            <a:r>
              <a:rPr lang="en-NZ" dirty="0" smtClean="0"/>
              <a:t>Aim to report developments in relation to diversity, human rights, indigenous rights, discrimination, religious diversity, research</a:t>
            </a:r>
          </a:p>
          <a:p>
            <a:r>
              <a:rPr lang="en-NZ" dirty="0" smtClean="0"/>
              <a:t>Published every year since then, provides a snapshot of developments in religious diversity and issues that need to be addressed</a:t>
            </a:r>
          </a:p>
          <a:p>
            <a:r>
              <a:rPr lang="en-NZ" dirty="0" smtClean="0"/>
              <a:t>Religious diversity section presented annually to National Interfaith Forum</a:t>
            </a:r>
            <a:endParaRPr lang="en-NZ" dirty="0"/>
          </a:p>
        </p:txBody>
      </p:sp>
      <p:pic>
        <p:nvPicPr>
          <p:cNvPr id="5" name="Content Placeholder 5" descr="RaceRelationsReport_2011_final-1.jpg"/>
          <p:cNvPicPr>
            <a:picLocks noGrp="1" noChangeAspect="1"/>
          </p:cNvPicPr>
          <p:nvPr>
            <p:ph sz="half" idx="2"/>
          </p:nvPr>
        </p:nvPicPr>
        <p:blipFill>
          <a:blip r:embed="rId2" cstate="print"/>
          <a:stretch>
            <a:fillRect/>
          </a:stretch>
        </p:blipFill>
        <p:spPr>
          <a:xfrm>
            <a:off x="5070101" y="1600200"/>
            <a:ext cx="3194797" cy="4525963"/>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Publications HRC/VUW</a:t>
            </a:r>
            <a:endParaRPr lang="en-NZ" dirty="0"/>
          </a:p>
        </p:txBody>
      </p:sp>
      <p:sp>
        <p:nvSpPr>
          <p:cNvPr id="3" name="Content Placeholder 2"/>
          <p:cNvSpPr>
            <a:spLocks noGrp="1"/>
          </p:cNvSpPr>
          <p:nvPr>
            <p:ph idx="1"/>
          </p:nvPr>
        </p:nvSpPr>
        <p:spPr/>
        <p:txBody>
          <a:bodyPr>
            <a:normAutofit lnSpcReduction="10000"/>
          </a:bodyPr>
          <a:lstStyle/>
          <a:p>
            <a:r>
              <a:rPr lang="en-NZ" dirty="0" smtClean="0"/>
              <a:t>Muslim Women, Dress Codes and Human Rights (2005)</a:t>
            </a:r>
          </a:p>
          <a:p>
            <a:r>
              <a:rPr lang="en-NZ" dirty="0" smtClean="0"/>
              <a:t>National Interfaith Directory (2006)</a:t>
            </a:r>
          </a:p>
          <a:p>
            <a:r>
              <a:rPr lang="en-NZ" dirty="0" smtClean="0"/>
              <a:t>Religious Diversity Statement (2007)</a:t>
            </a:r>
          </a:p>
          <a:p>
            <a:r>
              <a:rPr lang="en-NZ" dirty="0" smtClean="0"/>
              <a:t>Religion in Schools (2009)</a:t>
            </a:r>
          </a:p>
          <a:p>
            <a:r>
              <a:rPr lang="en-NZ" dirty="0" smtClean="0"/>
              <a:t>Religion in the Workplace (2011)</a:t>
            </a:r>
          </a:p>
          <a:p>
            <a:r>
              <a:rPr lang="en-NZ" dirty="0" smtClean="0"/>
              <a:t>Human Rights Reviews (2004, 2010)</a:t>
            </a:r>
          </a:p>
          <a:p>
            <a:r>
              <a:rPr lang="en-NZ" dirty="0" smtClean="0"/>
              <a:t>Annual reports (2005 – 2011)</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Summary</a:t>
            </a:r>
            <a:endParaRPr lang="en-NZ" dirty="0"/>
          </a:p>
        </p:txBody>
      </p:sp>
      <p:sp>
        <p:nvSpPr>
          <p:cNvPr id="3" name="Content Placeholder 2"/>
          <p:cNvSpPr>
            <a:spLocks noGrp="1"/>
          </p:cNvSpPr>
          <p:nvPr>
            <p:ph idx="1"/>
          </p:nvPr>
        </p:nvSpPr>
        <p:spPr/>
        <p:txBody>
          <a:bodyPr>
            <a:normAutofit lnSpcReduction="10000"/>
          </a:bodyPr>
          <a:lstStyle/>
          <a:p>
            <a:r>
              <a:rPr lang="en-NZ" dirty="0" smtClean="0"/>
              <a:t>Human Rights Commission focus beyond discrimination to promoting and protecting harmonious relationships and cultural and religious diversity</a:t>
            </a:r>
          </a:p>
          <a:p>
            <a:r>
              <a:rPr lang="en-NZ" dirty="0" smtClean="0"/>
              <a:t> Human rights framework for promoting respect for religious diversity</a:t>
            </a:r>
          </a:p>
          <a:p>
            <a:r>
              <a:rPr lang="en-NZ" dirty="0" smtClean="0"/>
              <a:t>Partnership between the Commission and Victoria University Religious Studies Programme</a:t>
            </a:r>
          </a:p>
          <a:p>
            <a:endParaRPr lang="en-NZ" dirty="0" smtClean="0"/>
          </a:p>
          <a:p>
            <a:endParaRPr lang="en-NZ"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Summary</a:t>
            </a:r>
            <a:endParaRPr lang="en-NZ" dirty="0"/>
          </a:p>
        </p:txBody>
      </p:sp>
      <p:sp>
        <p:nvSpPr>
          <p:cNvPr id="3" name="Content Placeholder 2"/>
          <p:cNvSpPr>
            <a:spLocks noGrp="1"/>
          </p:cNvSpPr>
          <p:nvPr>
            <p:ph idx="1"/>
          </p:nvPr>
        </p:nvSpPr>
        <p:spPr/>
        <p:txBody>
          <a:bodyPr>
            <a:normAutofit fontScale="92500" lnSpcReduction="10000"/>
          </a:bodyPr>
          <a:lstStyle/>
          <a:p>
            <a:r>
              <a:rPr lang="en-NZ" dirty="0" smtClean="0"/>
              <a:t>Working relationships between delegation members to the Asia Pacific Regional Dialogue to promote interfaith cooperation</a:t>
            </a:r>
          </a:p>
          <a:p>
            <a:r>
              <a:rPr lang="en-NZ" dirty="0" smtClean="0"/>
              <a:t>Annual national interfaith forums organised by regional interfaith councils, include consideration of outcomes of Asia Pacific regional dialogues</a:t>
            </a:r>
          </a:p>
          <a:p>
            <a:r>
              <a:rPr lang="en-NZ" dirty="0" smtClean="0"/>
              <a:t>Annual religious diversity forum focused on human rights organised by HRC and VUW  to complement the annual national interfaith forum with keynote papers by VUW</a:t>
            </a:r>
            <a:endParaRPr lang="en-NZ"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NZ" dirty="0" smtClean="0"/>
              <a:t>Summary</a:t>
            </a:r>
            <a:endParaRPr lang="en-US" dirty="0"/>
          </a:p>
        </p:txBody>
      </p:sp>
      <p:sp>
        <p:nvSpPr>
          <p:cNvPr id="6" name="Content Placeholder 5"/>
          <p:cNvSpPr>
            <a:spLocks noGrp="1"/>
          </p:cNvSpPr>
          <p:nvPr>
            <p:ph idx="1"/>
          </p:nvPr>
        </p:nvSpPr>
        <p:spPr/>
        <p:txBody>
          <a:bodyPr>
            <a:normAutofit lnSpcReduction="10000"/>
          </a:bodyPr>
          <a:lstStyle/>
          <a:p>
            <a:r>
              <a:rPr lang="en-NZ" dirty="0" smtClean="0"/>
              <a:t>National religious diversity network  facilitated by HRC</a:t>
            </a:r>
          </a:p>
          <a:p>
            <a:r>
              <a:rPr lang="en-NZ" dirty="0" smtClean="0"/>
              <a:t>Religious diversity statement developed  by VUW/HRC involving government and faith communities (and then endorsed by them)</a:t>
            </a:r>
          </a:p>
          <a:p>
            <a:r>
              <a:rPr lang="en-NZ" dirty="0" smtClean="0"/>
              <a:t>Consistent publication of a monthly religious diversity newsletter for past six years by HRC</a:t>
            </a:r>
          </a:p>
          <a:p>
            <a:r>
              <a:rPr lang="en-NZ" dirty="0" smtClean="0"/>
              <a:t>Publication of guidelines on religious diversity in various domains by VUW/HRC</a:t>
            </a:r>
          </a:p>
          <a:p>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Summary</a:t>
            </a:r>
            <a:endParaRPr lang="en-US" dirty="0"/>
          </a:p>
        </p:txBody>
      </p:sp>
      <p:sp>
        <p:nvSpPr>
          <p:cNvPr id="3" name="Content Placeholder 2"/>
          <p:cNvSpPr>
            <a:spLocks noGrp="1"/>
          </p:cNvSpPr>
          <p:nvPr>
            <p:ph idx="1"/>
          </p:nvPr>
        </p:nvSpPr>
        <p:spPr/>
        <p:txBody>
          <a:bodyPr/>
          <a:lstStyle/>
          <a:p>
            <a:r>
              <a:rPr lang="en-NZ" dirty="0" smtClean="0"/>
              <a:t>Annual report on developments in religious diversity</a:t>
            </a:r>
          </a:p>
          <a:p>
            <a:r>
              <a:rPr lang="en-NZ" dirty="0" smtClean="0"/>
              <a:t>Periodic review of human rights (incl. freedom of religion and belief)</a:t>
            </a:r>
          </a:p>
          <a:p>
            <a:r>
              <a:rPr lang="en-NZ" dirty="0" smtClean="0"/>
              <a:t>Government engagement through Prime Minister’s Office, Foreign Affairs, Social Development, Ethnic Affairs, local government, Parliament</a:t>
            </a: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NZ" dirty="0" smtClean="0"/>
              <a:t>Growth of other major religions in NZ 1991 - 2006</a:t>
            </a:r>
            <a:endParaRPr lang="en-NZ" dirty="0"/>
          </a:p>
        </p:txBody>
      </p:sp>
      <p:pic>
        <p:nvPicPr>
          <p:cNvPr id="5" name="Picture 2" descr="C:\Users\jorisdb\AppData\Local\Microsoft\Windows\Temporary Internet Files\Content.Outlook\J0D5458L\Graph2.jpg"/>
          <p:cNvPicPr>
            <a:picLocks noGrp="1" noChangeAspect="1" noChangeArrowheads="1"/>
          </p:cNvPicPr>
          <p:nvPr>
            <p:ph idx="1"/>
          </p:nvPr>
        </p:nvPicPr>
        <p:blipFill>
          <a:blip r:embed="rId2" cstate="print"/>
          <a:srcRect b="25798"/>
          <a:stretch>
            <a:fillRect/>
          </a:stretch>
        </p:blipFill>
        <p:spPr bwMode="auto">
          <a:xfrm>
            <a:off x="953138" y="1916832"/>
            <a:ext cx="7269088" cy="4288153"/>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New Zealand Legislation</a:t>
            </a:r>
            <a:endParaRPr lang="en-NZ" dirty="0"/>
          </a:p>
        </p:txBody>
      </p:sp>
      <p:sp>
        <p:nvSpPr>
          <p:cNvPr id="3" name="Content Placeholder 2"/>
          <p:cNvSpPr>
            <a:spLocks noGrp="1"/>
          </p:cNvSpPr>
          <p:nvPr>
            <p:ph sz="half" idx="1"/>
          </p:nvPr>
        </p:nvSpPr>
        <p:spPr/>
        <p:txBody>
          <a:bodyPr>
            <a:normAutofit fontScale="85000" lnSpcReduction="20000"/>
          </a:bodyPr>
          <a:lstStyle/>
          <a:p>
            <a:r>
              <a:rPr lang="en-NZ" dirty="0" smtClean="0"/>
              <a:t>NZ Bill of Rights Act guarantees freedom of thought, conscience, and religion, manifestation of religion and belief, and rights of (religious) minorities to profess and practice their religion. </a:t>
            </a:r>
          </a:p>
          <a:p>
            <a:endParaRPr lang="en-NZ" dirty="0" smtClean="0"/>
          </a:p>
          <a:p>
            <a:r>
              <a:rPr lang="en-NZ" dirty="0" smtClean="0"/>
              <a:t>Human Rights Act makes it unlawful to discriminate on the grounds of religious or ethical belief</a:t>
            </a:r>
          </a:p>
          <a:p>
            <a:pPr>
              <a:buNone/>
            </a:pPr>
            <a:r>
              <a:rPr lang="en-NZ" dirty="0" smtClean="0"/>
              <a:t> </a:t>
            </a:r>
          </a:p>
          <a:p>
            <a:endParaRPr lang="en-NZ" dirty="0"/>
          </a:p>
        </p:txBody>
      </p:sp>
      <p:pic>
        <p:nvPicPr>
          <p:cNvPr id="6" name="il_fi" descr="http://blog.selector.com/nz/files/2010/08/WAM-Supreme-Court.jpg"/>
          <p:cNvPicPr/>
          <p:nvPr/>
        </p:nvPicPr>
        <p:blipFill>
          <a:blip r:embed="rId2" cstate="print"/>
          <a:srcRect/>
          <a:stretch>
            <a:fillRect/>
          </a:stretch>
        </p:blipFill>
        <p:spPr bwMode="auto">
          <a:xfrm>
            <a:off x="4572000" y="1916832"/>
            <a:ext cx="4152900" cy="3219450"/>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NZ" dirty="0" smtClean="0"/>
              <a:t>NZ Human Rights Commission: Principal Functions</a:t>
            </a:r>
            <a:endParaRPr lang="en-US" dirty="0"/>
          </a:p>
        </p:txBody>
      </p:sp>
      <p:sp>
        <p:nvSpPr>
          <p:cNvPr id="5" name="Content Placeholder 4"/>
          <p:cNvSpPr>
            <a:spLocks noGrp="1"/>
          </p:cNvSpPr>
          <p:nvPr>
            <p:ph sz="half" idx="1"/>
          </p:nvPr>
        </p:nvSpPr>
        <p:spPr/>
        <p:txBody>
          <a:bodyPr>
            <a:normAutofit fontScale="85000" lnSpcReduction="20000"/>
          </a:bodyPr>
          <a:lstStyle/>
          <a:p>
            <a:endParaRPr lang="en-NZ" dirty="0" smtClean="0"/>
          </a:p>
          <a:p>
            <a:pPr marL="514350" indent="-514350">
              <a:buAutoNum type="arabicPlain"/>
            </a:pPr>
            <a:r>
              <a:rPr lang="en-NZ" dirty="0" smtClean="0"/>
              <a:t>To advocate and promote respect for, and an understanding and appreciation of, human rights in New Zealand society</a:t>
            </a:r>
          </a:p>
          <a:p>
            <a:pPr marL="514350" indent="-514350">
              <a:buFont typeface="Arial" pitchFamily="34" charset="0"/>
              <a:buAutoNum type="arabicPlain"/>
            </a:pPr>
            <a:r>
              <a:rPr lang="en-NZ" dirty="0" smtClean="0"/>
              <a:t>To encourage the maintenance and development of harmonious relations between individuals and among the diverse groups in New Zealand society.</a:t>
            </a:r>
          </a:p>
          <a:p>
            <a:pPr marL="514350" indent="-514350">
              <a:buAutoNum type="arabicPlain"/>
            </a:pPr>
            <a:endParaRPr lang="en-US" dirty="0"/>
          </a:p>
        </p:txBody>
      </p:sp>
      <p:pic>
        <p:nvPicPr>
          <p:cNvPr id="8" name="Content Placeholder 7" descr="HRC_logo07_CMYKHiRes.jpg"/>
          <p:cNvPicPr>
            <a:picLocks noGrp="1" noChangeAspect="1"/>
          </p:cNvPicPr>
          <p:nvPr>
            <p:ph sz="half" idx="2"/>
          </p:nvPr>
        </p:nvPicPr>
        <p:blipFill>
          <a:blip r:embed="rId2" cstate="print"/>
          <a:stretch>
            <a:fillRect/>
          </a:stretch>
        </p:blipFill>
        <p:spPr>
          <a:xfrm>
            <a:off x="5220072" y="2030093"/>
            <a:ext cx="3229588" cy="363115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NZ" dirty="0" smtClean="0"/>
              <a:t>Partnership with Victoria University Religious Studies Programme</a:t>
            </a:r>
            <a:endParaRPr lang="en-NZ" dirty="0"/>
          </a:p>
        </p:txBody>
      </p:sp>
      <p:sp>
        <p:nvSpPr>
          <p:cNvPr id="3" name="Content Placeholder 2"/>
          <p:cNvSpPr>
            <a:spLocks noGrp="1"/>
          </p:cNvSpPr>
          <p:nvPr>
            <p:ph sz="half" idx="1"/>
          </p:nvPr>
        </p:nvSpPr>
        <p:spPr/>
        <p:txBody>
          <a:bodyPr>
            <a:normAutofit fontScale="92500" lnSpcReduction="20000"/>
          </a:bodyPr>
          <a:lstStyle/>
          <a:p>
            <a:r>
              <a:rPr lang="en-NZ" dirty="0" smtClean="0"/>
              <a:t>Largest religious studies programme in New Zealand</a:t>
            </a:r>
          </a:p>
          <a:p>
            <a:r>
              <a:rPr lang="en-NZ" dirty="0" smtClean="0"/>
              <a:t>Experts in a wide range of different traditions, themes and approaches</a:t>
            </a:r>
          </a:p>
          <a:p>
            <a:r>
              <a:rPr lang="en-NZ" dirty="0" smtClean="0"/>
              <a:t>UNESCO Chair in Interreligious Understanding and Relations</a:t>
            </a:r>
          </a:p>
          <a:p>
            <a:r>
              <a:rPr lang="en-NZ" dirty="0" smtClean="0"/>
              <a:t>Centre for Study of Islam and Muslim Cultures</a:t>
            </a:r>
            <a:endParaRPr lang="en-NZ" dirty="0"/>
          </a:p>
        </p:txBody>
      </p:sp>
      <p:pic>
        <p:nvPicPr>
          <p:cNvPr id="6" name="Content Placeholder 5" descr="VictoriaUni-LOGO Landscape AW CMYK v3.jpg"/>
          <p:cNvPicPr>
            <a:picLocks noGrp="1" noChangeAspect="1"/>
          </p:cNvPicPr>
          <p:nvPr>
            <p:ph sz="half" idx="2"/>
          </p:nvPr>
        </p:nvPicPr>
        <p:blipFill>
          <a:blip r:embed="rId2" cstate="print"/>
          <a:stretch>
            <a:fillRect/>
          </a:stretch>
        </p:blipFill>
        <p:spPr>
          <a:xfrm>
            <a:off x="4709864" y="2870601"/>
            <a:ext cx="4038600" cy="135048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Post 9/11</a:t>
            </a:r>
            <a:endParaRPr lang="en-NZ" dirty="0"/>
          </a:p>
        </p:txBody>
      </p:sp>
      <p:sp>
        <p:nvSpPr>
          <p:cNvPr id="3" name="Content Placeholder 2"/>
          <p:cNvSpPr>
            <a:spLocks noGrp="1"/>
          </p:cNvSpPr>
          <p:nvPr>
            <p:ph sz="half" idx="1"/>
          </p:nvPr>
        </p:nvSpPr>
        <p:spPr/>
        <p:txBody>
          <a:bodyPr>
            <a:normAutofit fontScale="92500"/>
          </a:bodyPr>
          <a:lstStyle/>
          <a:p>
            <a:r>
              <a:rPr lang="en-NZ" dirty="0" smtClean="0"/>
              <a:t>Growth in </a:t>
            </a:r>
            <a:r>
              <a:rPr lang="en-NZ" dirty="0" err="1" smtClean="0"/>
              <a:t>Islamophobia</a:t>
            </a:r>
            <a:endParaRPr lang="en-NZ" dirty="0" smtClean="0"/>
          </a:p>
          <a:p>
            <a:r>
              <a:rPr lang="en-NZ" dirty="0" smtClean="0"/>
              <a:t>Sporadic vandalism/arson directed at mosques</a:t>
            </a:r>
          </a:p>
          <a:p>
            <a:r>
              <a:rPr lang="en-NZ" dirty="0" smtClean="0"/>
              <a:t>First national interfaith forum held at Parliament in February 2003, continues annually</a:t>
            </a:r>
          </a:p>
          <a:p>
            <a:r>
              <a:rPr lang="en-NZ" dirty="0" smtClean="0"/>
              <a:t>Links established between faith communities for solidarity and dialogue</a:t>
            </a:r>
            <a:endParaRPr lang="en-NZ" dirty="0"/>
          </a:p>
        </p:txBody>
      </p:sp>
      <p:pic>
        <p:nvPicPr>
          <p:cNvPr id="5" name="Content Placeholder 4" descr="Participants in Interfaith dialogue"/>
          <p:cNvPicPr>
            <a:picLocks noGrp="1"/>
          </p:cNvPicPr>
          <p:nvPr>
            <p:ph sz="half" idx="2"/>
          </p:nvPr>
        </p:nvPicPr>
        <p:blipFill>
          <a:blip r:embed="rId2" cstate="print"/>
          <a:srcRect/>
          <a:stretch>
            <a:fillRect/>
          </a:stretch>
        </p:blipFill>
        <p:spPr bwMode="auto">
          <a:xfrm>
            <a:off x="5000625" y="2610644"/>
            <a:ext cx="3333750" cy="2505075"/>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dirty="0" smtClean="0"/>
              <a:t>Desecration of Jewish graves</a:t>
            </a:r>
            <a:endParaRPr lang="en-NZ" dirty="0"/>
          </a:p>
        </p:txBody>
      </p:sp>
      <p:sp>
        <p:nvSpPr>
          <p:cNvPr id="3" name="Content Placeholder 2"/>
          <p:cNvSpPr>
            <a:spLocks noGrp="1"/>
          </p:cNvSpPr>
          <p:nvPr>
            <p:ph sz="half" idx="1"/>
          </p:nvPr>
        </p:nvSpPr>
        <p:spPr/>
        <p:txBody>
          <a:bodyPr/>
          <a:lstStyle/>
          <a:p>
            <a:r>
              <a:rPr lang="en-NZ" dirty="0" smtClean="0"/>
              <a:t>Two separate incidents in Wellington in July and August 2004</a:t>
            </a:r>
          </a:p>
          <a:p>
            <a:r>
              <a:rPr lang="en-NZ" dirty="0" smtClean="0"/>
              <a:t>In second incident, 100 headstones were broken and a Jewish prayer house set on fire</a:t>
            </a:r>
            <a:endParaRPr lang="en-NZ" dirty="0"/>
          </a:p>
        </p:txBody>
      </p:sp>
      <p:pic>
        <p:nvPicPr>
          <p:cNvPr id="5" name="Content Placeholder 4" descr="http://www.fpp.co.uk/online/04/08/images/Wellington_cemetery.jpg"/>
          <p:cNvPicPr>
            <a:picLocks noGrp="1"/>
          </p:cNvPicPr>
          <p:nvPr>
            <p:ph sz="half" idx="2"/>
          </p:nvPr>
        </p:nvPicPr>
        <p:blipFill>
          <a:blip r:embed="rId2" cstate="print"/>
          <a:srcRect/>
          <a:stretch>
            <a:fillRect/>
          </a:stretch>
        </p:blipFill>
        <p:spPr bwMode="auto">
          <a:xfrm>
            <a:off x="5076056" y="1556792"/>
            <a:ext cx="2830835" cy="2060848"/>
          </a:xfrm>
          <a:prstGeom prst="rect">
            <a:avLst/>
          </a:prstGeom>
          <a:ln w="88900" cap="sq" cmpd="thickThin">
            <a:solidFill>
              <a:srgbClr val="000000"/>
            </a:solidFill>
            <a:prstDash val="solid"/>
            <a:miter lim="800000"/>
          </a:ln>
          <a:effectLst>
            <a:innerShdw blurRad="76200">
              <a:srgbClr val="000000"/>
            </a:innerShdw>
          </a:effectLst>
        </p:spPr>
      </p:pic>
      <p:pic>
        <p:nvPicPr>
          <p:cNvPr id="17412" name="Picture 4" descr="http://cdn.wn.com/pd/9b/2a/5f77d7fcf0140315573c9c48eb8a_grande.jpg"/>
          <p:cNvPicPr>
            <a:picLocks noChangeAspect="1" noChangeArrowheads="1"/>
          </p:cNvPicPr>
          <p:nvPr/>
        </p:nvPicPr>
        <p:blipFill>
          <a:blip r:embed="rId3" cstate="print"/>
          <a:srcRect/>
          <a:stretch>
            <a:fillRect/>
          </a:stretch>
        </p:blipFill>
        <p:spPr bwMode="auto">
          <a:xfrm>
            <a:off x="4650804" y="3926276"/>
            <a:ext cx="3881636" cy="2455052"/>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Community response</a:t>
            </a:r>
            <a:endParaRPr lang="en-NZ" dirty="0"/>
          </a:p>
        </p:txBody>
      </p:sp>
      <p:sp>
        <p:nvSpPr>
          <p:cNvPr id="3" name="Content Placeholder 2"/>
          <p:cNvSpPr>
            <a:spLocks noGrp="1"/>
          </p:cNvSpPr>
          <p:nvPr>
            <p:ph sz="half" idx="1"/>
          </p:nvPr>
        </p:nvSpPr>
        <p:spPr/>
        <p:txBody>
          <a:bodyPr>
            <a:normAutofit fontScale="70000" lnSpcReduction="20000"/>
          </a:bodyPr>
          <a:lstStyle/>
          <a:p>
            <a:r>
              <a:rPr lang="en-NZ" dirty="0" smtClean="0"/>
              <a:t>Joint statement from leaders of many sectors of society</a:t>
            </a:r>
          </a:p>
          <a:p>
            <a:r>
              <a:rPr lang="en-NZ" dirty="0" smtClean="0"/>
              <a:t>Unanimous resolution by Parliament</a:t>
            </a:r>
          </a:p>
          <a:p>
            <a:r>
              <a:rPr lang="en-NZ" dirty="0" smtClean="0"/>
              <a:t>Demonstration and forum at Parliament</a:t>
            </a:r>
          </a:p>
          <a:p>
            <a:r>
              <a:rPr lang="en-NZ" dirty="0" smtClean="0"/>
              <a:t>Call for practical suggestions on the way forward for racial harmony</a:t>
            </a:r>
          </a:p>
          <a:p>
            <a:r>
              <a:rPr lang="en-NZ" dirty="0" smtClean="0"/>
              <a:t> Adoption of ten point programme, including promoting interfaith dialogue  </a:t>
            </a:r>
          </a:p>
          <a:p>
            <a:r>
              <a:rPr lang="en-NZ" dirty="0" smtClean="0"/>
              <a:t>Human Rights Commission asked to lead implementation</a:t>
            </a:r>
          </a:p>
          <a:p>
            <a:r>
              <a:rPr lang="en-NZ" dirty="0" smtClean="0"/>
              <a:t>Evolved into the NZ Diversity Action Programme</a:t>
            </a:r>
            <a:endParaRPr lang="en-NZ" dirty="0"/>
          </a:p>
        </p:txBody>
      </p:sp>
      <p:pic>
        <p:nvPicPr>
          <p:cNvPr id="5" name="Content Placeholder 4" descr="http://img.scoop.co.nz/stories/images/0408/fab5cf0a000349633282.jpeg">
            <a:hlinkClick r:id="rId2" tgtFrame="_blank"/>
          </p:cNvPr>
          <p:cNvPicPr>
            <a:picLocks noGrp="1"/>
          </p:cNvPicPr>
          <p:nvPr>
            <p:ph sz="half" idx="2"/>
          </p:nvPr>
        </p:nvPicPr>
        <p:blipFill>
          <a:blip r:embed="rId3" cstate="print"/>
          <a:srcRect/>
          <a:stretch>
            <a:fillRect/>
          </a:stretch>
        </p:blipFill>
        <p:spPr bwMode="auto">
          <a:xfrm>
            <a:off x="4762500" y="2429669"/>
            <a:ext cx="3810000" cy="2867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511</TotalTime>
  <Words>1129</Words>
  <Application>Microsoft Office PowerPoint</Application>
  <PresentationFormat>On-screen Show (4:3)</PresentationFormat>
  <Paragraphs>128</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  Human Rights and Religious Diversity The role of the NZ Human Rights Commission  </vt:lpstr>
      <vt:lpstr>Religious Diversity in New Zealand 1991-2006</vt:lpstr>
      <vt:lpstr>Growth of other major religions in NZ 1991 - 2006</vt:lpstr>
      <vt:lpstr>New Zealand Legislation</vt:lpstr>
      <vt:lpstr>NZ Human Rights Commission: Principal Functions</vt:lpstr>
      <vt:lpstr>Partnership with Victoria University Religious Studies Programme</vt:lpstr>
      <vt:lpstr>Post 9/11</vt:lpstr>
      <vt:lpstr>Desecration of Jewish graves</vt:lpstr>
      <vt:lpstr>Community response</vt:lpstr>
      <vt:lpstr>NZ Diversity Action Programme Four goals</vt:lpstr>
      <vt:lpstr>NZ Diversity Action Programme</vt:lpstr>
      <vt:lpstr>Review of Human Rights in  New Zealand, 2004</vt:lpstr>
      <vt:lpstr>Asia Pacific Regional Dialogue on Interfaith Cooperation, 2004 - 2009</vt:lpstr>
      <vt:lpstr>Regional dialogues (5)</vt:lpstr>
      <vt:lpstr>NZ Delegation Recommendations  from Yogyakarta 2005</vt:lpstr>
      <vt:lpstr>Religious Diversity Network</vt:lpstr>
      <vt:lpstr>Annual Religious Diversity Forum</vt:lpstr>
      <vt:lpstr>The Danish Cartoons, February 2006</vt:lpstr>
      <vt:lpstr>Religious Diversity Statement, 2007 </vt:lpstr>
      <vt:lpstr>Five yearly review of human rights 2010</vt:lpstr>
      <vt:lpstr>Annual Reports</vt:lpstr>
      <vt:lpstr>Publications HRC/VUW</vt:lpstr>
      <vt:lpstr>Summary</vt:lpstr>
      <vt:lpstr>Summary</vt:lpstr>
      <vt:lpstr>Summary</vt:lpstr>
      <vt:lpstr>Summary</vt:lpstr>
    </vt:vector>
  </TitlesOfParts>
  <Company>NZ Human Rights Commission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Rights and Religious Diversity The role of the NZ Human Rights Commission</dc:title>
  <dc:creator>Windows User</dc:creator>
  <cp:lastModifiedBy>centerpt</cp:lastModifiedBy>
  <cp:revision>61</cp:revision>
  <dcterms:created xsi:type="dcterms:W3CDTF">2011-09-14T02:42:24Z</dcterms:created>
  <dcterms:modified xsi:type="dcterms:W3CDTF">2011-10-04T14:30:15Z</dcterms:modified>
</cp:coreProperties>
</file>