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317" r:id="rId2"/>
    <p:sldId id="320" r:id="rId3"/>
    <p:sldId id="327" r:id="rId4"/>
    <p:sldId id="321" r:id="rId5"/>
    <p:sldId id="328" r:id="rId6"/>
    <p:sldId id="329" r:id="rId7"/>
    <p:sldId id="330" r:id="rId8"/>
    <p:sldId id="331" r:id="rId9"/>
    <p:sldId id="332" r:id="rId10"/>
    <p:sldId id="333" r:id="rId11"/>
    <p:sldId id="334" r:id="rId12"/>
    <p:sldId id="322" r:id="rId13"/>
    <p:sldId id="338" r:id="rId14"/>
    <p:sldId id="335" r:id="rId15"/>
    <p:sldId id="336" r:id="rId16"/>
    <p:sldId id="339" r:id="rId17"/>
    <p:sldId id="340" r:id="rId18"/>
    <p:sldId id="341" r:id="rId19"/>
    <p:sldId id="342" r:id="rId20"/>
    <p:sldId id="343" r:id="rId21"/>
    <p:sldId id="344" r:id="rId22"/>
    <p:sldId id="345" r:id="rId23"/>
    <p:sldId id="323" r:id="rId24"/>
    <p:sldId id="346" r:id="rId25"/>
    <p:sldId id="347" r:id="rId26"/>
    <p:sldId id="324" r:id="rId27"/>
    <p:sldId id="348" r:id="rId28"/>
    <p:sldId id="349" r:id="rId29"/>
    <p:sldId id="350" r:id="rId30"/>
    <p:sldId id="352" r:id="rId31"/>
    <p:sldId id="325" r:id="rId32"/>
    <p:sldId id="354" r:id="rId33"/>
    <p:sldId id="326" r:id="rId34"/>
    <p:sldId id="35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0000"/>
    <a:srgbClr val="640000"/>
    <a:srgbClr val="CEB33E"/>
    <a:srgbClr val="5E84C2"/>
    <a:srgbClr val="E1DBB1"/>
    <a:srgbClr val="F3F1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00" autoAdjust="0"/>
    <p:restoredTop sz="73726" autoAdjust="0"/>
  </p:normalViewPr>
  <p:slideViewPr>
    <p:cSldViewPr>
      <p:cViewPr varScale="1">
        <p:scale>
          <a:sx n="60" d="100"/>
          <a:sy n="60" d="100"/>
        </p:scale>
        <p:origin x="-1620" y="-84"/>
      </p:cViewPr>
      <p:guideLst>
        <p:guide orient="horz" pos="2160"/>
        <p:guide pos="2880"/>
      </p:guideLst>
    </p:cSldViewPr>
  </p:slideViewPr>
  <p:outlineViewPr>
    <p:cViewPr>
      <p:scale>
        <a:sx n="33" d="100"/>
        <a:sy n="33" d="100"/>
      </p:scale>
      <p:origin x="0" y="572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4A8D4-6EB4-407F-9616-A590B9E4AC44}" type="datetimeFigureOut">
              <a:rPr lang="en-US" smtClean="0"/>
              <a:pPr/>
              <a:t>10/4/2011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C8795-C5D3-40B4-B32B-DBE9E2A68E2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F1A0F1A3-A0D1-4065-BD6B-12E1D0E1CA04}"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F1A0F1A3-A0D1-4065-BD6B-12E1D0E1CA04}"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1C8795-C5D3-40B4-B32B-DBE9E2A68E2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F1A0F1A3-A0D1-4065-BD6B-12E1D0E1CA04}"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EB155D37-873E-470B-9D07-4CE4A68E7118}" type="slidenum">
              <a:rPr lang="en-US" smtClean="0"/>
              <a:pPr/>
              <a:t>7</a:t>
            </a:fld>
            <a:endParaRPr lang="en-US"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1C8795-C5D3-40B4-B32B-DBE9E2A68E2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160C100-2ECF-498B-917A-752750A70F72}" type="datetimeFigureOut">
              <a:rPr lang="en-US" smtClean="0"/>
              <a:pPr/>
              <a:t>10/4/2011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E1BE4F9-1641-4F98-8540-5B1B24CE1AC9}"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60C100-2ECF-498B-917A-752750A70F72}" type="datetimeFigureOut">
              <a:rPr lang="en-US" smtClean="0"/>
              <a:pPr/>
              <a:t>10/4/2011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BE4F9-1641-4F98-8540-5B1B24CE1A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60C100-2ECF-498B-917A-752750A70F72}" type="datetimeFigureOut">
              <a:rPr lang="en-US" smtClean="0"/>
              <a:pPr/>
              <a:t>10/4/2011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BE4F9-1641-4F98-8540-5B1B24CE1A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160C100-2ECF-498B-917A-752750A70F72}" type="datetimeFigureOut">
              <a:rPr lang="en-US" smtClean="0"/>
              <a:pPr/>
              <a:t>10/4/2011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BE4F9-1641-4F98-8540-5B1B24CE1AC9}"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60C100-2ECF-498B-917A-752750A70F72}" type="datetimeFigureOut">
              <a:rPr lang="en-US" smtClean="0"/>
              <a:pPr/>
              <a:t>10/4/2011</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AE1BE4F9-1641-4F98-8540-5B1B24CE1AC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60C100-2ECF-498B-917A-752750A70F72}" type="datetimeFigureOut">
              <a:rPr lang="en-US" smtClean="0"/>
              <a:pPr/>
              <a:t>10/4/2011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1BE4F9-1641-4F98-8540-5B1B24CE1AC9}"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160C100-2ECF-498B-917A-752750A70F72}" type="datetimeFigureOut">
              <a:rPr lang="en-US" smtClean="0"/>
              <a:pPr/>
              <a:t>10/4/2011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1BE4F9-1641-4F98-8540-5B1B24CE1AC9}"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60C100-2ECF-498B-917A-752750A70F72}" type="datetimeFigureOut">
              <a:rPr lang="en-US" smtClean="0"/>
              <a:pPr/>
              <a:t>10/4/2011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1BE4F9-1641-4F98-8540-5B1B24CE1A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0C100-2ECF-498B-917A-752750A70F72}" type="datetimeFigureOut">
              <a:rPr lang="en-US" smtClean="0"/>
              <a:pPr/>
              <a:t>10/4/2011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1BE4F9-1641-4F98-8540-5B1B24CE1A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60C100-2ECF-498B-917A-752750A70F72}" type="datetimeFigureOut">
              <a:rPr lang="en-US" smtClean="0"/>
              <a:pPr/>
              <a:t>10/4/2011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1BE4F9-1641-4F98-8540-5B1B24CE1AC9}"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60C100-2ECF-498B-917A-752750A70F72}" type="datetimeFigureOut">
              <a:rPr lang="en-US" smtClean="0"/>
              <a:pPr/>
              <a:t>10/4/2011</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AE1BE4F9-1641-4F98-8540-5B1B24CE1AC9}"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160C100-2ECF-498B-917A-752750A70F72}" type="datetimeFigureOut">
              <a:rPr lang="en-US" smtClean="0"/>
              <a:pPr/>
              <a:t>10/4/2011</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E1BE4F9-1641-4F98-8540-5B1B24CE1A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hoto cover.jpg"/>
          <p:cNvPicPr>
            <a:picLocks noChangeAspect="1"/>
          </p:cNvPicPr>
          <p:nvPr/>
        </p:nvPicPr>
        <p:blipFill>
          <a:blip r:embed="rId3" cstate="print"/>
          <a:stretch>
            <a:fillRect/>
          </a:stretch>
        </p:blipFill>
        <p:spPr>
          <a:xfrm>
            <a:off x="609600" y="0"/>
            <a:ext cx="3124200" cy="1903035"/>
          </a:xfrm>
          <a:prstGeom prst="rect">
            <a:avLst/>
          </a:prstGeom>
        </p:spPr>
      </p:pic>
      <p:sp>
        <p:nvSpPr>
          <p:cNvPr id="6" name="Title 5"/>
          <p:cNvSpPr>
            <a:spLocks noGrp="1"/>
          </p:cNvSpPr>
          <p:nvPr>
            <p:ph type="title"/>
          </p:nvPr>
        </p:nvSpPr>
        <p:spPr>
          <a:xfrm>
            <a:off x="838200" y="228600"/>
            <a:ext cx="7772400" cy="1143000"/>
          </a:xfrm>
        </p:spPr>
        <p:txBody>
          <a:bodyPr/>
          <a:lstStyle/>
          <a:p>
            <a:r>
              <a:rPr lang="en-US" dirty="0" smtClean="0"/>
              <a:t> </a:t>
            </a:r>
            <a:endParaRPr lang="en-US" dirty="0"/>
          </a:p>
        </p:txBody>
      </p:sp>
      <p:sp>
        <p:nvSpPr>
          <p:cNvPr id="7" name="Content Placeholder 6"/>
          <p:cNvSpPr>
            <a:spLocks noGrp="1"/>
          </p:cNvSpPr>
          <p:nvPr>
            <p:ph sz="quarter" idx="1"/>
          </p:nvPr>
        </p:nvSpPr>
        <p:spPr>
          <a:xfrm>
            <a:off x="152400" y="1905000"/>
            <a:ext cx="8839200" cy="4953000"/>
          </a:xfrm>
        </p:spPr>
        <p:txBody>
          <a:bodyPr>
            <a:normAutofit fontScale="70000" lnSpcReduction="20000"/>
          </a:bodyPr>
          <a:lstStyle/>
          <a:p>
            <a:pPr algn="ctr">
              <a:buNone/>
            </a:pPr>
            <a:r>
              <a:rPr lang="en-US" b="1" dirty="0" smtClean="0"/>
              <a:t>Professor Liu Peng</a:t>
            </a:r>
          </a:p>
          <a:p>
            <a:pPr algn="ctr">
              <a:buNone/>
            </a:pPr>
            <a:r>
              <a:rPr lang="en-US" dirty="0" smtClean="0"/>
              <a:t>Director, Pu Shi Institute for Social Science</a:t>
            </a:r>
          </a:p>
          <a:p>
            <a:pPr algn="ctr">
              <a:buNone/>
            </a:pPr>
            <a:r>
              <a:rPr lang="en-US" dirty="0" smtClean="0"/>
              <a:t>Senior Research Fellow, Institute of American Studies</a:t>
            </a:r>
          </a:p>
          <a:p>
            <a:pPr algn="ctr">
              <a:buNone/>
            </a:pPr>
            <a:r>
              <a:rPr lang="en-US" dirty="0" smtClean="0"/>
              <a:t>Chinese Academy of Social Sciences</a:t>
            </a:r>
          </a:p>
          <a:p>
            <a:pPr algn="ctr">
              <a:buNone/>
            </a:pPr>
            <a:r>
              <a:rPr lang="en-US" dirty="0" smtClean="0"/>
              <a:t>Beijing, Peoples Republic of China</a:t>
            </a:r>
          </a:p>
          <a:p>
            <a:pPr algn="ctr">
              <a:buNone/>
            </a:pPr>
            <a:endParaRPr lang="en-US" dirty="0" smtClean="0"/>
          </a:p>
          <a:p>
            <a:pPr algn="ctr">
              <a:buNone/>
            </a:pPr>
            <a:r>
              <a:rPr lang="en-US" b="1" dirty="0" smtClean="0"/>
              <a:t>Professor Brett G. Scharffs</a:t>
            </a:r>
          </a:p>
          <a:p>
            <a:pPr algn="ctr">
              <a:buNone/>
            </a:pPr>
            <a:r>
              <a:rPr lang="en-US" dirty="0" smtClean="0"/>
              <a:t>Francis R. Kirkham Professor of Law</a:t>
            </a:r>
          </a:p>
          <a:p>
            <a:pPr algn="ctr">
              <a:buNone/>
            </a:pPr>
            <a:r>
              <a:rPr lang="en-US" dirty="0" smtClean="0"/>
              <a:t>Associate Director, International Center for Law and Religion Studies</a:t>
            </a:r>
          </a:p>
          <a:p>
            <a:pPr algn="ctr">
              <a:buNone/>
            </a:pPr>
            <a:r>
              <a:rPr lang="en-US" dirty="0" smtClean="0"/>
              <a:t>J. Reuben Clark Law School</a:t>
            </a:r>
          </a:p>
          <a:p>
            <a:pPr algn="ctr">
              <a:buNone/>
            </a:pPr>
            <a:r>
              <a:rPr lang="en-US" dirty="0" smtClean="0"/>
              <a:t>Brigham Young University</a:t>
            </a:r>
          </a:p>
          <a:p>
            <a:pPr algn="ctr">
              <a:buNone/>
            </a:pPr>
            <a:r>
              <a:rPr lang="en-US" dirty="0" smtClean="0"/>
              <a:t>Provo, Utah, USA</a:t>
            </a:r>
          </a:p>
          <a:p>
            <a:pPr algn="ctr">
              <a:buNone/>
            </a:pPr>
            <a:endParaRPr lang="en-US" dirty="0" smtClean="0"/>
          </a:p>
          <a:p>
            <a:pPr algn="ctr">
              <a:buNone/>
            </a:pPr>
            <a:r>
              <a:rPr lang="en-US" b="1" dirty="0" smtClean="0"/>
              <a:t>18</a:t>
            </a:r>
            <a:r>
              <a:rPr lang="en-US" b="1" baseline="30000" dirty="0" smtClean="0"/>
              <a:t>th</a:t>
            </a:r>
            <a:r>
              <a:rPr lang="en-US" b="1" dirty="0" smtClean="0"/>
              <a:t> Annual International Law and Religion Symposium</a:t>
            </a:r>
          </a:p>
          <a:p>
            <a:pPr algn="ctr">
              <a:buNone/>
            </a:pPr>
            <a:r>
              <a:rPr lang="en-US" dirty="0" smtClean="0"/>
              <a:t>Brigham Young University Law School</a:t>
            </a:r>
          </a:p>
          <a:p>
            <a:pPr algn="ctr">
              <a:buNone/>
            </a:pPr>
            <a:r>
              <a:rPr lang="en-US" dirty="0" smtClean="0"/>
              <a:t>Provo, Utah, October 2011</a:t>
            </a:r>
          </a:p>
          <a:p>
            <a:pPr algn="ctr">
              <a:buNone/>
            </a:pPr>
            <a:endParaRPr lang="en-US" dirty="0"/>
          </a:p>
        </p:txBody>
      </p:sp>
      <p:sp>
        <p:nvSpPr>
          <p:cNvPr id="8" name="TextBox 7"/>
          <p:cNvSpPr txBox="1"/>
          <p:nvPr/>
        </p:nvSpPr>
        <p:spPr>
          <a:xfrm>
            <a:off x="4114800" y="304800"/>
            <a:ext cx="4724400" cy="1384995"/>
          </a:xfrm>
          <a:prstGeom prst="rect">
            <a:avLst/>
          </a:prstGeom>
          <a:noFill/>
        </p:spPr>
        <p:txBody>
          <a:bodyPr wrap="square" rtlCol="0">
            <a:spAutoFit/>
          </a:bodyPr>
          <a:lstStyle/>
          <a:p>
            <a:r>
              <a:rPr lang="en-US" sz="2800" dirty="0" smtClean="0"/>
              <a:t>Religion and Equal Treatment in China: History, Contemporary Reality and the Way Forward</a:t>
            </a:r>
            <a:endParaRPr lang="en-US" sz="2800" dirty="0"/>
          </a:p>
        </p:txBody>
      </p:sp>
      <p:pic>
        <p:nvPicPr>
          <p:cNvPr id="1026" name="Picture 2" descr="C:\My Pictures\PictureProject\0077\DSCN6458.JPG"/>
          <p:cNvPicPr>
            <a:picLocks noChangeAspect="1" noChangeArrowheads="1"/>
          </p:cNvPicPr>
          <p:nvPr/>
        </p:nvPicPr>
        <p:blipFill>
          <a:blip r:embed="rId4" cstate="print"/>
          <a:srcRect/>
          <a:stretch>
            <a:fillRect/>
          </a:stretch>
        </p:blipFill>
        <p:spPr bwMode="auto">
          <a:xfrm>
            <a:off x="2362200" y="0"/>
            <a:ext cx="685800" cy="990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715962"/>
          </a:xfrm>
        </p:spPr>
        <p:txBody>
          <a:bodyPr>
            <a:normAutofit fontScale="90000"/>
          </a:bodyPr>
          <a:lstStyle/>
          <a:p>
            <a:r>
              <a:rPr lang="en-US" sz="2800" dirty="0" smtClean="0">
                <a:latin typeface="+mn-lt"/>
              </a:rPr>
              <a:t>I.  Historical Background </a:t>
            </a:r>
            <a:br>
              <a:rPr lang="en-US" sz="2800" dirty="0" smtClean="0">
                <a:latin typeface="+mn-lt"/>
              </a:rPr>
            </a:br>
            <a:r>
              <a:rPr lang="en-US" sz="2800" dirty="0" smtClean="0">
                <a:latin typeface="+mn-lt"/>
              </a:rPr>
              <a:t>B.  1912-1949</a:t>
            </a:r>
            <a:endParaRPr lang="en-US" sz="2800" dirty="0">
              <a:latin typeface="+mn-lt"/>
            </a:endParaRPr>
          </a:p>
        </p:txBody>
      </p:sp>
      <p:sp>
        <p:nvSpPr>
          <p:cNvPr id="7" name="Content Placeholder 6"/>
          <p:cNvSpPr>
            <a:spLocks noGrp="1"/>
          </p:cNvSpPr>
          <p:nvPr>
            <p:ph sz="quarter" idx="1"/>
          </p:nvPr>
        </p:nvSpPr>
        <p:spPr>
          <a:xfrm>
            <a:off x="914400" y="1066800"/>
            <a:ext cx="7772400" cy="4114800"/>
          </a:xfrm>
        </p:spPr>
        <p:txBody>
          <a:bodyPr>
            <a:normAutofit/>
          </a:bodyPr>
          <a:lstStyle/>
          <a:p>
            <a:pPr lvl="1"/>
            <a:r>
              <a:rPr lang="en-US" sz="2800" dirty="0" smtClean="0"/>
              <a:t>Nationalist Party Era</a:t>
            </a:r>
          </a:p>
          <a:p>
            <a:pPr lvl="2"/>
            <a:r>
              <a:rPr lang="en-US" sz="2400" dirty="0" smtClean="0"/>
              <a:t>Sun Yat-sen and his successor Chiang Kai-shek</a:t>
            </a:r>
          </a:p>
          <a:p>
            <a:pPr lvl="2"/>
            <a:r>
              <a:rPr lang="en-US" sz="2400" dirty="0" smtClean="0"/>
              <a:t>Period dominated by series of devastating military conflicts</a:t>
            </a:r>
          </a:p>
          <a:p>
            <a:pPr lvl="3"/>
            <a:r>
              <a:rPr lang="en-US" dirty="0" smtClean="0"/>
              <a:t>Nationalists vs. Warlords (Northern expedition, 1927)</a:t>
            </a:r>
          </a:p>
          <a:p>
            <a:pPr lvl="3"/>
            <a:r>
              <a:rPr lang="en-US" dirty="0" smtClean="0"/>
              <a:t>Nationalists vs. Communists (late 1920’s)</a:t>
            </a:r>
          </a:p>
          <a:p>
            <a:pPr lvl="3"/>
            <a:r>
              <a:rPr lang="en-US" dirty="0" smtClean="0"/>
              <a:t>Japanese (1931, Manchuria; 1937-1945 China)</a:t>
            </a:r>
          </a:p>
          <a:p>
            <a:pPr lvl="3"/>
            <a:r>
              <a:rPr lang="en-US" dirty="0" smtClean="0"/>
              <a:t>Renewed war between Nationalists and Communists (1945-1949)</a:t>
            </a:r>
          </a:p>
          <a:p>
            <a:pPr lvl="2"/>
            <a:r>
              <a:rPr lang="en-US" sz="2400" dirty="0" smtClean="0"/>
              <a:t>Culminating in founding of People’s Republic of China (1949)</a:t>
            </a:r>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1"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715962"/>
          </a:xfrm>
        </p:spPr>
        <p:txBody>
          <a:bodyPr>
            <a:normAutofit fontScale="90000"/>
          </a:bodyPr>
          <a:lstStyle/>
          <a:p>
            <a:r>
              <a:rPr lang="en-US" sz="2800" dirty="0" smtClean="0">
                <a:latin typeface="+mn-lt"/>
              </a:rPr>
              <a:t>I.  Historical Background </a:t>
            </a:r>
            <a:br>
              <a:rPr lang="en-US" sz="2800" dirty="0" smtClean="0">
                <a:latin typeface="+mn-lt"/>
              </a:rPr>
            </a:br>
            <a:r>
              <a:rPr lang="en-US" sz="2800" dirty="0" smtClean="0">
                <a:latin typeface="+mn-lt"/>
              </a:rPr>
              <a:t>C. 1950-1978</a:t>
            </a:r>
            <a:endParaRPr lang="en-US" sz="2800" dirty="0">
              <a:latin typeface="+mn-lt"/>
            </a:endParaRPr>
          </a:p>
        </p:txBody>
      </p:sp>
      <p:sp>
        <p:nvSpPr>
          <p:cNvPr id="7" name="Content Placeholder 6"/>
          <p:cNvSpPr>
            <a:spLocks noGrp="1"/>
          </p:cNvSpPr>
          <p:nvPr>
            <p:ph sz="quarter" idx="1"/>
          </p:nvPr>
        </p:nvSpPr>
        <p:spPr>
          <a:xfrm>
            <a:off x="914400" y="1066800"/>
            <a:ext cx="7772400" cy="4114800"/>
          </a:xfrm>
        </p:spPr>
        <p:txBody>
          <a:bodyPr>
            <a:normAutofit fontScale="92500" lnSpcReduction="20000"/>
          </a:bodyPr>
          <a:lstStyle/>
          <a:p>
            <a:pPr lvl="1"/>
            <a:r>
              <a:rPr lang="en-US" sz="2800" dirty="0" smtClean="0"/>
              <a:t>Maoist Era</a:t>
            </a:r>
          </a:p>
          <a:p>
            <a:pPr lvl="2"/>
            <a:r>
              <a:rPr lang="en-US" sz="2600" dirty="0" smtClean="0"/>
              <a:t>Atheism became the official policy of the Communist Party and the State</a:t>
            </a:r>
          </a:p>
          <a:p>
            <a:pPr lvl="3"/>
            <a:r>
              <a:rPr lang="en-US" sz="2200" dirty="0" smtClean="0"/>
              <a:t>Strong desire to eliminate foreign control and influence over religion, especially Catholicism and Protestantism</a:t>
            </a:r>
          </a:p>
          <a:p>
            <a:pPr lvl="3"/>
            <a:r>
              <a:rPr lang="en-US" sz="2200" dirty="0" smtClean="0"/>
              <a:t>Five recognized “established” churches</a:t>
            </a:r>
          </a:p>
          <a:p>
            <a:pPr lvl="3"/>
            <a:r>
              <a:rPr lang="en-US" sz="2200" dirty="0" smtClean="0"/>
              <a:t>Party intended to oversee the gradual decline and extinction of religion</a:t>
            </a:r>
          </a:p>
          <a:p>
            <a:pPr lvl="2"/>
            <a:r>
              <a:rPr lang="en-US" sz="2600" dirty="0" smtClean="0"/>
              <a:t>Eras of Anti-Rightist Campaign ((1957-58), the Great Leap Forward (1958-1960), and the Cultural Revolution (1966-1976) were periods of harsh crackdowns on religious leaders and believers. Many places of worship were closed or destroyed.</a:t>
            </a:r>
          </a:p>
          <a:p>
            <a:pPr lvl="3"/>
            <a:endParaRPr lang="en-US" sz="2400" dirty="0" smtClean="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ands copy.jpg"/>
          <p:cNvPicPr>
            <a:picLocks noChangeAspect="1"/>
          </p:cNvPicPr>
          <p:nvPr/>
        </p:nvPicPr>
        <p:blipFill>
          <a:blip r:embed="rId3" cstate="print"/>
          <a:stretch>
            <a:fillRect/>
          </a:stretch>
        </p:blipFill>
        <p:spPr>
          <a:xfrm>
            <a:off x="4615070" y="0"/>
            <a:ext cx="1252330" cy="1920240"/>
          </a:xfrm>
          <a:prstGeom prst="rect">
            <a:avLst/>
          </a:prstGeom>
        </p:spPr>
      </p:pic>
      <p:pic>
        <p:nvPicPr>
          <p:cNvPr id="12" name="Picture 11" descr="Kali copy.jpg"/>
          <p:cNvPicPr>
            <a:picLocks noChangeAspect="1"/>
          </p:cNvPicPr>
          <p:nvPr/>
        </p:nvPicPr>
        <p:blipFill>
          <a:blip r:embed="rId4" cstate="print"/>
          <a:stretch>
            <a:fillRect/>
          </a:stretch>
        </p:blipFill>
        <p:spPr>
          <a:xfrm>
            <a:off x="5867400" y="0"/>
            <a:ext cx="1981200" cy="1892808"/>
          </a:xfrm>
          <a:prstGeom prst="rect">
            <a:avLst/>
          </a:prstGeom>
        </p:spPr>
      </p:pic>
      <p:pic>
        <p:nvPicPr>
          <p:cNvPr id="13" name="Picture 12" descr="Wall copy.jpg"/>
          <p:cNvPicPr>
            <a:picLocks noChangeAspect="1"/>
          </p:cNvPicPr>
          <p:nvPr/>
        </p:nvPicPr>
        <p:blipFill>
          <a:blip r:embed="rId5" cstate="print"/>
          <a:stretch>
            <a:fillRect/>
          </a:stretch>
        </p:blipFill>
        <p:spPr>
          <a:xfrm>
            <a:off x="7924801" y="0"/>
            <a:ext cx="1219200" cy="1905000"/>
          </a:xfrm>
          <a:prstGeom prst="rect">
            <a:avLst/>
          </a:prstGeom>
        </p:spPr>
      </p:pic>
      <p:sp>
        <p:nvSpPr>
          <p:cNvPr id="17" name="TextBox 16"/>
          <p:cNvSpPr txBox="1"/>
          <p:nvPr/>
        </p:nvSpPr>
        <p:spPr>
          <a:xfrm>
            <a:off x="304800" y="1981200"/>
            <a:ext cx="8534400" cy="4708981"/>
          </a:xfrm>
          <a:prstGeom prst="rect">
            <a:avLst/>
          </a:prstGeom>
          <a:ln>
            <a:solidFill>
              <a:srgbClr val="4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t>1982 Constitution (National People’s Congress)</a:t>
            </a:r>
          </a:p>
          <a:p>
            <a:r>
              <a:rPr lang="en-US" sz="2400" dirty="0" smtClean="0"/>
              <a:t>Chapter II (Fundamental Rights and Duties of Citizens)</a:t>
            </a:r>
          </a:p>
          <a:p>
            <a:r>
              <a:rPr lang="en-US" sz="2400" dirty="0" smtClean="0"/>
              <a:t>Article 36:</a:t>
            </a:r>
          </a:p>
          <a:p>
            <a:endParaRPr lang="en-US" dirty="0" smtClean="0"/>
          </a:p>
          <a:p>
            <a:r>
              <a:rPr lang="en-US" sz="2000" dirty="0" smtClean="0"/>
              <a:t>Citizens of the People’s Republic of China enjoy freedom of religious belief. No state organ, public organization or individual may compel citizens to believe in, or not to believe in, any religion.</a:t>
            </a:r>
          </a:p>
          <a:p>
            <a:endParaRPr lang="en-US" sz="2000" dirty="0" smtClean="0"/>
          </a:p>
          <a:p>
            <a:r>
              <a:rPr lang="en-US" sz="2000" dirty="0" smtClean="0"/>
              <a:t>The State protects normal religious activities. No one may make use of religion to engage in activities that disrupt public order, impair the health of citizens or interfere with the educational system of the state.</a:t>
            </a:r>
          </a:p>
          <a:p>
            <a:endParaRPr lang="en-US" sz="2000" dirty="0" smtClean="0"/>
          </a:p>
          <a:p>
            <a:r>
              <a:rPr lang="en-US" sz="2000" dirty="0" smtClean="0"/>
              <a:t>Religious bodies and religious affairs are not subject to any foreign domination.</a:t>
            </a:r>
          </a:p>
          <a:p>
            <a:endParaRPr lang="en-US" dirty="0"/>
          </a:p>
        </p:txBody>
      </p:sp>
      <p:sp>
        <p:nvSpPr>
          <p:cNvPr id="8" name="TextBox 7"/>
          <p:cNvSpPr txBox="1"/>
          <p:nvPr/>
        </p:nvSpPr>
        <p:spPr>
          <a:xfrm>
            <a:off x="152400" y="457200"/>
            <a:ext cx="4419600" cy="954107"/>
          </a:xfrm>
          <a:prstGeom prst="rect">
            <a:avLst/>
          </a:prstGeom>
          <a:noFill/>
        </p:spPr>
        <p:txBody>
          <a:bodyPr wrap="square" rtlCol="0">
            <a:spAutoFit/>
          </a:bodyPr>
          <a:lstStyle/>
          <a:p>
            <a:r>
              <a:rPr lang="en-US" sz="2800" dirty="0" smtClean="0"/>
              <a:t>II.  Regulation of Religion After 1978</a:t>
            </a:r>
            <a:endParaRPr lang="en-US" sz="2800" dirty="0"/>
          </a:p>
        </p:txBody>
      </p:sp>
      <p:pic>
        <p:nvPicPr>
          <p:cNvPr id="9" name="Picture 2" descr="C:\My Pictures\PictureProject\0058\DSCN5398.JPG"/>
          <p:cNvPicPr>
            <a:picLocks noChangeAspect="1" noChangeArrowheads="1"/>
          </p:cNvPicPr>
          <p:nvPr/>
        </p:nvPicPr>
        <p:blipFill>
          <a:blip r:embed="rId6" cstate="print"/>
          <a:srcRect/>
          <a:stretch>
            <a:fillRect/>
          </a:stretch>
        </p:blipFill>
        <p:spPr bwMode="auto">
          <a:xfrm>
            <a:off x="7715250" y="0"/>
            <a:ext cx="1428750" cy="1905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2209800" y="274638"/>
            <a:ext cx="4267200" cy="1477962"/>
          </a:xfrm>
        </p:spPr>
        <p:txBody>
          <a:bodyPr>
            <a:normAutofit fontScale="90000"/>
          </a:bodyPr>
          <a:lstStyle/>
          <a:p>
            <a:pPr eaLnBrk="1" hangingPunct="1">
              <a:defRPr/>
            </a:pPr>
            <a:r>
              <a:rPr lang="en-US" sz="2800" dirty="0" smtClean="0">
                <a:latin typeface="+mn-lt"/>
              </a:rPr>
              <a:t>II.	Regulation of Religion</a:t>
            </a:r>
            <a:br>
              <a:rPr lang="en-US" sz="2800" dirty="0" smtClean="0">
                <a:latin typeface="+mn-lt"/>
              </a:rPr>
            </a:br>
            <a:r>
              <a:rPr lang="en-US" sz="2800" dirty="0" smtClean="0">
                <a:latin typeface="+mn-lt"/>
              </a:rPr>
              <a:t>             After 1978:</a:t>
            </a:r>
            <a:br>
              <a:rPr lang="en-US" sz="2800" dirty="0" smtClean="0">
                <a:latin typeface="+mn-lt"/>
              </a:rPr>
            </a:br>
            <a:r>
              <a:rPr lang="en-US" sz="2800" dirty="0" smtClean="0">
                <a:latin typeface="+mn-lt"/>
              </a:rPr>
              <a:t>	Constitutional Questions</a:t>
            </a:r>
          </a:p>
        </p:txBody>
      </p:sp>
      <p:sp>
        <p:nvSpPr>
          <p:cNvPr id="5" name="Rectangle 3"/>
          <p:cNvSpPr txBox="1">
            <a:spLocks noChangeArrowheads="1"/>
          </p:cNvSpPr>
          <p:nvPr/>
        </p:nvSpPr>
        <p:spPr>
          <a:xfrm>
            <a:off x="457200" y="4343400"/>
            <a:ext cx="8229600" cy="2286000"/>
          </a:xfrm>
          <a:prstGeom prst="rect">
            <a:avLst/>
          </a:prstGeom>
        </p:spPr>
        <p:txBody>
          <a:bodyPr/>
          <a:lstStyle/>
          <a:p>
            <a:pPr marL="342900" indent="-342900">
              <a:lnSpc>
                <a:spcPct val="90000"/>
              </a:lnSpc>
              <a:spcBef>
                <a:spcPct val="20000"/>
              </a:spcBef>
              <a:buClr>
                <a:schemeClr val="hlink"/>
              </a:buClr>
              <a:buSzPct val="65000"/>
              <a:buFont typeface="Wingdings" pitchFamily="2" charset="2"/>
              <a:buNone/>
              <a:defRPr/>
            </a:pPr>
            <a:endParaRPr lang="en-US" sz="2800" dirty="0">
              <a:effectLst>
                <a:outerShdw blurRad="38100" dist="38100" dir="2700000" algn="tl">
                  <a:srgbClr val="000000"/>
                </a:outerShdw>
              </a:effectLst>
            </a:endParaRPr>
          </a:p>
        </p:txBody>
      </p:sp>
      <p:pic>
        <p:nvPicPr>
          <p:cNvPr id="3074" name="Picture 2" descr="C:\My Pictures\PictureProject\0040\DSCN4455.JPG"/>
          <p:cNvPicPr>
            <a:picLocks noChangeAspect="1" noChangeArrowheads="1"/>
          </p:cNvPicPr>
          <p:nvPr/>
        </p:nvPicPr>
        <p:blipFill>
          <a:blip r:embed="rId3" cstate="print"/>
          <a:srcRect/>
          <a:stretch>
            <a:fillRect/>
          </a:stretch>
        </p:blipFill>
        <p:spPr bwMode="auto">
          <a:xfrm>
            <a:off x="76200" y="76200"/>
            <a:ext cx="1981200" cy="1828800"/>
          </a:xfrm>
          <a:prstGeom prst="rect">
            <a:avLst/>
          </a:prstGeom>
          <a:noFill/>
        </p:spPr>
      </p:pic>
      <p:sp>
        <p:nvSpPr>
          <p:cNvPr id="6" name="TextBox 5"/>
          <p:cNvSpPr txBox="1"/>
          <p:nvPr/>
        </p:nvSpPr>
        <p:spPr>
          <a:xfrm>
            <a:off x="304800" y="1981200"/>
            <a:ext cx="8534400"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228600" y="2057400"/>
            <a:ext cx="8686800" cy="3816429"/>
          </a:xfrm>
          <a:prstGeom prst="rect">
            <a:avLst/>
          </a:prstGeom>
          <a:noFill/>
        </p:spPr>
        <p:txBody>
          <a:bodyPr wrap="square" rtlCol="0">
            <a:spAutoFit/>
          </a:bodyPr>
          <a:lstStyle/>
          <a:p>
            <a:pPr marL="1108710" lvl="2" indent="-514350">
              <a:buFont typeface="Arial" pitchFamily="34" charset="0"/>
              <a:buChar char="•"/>
            </a:pPr>
            <a:r>
              <a:rPr lang="en-US" sz="2400" dirty="0" smtClean="0"/>
              <a:t>Constitution does not create justiciable legal rights – political guidance</a:t>
            </a:r>
          </a:p>
          <a:p>
            <a:pPr marL="1108710" lvl="2" indent="-514350">
              <a:buFont typeface="Arial" pitchFamily="34" charset="0"/>
              <a:buChar char="•"/>
            </a:pPr>
            <a:r>
              <a:rPr lang="en-US" sz="2400" dirty="0" smtClean="0"/>
              <a:t>Protection of religious “belief” (Q: manifestations; </a:t>
            </a:r>
            <a:r>
              <a:rPr lang="en-US" sz="2400" i="1" dirty="0" smtClean="0"/>
              <a:t>forum externum</a:t>
            </a:r>
            <a:r>
              <a:rPr lang="en-US" sz="2400" dirty="0" smtClean="0"/>
              <a:t>)</a:t>
            </a:r>
          </a:p>
          <a:p>
            <a:pPr marL="1108710" lvl="2" indent="-514350">
              <a:buFont typeface="Arial" pitchFamily="34" charset="0"/>
              <a:buChar char="•"/>
            </a:pPr>
            <a:r>
              <a:rPr lang="en-US" sz="2400" dirty="0" smtClean="0"/>
              <a:t>“Normal religious activities” (5 officially-recognized churches)</a:t>
            </a:r>
          </a:p>
          <a:p>
            <a:pPr marL="1565910" lvl="3" indent="-514350">
              <a:buFont typeface="Arial" pitchFamily="34" charset="0"/>
              <a:buChar char="•"/>
            </a:pPr>
            <a:r>
              <a:rPr lang="en-US" sz="2000" dirty="0" smtClean="0"/>
              <a:t>Other religious can be classified as </a:t>
            </a:r>
            <a:r>
              <a:rPr lang="en-US" sz="2000" i="1" dirty="0" smtClean="0"/>
              <a:t>xue jiao </a:t>
            </a:r>
            <a:r>
              <a:rPr lang="en-US" sz="2000" dirty="0" smtClean="0"/>
              <a:t>(evil cults)</a:t>
            </a:r>
          </a:p>
          <a:p>
            <a:pPr marL="1108710" lvl="2" indent="-514350">
              <a:buFont typeface="Arial" pitchFamily="34" charset="0"/>
              <a:buChar char="•"/>
            </a:pPr>
            <a:r>
              <a:rPr lang="en-US" sz="2400" dirty="0" smtClean="0"/>
              <a:t>Limitations</a:t>
            </a:r>
          </a:p>
          <a:p>
            <a:pPr marL="1565910" lvl="3" indent="-514350">
              <a:buFont typeface="Arial" pitchFamily="34" charset="0"/>
              <a:buChar char="•"/>
            </a:pPr>
            <a:r>
              <a:rPr lang="en-US" sz="2000" dirty="0" smtClean="0"/>
              <a:t>“activities that disrupt public order”</a:t>
            </a:r>
          </a:p>
          <a:p>
            <a:pPr marL="1565910" lvl="3" indent="-514350">
              <a:buFont typeface="Arial" pitchFamily="34" charset="0"/>
              <a:buChar char="•"/>
            </a:pPr>
            <a:r>
              <a:rPr lang="en-US" sz="2000" dirty="0" smtClean="0"/>
              <a:t>“impair the health of citizens” or</a:t>
            </a:r>
          </a:p>
          <a:p>
            <a:pPr marL="1565910" lvl="3" indent="-514350">
              <a:buFont typeface="Arial" pitchFamily="34" charset="0"/>
              <a:buChar char="•"/>
            </a:pPr>
            <a:r>
              <a:rPr lang="en-US" sz="2000" dirty="0" smtClean="0"/>
              <a:t>“interfere with the educational system of the state”</a:t>
            </a:r>
          </a:p>
          <a:p>
            <a:pPr marL="1108710" lvl="2" indent="-514350">
              <a:buFont typeface="Arial" pitchFamily="34" charset="0"/>
              <a:buChar char="•"/>
            </a:pPr>
            <a:r>
              <a:rPr lang="en-US" sz="2400" dirty="0" smtClean="0"/>
              <a:t>Not subject to any foreign domination</a:t>
            </a:r>
          </a:p>
          <a:p>
            <a:endParaRPr lang="en-US" dirty="0"/>
          </a:p>
        </p:txBody>
      </p:sp>
      <p:pic>
        <p:nvPicPr>
          <p:cNvPr id="4098" name="Picture 2" descr="C:\My Pictures\PictureProject\0075\DSC_0119.JPG"/>
          <p:cNvPicPr>
            <a:picLocks noChangeAspect="1" noChangeArrowheads="1"/>
          </p:cNvPicPr>
          <p:nvPr/>
        </p:nvPicPr>
        <p:blipFill>
          <a:blip r:embed="rId4" cstate="print"/>
          <a:srcRect/>
          <a:stretch>
            <a:fillRect/>
          </a:stretch>
        </p:blipFill>
        <p:spPr bwMode="auto">
          <a:xfrm>
            <a:off x="6477000" y="76200"/>
            <a:ext cx="2590800" cy="1828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1401762"/>
          </a:xfrm>
        </p:spPr>
        <p:txBody>
          <a:bodyPr>
            <a:normAutofit fontScale="90000"/>
          </a:bodyPr>
          <a:lstStyle/>
          <a:p>
            <a:r>
              <a:rPr lang="en-US" sz="3100" dirty="0" smtClean="0">
                <a:latin typeface="+mn-lt"/>
              </a:rPr>
              <a:t>II.  Regulation of Religion After 1978</a:t>
            </a:r>
            <a:r>
              <a:rPr lang="en-US" sz="2800" dirty="0" smtClean="0">
                <a:latin typeface="+mn-lt"/>
              </a:rPr>
              <a:t/>
            </a:r>
            <a:br>
              <a:rPr lang="en-US" sz="2800" dirty="0" smtClean="0">
                <a:latin typeface="+mn-lt"/>
              </a:rPr>
            </a:br>
            <a:r>
              <a:rPr lang="en-US" sz="2800" dirty="0" smtClean="0">
                <a:latin typeface="+mn-lt"/>
              </a:rPr>
              <a:t>	</a:t>
            </a:r>
            <a:r>
              <a:rPr lang="en-US" sz="2700" dirty="0" smtClean="0">
                <a:latin typeface="+mn-lt"/>
              </a:rPr>
              <a:t>1982 Central Committee of CPC</a:t>
            </a:r>
            <a:br>
              <a:rPr lang="en-US" sz="2700" dirty="0" smtClean="0">
                <a:latin typeface="+mn-lt"/>
              </a:rPr>
            </a:br>
            <a:r>
              <a:rPr lang="en-US" sz="2700" dirty="0" smtClean="0">
                <a:latin typeface="+mn-lt"/>
              </a:rPr>
              <a:t>	Document 19: The Basic Viewpoint and Policy on the 	Religious Question During Our Country’s Socialist Period</a:t>
            </a:r>
            <a:endParaRPr lang="en-US" sz="2700" dirty="0">
              <a:latin typeface="+mn-lt"/>
            </a:endParaRPr>
          </a:p>
        </p:txBody>
      </p:sp>
      <p:sp>
        <p:nvSpPr>
          <p:cNvPr id="7" name="Content Placeholder 6"/>
          <p:cNvSpPr>
            <a:spLocks noGrp="1"/>
          </p:cNvSpPr>
          <p:nvPr>
            <p:ph sz="quarter" idx="1"/>
          </p:nvPr>
        </p:nvSpPr>
        <p:spPr>
          <a:xfrm>
            <a:off x="914400" y="1752600"/>
            <a:ext cx="7772400" cy="3429000"/>
          </a:xfrm>
        </p:spPr>
        <p:txBody>
          <a:bodyPr>
            <a:normAutofit/>
          </a:bodyPr>
          <a:lstStyle/>
          <a:p>
            <a:pPr marL="834390" lvl="1" indent="-514350">
              <a:buNone/>
            </a:pPr>
            <a:r>
              <a:rPr lang="en-US" sz="2400" dirty="0" smtClean="0"/>
              <a:t>“Religion is a historical phenomenon pertaining to a definite period in the development of human society. It has its own cycle of emergence, development, and demise. Religious faith and religious sentiment, along with religious ceremonies and organizations consonant with this faith and sentiment, are all products of the history of society. Religion will eventually disappear from human history. </a:t>
            </a:r>
            <a:r>
              <a:rPr lang="en-US" dirty="0" smtClean="0"/>
              <a:t>But it will disappear naturally only through the long-term development of Socialism and Communism, when all objective requirements are met.”</a:t>
            </a:r>
            <a:endParaRPr lang="en-US" sz="2400" dirty="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1401762"/>
          </a:xfrm>
        </p:spPr>
        <p:txBody>
          <a:bodyPr>
            <a:normAutofit fontScale="90000"/>
          </a:bodyPr>
          <a:lstStyle/>
          <a:p>
            <a:r>
              <a:rPr lang="en-US" sz="3100" dirty="0" smtClean="0">
                <a:latin typeface="+mn-lt"/>
              </a:rPr>
              <a:t>II.  Regulation of Religion After 1978</a:t>
            </a:r>
            <a:r>
              <a:rPr lang="en-US" sz="2800" dirty="0" smtClean="0">
                <a:latin typeface="+mn-lt"/>
              </a:rPr>
              <a:t/>
            </a:r>
            <a:br>
              <a:rPr lang="en-US" sz="2800" dirty="0" smtClean="0">
                <a:latin typeface="+mn-lt"/>
              </a:rPr>
            </a:br>
            <a:r>
              <a:rPr lang="en-US" sz="2800" dirty="0" smtClean="0">
                <a:latin typeface="+mn-lt"/>
              </a:rPr>
              <a:t>	</a:t>
            </a:r>
            <a:r>
              <a:rPr lang="en-US" sz="2700" dirty="0" smtClean="0">
                <a:latin typeface="+mn-lt"/>
              </a:rPr>
              <a:t>1982 Central Committee of CPC</a:t>
            </a:r>
            <a:br>
              <a:rPr lang="en-US" sz="2700" dirty="0" smtClean="0">
                <a:latin typeface="+mn-lt"/>
              </a:rPr>
            </a:br>
            <a:r>
              <a:rPr lang="en-US" sz="2700" dirty="0" smtClean="0">
                <a:latin typeface="+mn-lt"/>
              </a:rPr>
              <a:t>	Document 19: The Basic Viewpoint and Policy on the 	Religious Question During Our Country’s Socialist Period</a:t>
            </a:r>
            <a:endParaRPr lang="en-US" sz="2700" dirty="0">
              <a:latin typeface="+mn-lt"/>
            </a:endParaRPr>
          </a:p>
        </p:txBody>
      </p:sp>
      <p:sp>
        <p:nvSpPr>
          <p:cNvPr id="7" name="Content Placeholder 6"/>
          <p:cNvSpPr>
            <a:spLocks noGrp="1"/>
          </p:cNvSpPr>
          <p:nvPr>
            <p:ph sz="quarter" idx="1"/>
          </p:nvPr>
        </p:nvSpPr>
        <p:spPr>
          <a:xfrm>
            <a:off x="914400" y="1752600"/>
            <a:ext cx="7772400" cy="3429000"/>
          </a:xfrm>
        </p:spPr>
        <p:txBody>
          <a:bodyPr>
            <a:normAutofit/>
          </a:bodyPr>
          <a:lstStyle/>
          <a:p>
            <a:pPr marL="834390" lvl="1" indent="-514350">
              <a:buNone/>
            </a:pPr>
            <a:r>
              <a:rPr lang="en-US" sz="2400" dirty="0" smtClean="0"/>
              <a:t>“The basic policy the Party has adopted toward the religious question is that of respect for and protection of the freedom of religious belief. We Communists are atheists and must unremittingly propagate atheism. Yet at the same time we must understand that it will be fruitless and extremely harmful to use simple coercion in dealing with the people’s ideological and spiritual questions – and this includes religious questions</a:t>
            </a:r>
            <a:endParaRPr lang="en-US" sz="2400" dirty="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2133600" y="274638"/>
            <a:ext cx="4267200" cy="1706562"/>
          </a:xfrm>
        </p:spPr>
        <p:txBody>
          <a:bodyPr>
            <a:noAutofit/>
          </a:bodyPr>
          <a:lstStyle/>
          <a:p>
            <a:pPr eaLnBrk="1" hangingPunct="1">
              <a:defRPr/>
            </a:pPr>
            <a:r>
              <a:rPr lang="en-US" sz="2800" dirty="0" smtClean="0">
                <a:latin typeface="+mn-lt"/>
              </a:rPr>
              <a:t>II.  Regulation of Religion After   </a:t>
            </a:r>
            <a:br>
              <a:rPr lang="en-US" sz="2800" dirty="0" smtClean="0">
                <a:latin typeface="+mn-lt"/>
              </a:rPr>
            </a:br>
            <a:r>
              <a:rPr lang="en-US" sz="2800" dirty="0" smtClean="0">
                <a:latin typeface="+mn-lt"/>
              </a:rPr>
              <a:t>     1978</a:t>
            </a:r>
            <a:br>
              <a:rPr lang="en-US" sz="2800" dirty="0" smtClean="0">
                <a:latin typeface="+mn-lt"/>
              </a:rPr>
            </a:br>
            <a:r>
              <a:rPr lang="en-US" sz="2800" dirty="0" smtClean="0">
                <a:latin typeface="+mn-lt"/>
              </a:rPr>
              <a:t>      </a:t>
            </a:r>
            <a:r>
              <a:rPr lang="en-US" sz="2400" dirty="0" smtClean="0">
                <a:latin typeface="+mn-lt"/>
              </a:rPr>
              <a:t>Party/State Policies Towards</a:t>
            </a:r>
            <a:br>
              <a:rPr lang="en-US" sz="2400" dirty="0" smtClean="0">
                <a:latin typeface="+mn-lt"/>
              </a:rPr>
            </a:br>
            <a:r>
              <a:rPr lang="en-US" sz="2400" dirty="0" smtClean="0">
                <a:latin typeface="+mn-lt"/>
              </a:rPr>
              <a:t>       Religion</a:t>
            </a:r>
          </a:p>
        </p:txBody>
      </p:sp>
      <p:sp>
        <p:nvSpPr>
          <p:cNvPr id="5" name="Rectangle 3"/>
          <p:cNvSpPr txBox="1">
            <a:spLocks noChangeArrowheads="1"/>
          </p:cNvSpPr>
          <p:nvPr/>
        </p:nvSpPr>
        <p:spPr>
          <a:xfrm>
            <a:off x="457200" y="4343400"/>
            <a:ext cx="8229600" cy="2286000"/>
          </a:xfrm>
          <a:prstGeom prst="rect">
            <a:avLst/>
          </a:prstGeom>
        </p:spPr>
        <p:txBody>
          <a:bodyPr/>
          <a:lstStyle/>
          <a:p>
            <a:pPr marL="342900" indent="-342900">
              <a:lnSpc>
                <a:spcPct val="90000"/>
              </a:lnSpc>
              <a:spcBef>
                <a:spcPct val="20000"/>
              </a:spcBef>
              <a:buClr>
                <a:schemeClr val="hlink"/>
              </a:buClr>
              <a:buSzPct val="65000"/>
              <a:buFont typeface="Wingdings" pitchFamily="2" charset="2"/>
              <a:buNone/>
              <a:defRPr/>
            </a:pPr>
            <a:endParaRPr lang="en-US" sz="2800" dirty="0">
              <a:effectLst>
                <a:outerShdw blurRad="38100" dist="38100" dir="2700000" algn="tl">
                  <a:srgbClr val="000000"/>
                </a:outerShdw>
              </a:effectLst>
            </a:endParaRPr>
          </a:p>
        </p:txBody>
      </p:sp>
      <p:pic>
        <p:nvPicPr>
          <p:cNvPr id="3074" name="Picture 2" descr="C:\My Pictures\PictureProject\0040\DSCN4455.JPG"/>
          <p:cNvPicPr>
            <a:picLocks noChangeAspect="1" noChangeArrowheads="1"/>
          </p:cNvPicPr>
          <p:nvPr/>
        </p:nvPicPr>
        <p:blipFill>
          <a:blip r:embed="rId3" cstate="print"/>
          <a:srcRect/>
          <a:stretch>
            <a:fillRect/>
          </a:stretch>
        </p:blipFill>
        <p:spPr bwMode="auto">
          <a:xfrm>
            <a:off x="76200" y="76200"/>
            <a:ext cx="1981200" cy="1676400"/>
          </a:xfrm>
          <a:prstGeom prst="rect">
            <a:avLst/>
          </a:prstGeom>
          <a:noFill/>
        </p:spPr>
      </p:pic>
      <p:sp>
        <p:nvSpPr>
          <p:cNvPr id="6" name="TextBox 5"/>
          <p:cNvSpPr txBox="1"/>
          <p:nvPr/>
        </p:nvSpPr>
        <p:spPr>
          <a:xfrm>
            <a:off x="304800" y="1981200"/>
            <a:ext cx="8534400" cy="369332"/>
          </a:xfrm>
          <a:prstGeom prst="rect">
            <a:avLst/>
          </a:prstGeom>
          <a:noFill/>
        </p:spPr>
        <p:txBody>
          <a:bodyPr wrap="square" rtlCol="0">
            <a:spAutoFit/>
          </a:bodyPr>
          <a:lstStyle/>
          <a:p>
            <a:r>
              <a:rPr lang="en-US" dirty="0" smtClean="0"/>
              <a:t>  </a:t>
            </a:r>
            <a:endParaRPr lang="en-US" dirty="0"/>
          </a:p>
        </p:txBody>
      </p:sp>
      <p:sp>
        <p:nvSpPr>
          <p:cNvPr id="8" name="TextBox 7"/>
          <p:cNvSpPr txBox="1"/>
          <p:nvPr/>
        </p:nvSpPr>
        <p:spPr>
          <a:xfrm>
            <a:off x="228600" y="2667000"/>
            <a:ext cx="8686800" cy="1538883"/>
          </a:xfrm>
          <a:prstGeom prst="rect">
            <a:avLst/>
          </a:prstGeom>
          <a:noFill/>
        </p:spPr>
        <p:txBody>
          <a:bodyPr wrap="square" rtlCol="0">
            <a:spAutoFit/>
          </a:bodyPr>
          <a:lstStyle/>
          <a:p>
            <a:pPr lvl="1">
              <a:buFont typeface="Arial" pitchFamily="34" charset="0"/>
              <a:buChar char="•"/>
            </a:pPr>
            <a:r>
              <a:rPr lang="en-US" sz="2800" dirty="0" smtClean="0"/>
              <a:t>  	Two Basic Policies</a:t>
            </a:r>
          </a:p>
          <a:p>
            <a:pPr lvl="2">
              <a:buFont typeface="Arial" pitchFamily="34" charset="0"/>
              <a:buChar char="•"/>
            </a:pPr>
            <a:r>
              <a:rPr lang="en-US" sz="2400" dirty="0" smtClean="0"/>
              <a:t>     State eradication of religion</a:t>
            </a:r>
          </a:p>
          <a:p>
            <a:pPr lvl="2">
              <a:buFont typeface="Arial" pitchFamily="34" charset="0"/>
              <a:buChar char="•"/>
            </a:pPr>
            <a:r>
              <a:rPr lang="en-US" sz="2400" dirty="0" smtClean="0"/>
              <a:t>     State control of religion</a:t>
            </a:r>
          </a:p>
          <a:p>
            <a:endParaRPr lang="en-US" dirty="0"/>
          </a:p>
        </p:txBody>
      </p:sp>
      <p:pic>
        <p:nvPicPr>
          <p:cNvPr id="9" name="Picture 2" descr="C:\My Pictures\PictureProject\0075\DSC_0119.JPG"/>
          <p:cNvPicPr>
            <a:picLocks noChangeAspect="1" noChangeArrowheads="1"/>
          </p:cNvPicPr>
          <p:nvPr/>
        </p:nvPicPr>
        <p:blipFill>
          <a:blip r:embed="rId4" cstate="print"/>
          <a:srcRect/>
          <a:stretch>
            <a:fillRect/>
          </a:stretch>
        </p:blipFill>
        <p:spPr bwMode="auto">
          <a:xfrm>
            <a:off x="6477000" y="76200"/>
            <a:ext cx="2590800" cy="1828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1401762"/>
          </a:xfrm>
        </p:spPr>
        <p:txBody>
          <a:bodyPr>
            <a:normAutofit fontScale="90000"/>
          </a:bodyPr>
          <a:lstStyle/>
          <a:p>
            <a:r>
              <a:rPr lang="en-US" sz="3100" dirty="0" smtClean="0">
                <a:latin typeface="+mn-lt"/>
              </a:rPr>
              <a:t>II.  Regulation of Religion After 1978</a:t>
            </a:r>
            <a:r>
              <a:rPr lang="en-US" sz="2800" dirty="0" smtClean="0">
                <a:latin typeface="+mn-lt"/>
              </a:rPr>
              <a:t/>
            </a:r>
            <a:br>
              <a:rPr lang="en-US" sz="2800" dirty="0" smtClean="0">
                <a:latin typeface="+mn-lt"/>
              </a:rPr>
            </a:br>
            <a:r>
              <a:rPr lang="en-US" sz="2700" dirty="0" smtClean="0">
                <a:latin typeface="+mn-lt"/>
              </a:rPr>
              <a:t>	2002 Statement Regarding China’s Religious Policy</a:t>
            </a:r>
            <a:br>
              <a:rPr lang="en-US" sz="2700" dirty="0" smtClean="0">
                <a:latin typeface="+mn-lt"/>
              </a:rPr>
            </a:br>
            <a:r>
              <a:rPr lang="en-US" sz="2700" dirty="0" smtClean="0">
                <a:latin typeface="+mn-lt"/>
              </a:rPr>
              <a:t>	Ye Xiaowen (Consultant to the Chinese Association of</a:t>
            </a:r>
            <a:br>
              <a:rPr lang="en-US" sz="2700" dirty="0" smtClean="0">
                <a:latin typeface="+mn-lt"/>
              </a:rPr>
            </a:br>
            <a:r>
              <a:rPr lang="en-US" sz="2700" dirty="0" smtClean="0">
                <a:latin typeface="+mn-lt"/>
              </a:rPr>
              <a:t>	Religious Studies)</a:t>
            </a:r>
            <a:endParaRPr lang="en-US" sz="2700" dirty="0">
              <a:latin typeface="+mn-lt"/>
            </a:endParaRPr>
          </a:p>
        </p:txBody>
      </p:sp>
      <p:sp>
        <p:nvSpPr>
          <p:cNvPr id="7" name="Content Placeholder 6"/>
          <p:cNvSpPr>
            <a:spLocks noGrp="1"/>
          </p:cNvSpPr>
          <p:nvPr>
            <p:ph sz="quarter" idx="1"/>
          </p:nvPr>
        </p:nvSpPr>
        <p:spPr>
          <a:xfrm>
            <a:off x="914400" y="1752600"/>
            <a:ext cx="7772400" cy="3429000"/>
          </a:xfrm>
        </p:spPr>
        <p:txBody>
          <a:bodyPr>
            <a:normAutofit lnSpcReduction="10000"/>
          </a:bodyPr>
          <a:lstStyle/>
          <a:p>
            <a:pPr marL="834390" lvl="1" indent="-514350">
              <a:buNone/>
            </a:pPr>
            <a:r>
              <a:rPr lang="en-US" sz="2400" dirty="0" smtClean="0"/>
              <a:t>“In China, the state treats all religions equally and the law protects the equal rights of all religions. While stressing the protection of the freedom to believe in religions, the law also provides for protection of the freedom not to believe in religions. All are equal before the law. Citizens enjoy the right to religious freedom”</a:t>
            </a:r>
          </a:p>
          <a:p>
            <a:pPr marL="834390" lvl="1" indent="-514350">
              <a:buNone/>
            </a:pPr>
            <a:r>
              <a:rPr lang="en-US" dirty="0" smtClean="0"/>
              <a:t>But note:</a:t>
            </a:r>
          </a:p>
          <a:p>
            <a:pPr marL="1108710" lvl="2" indent="-514350"/>
            <a:r>
              <a:rPr lang="en-US" dirty="0" smtClean="0"/>
              <a:t>“All religions” means the five official religious groups</a:t>
            </a:r>
          </a:p>
          <a:p>
            <a:pPr marL="1108710" lvl="2" indent="-514350"/>
            <a:r>
              <a:rPr lang="en-US" sz="2000" dirty="0" smtClean="0"/>
              <a:t>Equal treatment applies to the five official religious groups</a:t>
            </a:r>
          </a:p>
          <a:p>
            <a:pPr marL="1108710" lvl="2" indent="-514350"/>
            <a:r>
              <a:rPr lang="en-US" dirty="0" smtClean="0"/>
              <a:t>Freedom means freedom from foreign domination</a:t>
            </a:r>
            <a:endParaRPr lang="en-US" sz="2000" dirty="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1401762"/>
          </a:xfrm>
        </p:spPr>
        <p:txBody>
          <a:bodyPr>
            <a:normAutofit fontScale="90000"/>
          </a:bodyPr>
          <a:lstStyle/>
          <a:p>
            <a:r>
              <a:rPr lang="en-US" sz="3100" dirty="0" smtClean="0">
                <a:latin typeface="+mn-lt"/>
              </a:rPr>
              <a:t>II.  Regulation of Religion After 1978</a:t>
            </a:r>
            <a:r>
              <a:rPr lang="en-US" sz="2800" dirty="0" smtClean="0">
                <a:latin typeface="+mn-lt"/>
              </a:rPr>
              <a:t/>
            </a:r>
            <a:br>
              <a:rPr lang="en-US" sz="2800" dirty="0" smtClean="0">
                <a:latin typeface="+mn-lt"/>
              </a:rPr>
            </a:br>
            <a:r>
              <a:rPr lang="en-US" sz="2700" dirty="0" smtClean="0">
                <a:latin typeface="+mn-lt"/>
              </a:rPr>
              <a:t>	2004 Premiere Wen Jiabao approved new “Religious Affairs 	Regulations, which became effective in March 2005</a:t>
            </a:r>
            <a:endParaRPr lang="en-US" sz="2700" dirty="0">
              <a:latin typeface="+mn-lt"/>
            </a:endParaRPr>
          </a:p>
        </p:txBody>
      </p:sp>
      <p:sp>
        <p:nvSpPr>
          <p:cNvPr id="7" name="Content Placeholder 6"/>
          <p:cNvSpPr>
            <a:spLocks noGrp="1"/>
          </p:cNvSpPr>
          <p:nvPr>
            <p:ph sz="quarter" idx="1"/>
          </p:nvPr>
        </p:nvSpPr>
        <p:spPr>
          <a:xfrm>
            <a:off x="914400" y="1752600"/>
            <a:ext cx="7772400" cy="3429000"/>
          </a:xfrm>
        </p:spPr>
        <p:txBody>
          <a:bodyPr>
            <a:noAutofit/>
          </a:bodyPr>
          <a:lstStyle/>
          <a:p>
            <a:pPr marL="834390" lvl="1" indent="-514350"/>
            <a:r>
              <a:rPr lang="en-US" dirty="0" smtClean="0"/>
              <a:t>Provide national guidelines for religious administration</a:t>
            </a:r>
          </a:p>
          <a:p>
            <a:pPr marL="834390" lvl="1" indent="-514350"/>
            <a:r>
              <a:rPr lang="en-US" dirty="0" smtClean="0"/>
              <a:t>Regulations continue general scheme of state supervision and administration</a:t>
            </a:r>
          </a:p>
          <a:p>
            <a:pPr marL="834390" lvl="1" indent="-514350"/>
            <a:r>
              <a:rPr lang="en-US" dirty="0" smtClean="0"/>
              <a:t>Generally codify and standardize provisions found in provincial regulations</a:t>
            </a:r>
          </a:p>
          <a:p>
            <a:pPr marL="834390" lvl="1" indent="-514350"/>
            <a:r>
              <a:rPr lang="en-US" dirty="0" smtClean="0"/>
              <a:t>No additional protections/provisions for groups outside the established registration scheme</a:t>
            </a:r>
            <a:endParaRPr lang="en-US" dirty="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1401762"/>
          </a:xfrm>
        </p:spPr>
        <p:txBody>
          <a:bodyPr>
            <a:normAutofit fontScale="90000"/>
          </a:bodyPr>
          <a:lstStyle/>
          <a:p>
            <a:r>
              <a:rPr lang="en-US" sz="3100" dirty="0" smtClean="0">
                <a:latin typeface="+mn-lt"/>
              </a:rPr>
              <a:t>II.  Regulation of Religion After 1978</a:t>
            </a:r>
            <a:r>
              <a:rPr lang="en-US" sz="2800" dirty="0" smtClean="0">
                <a:latin typeface="+mn-lt"/>
              </a:rPr>
              <a:t/>
            </a:r>
            <a:br>
              <a:rPr lang="en-US" sz="2800" dirty="0" smtClean="0">
                <a:latin typeface="+mn-lt"/>
              </a:rPr>
            </a:br>
            <a:r>
              <a:rPr lang="en-US" sz="2700" dirty="0" smtClean="0">
                <a:latin typeface="+mn-lt"/>
              </a:rPr>
              <a:t>	2007 Communist Party Premier Hu Jintao</a:t>
            </a:r>
            <a:br>
              <a:rPr lang="en-US" sz="2700" dirty="0" smtClean="0">
                <a:latin typeface="+mn-lt"/>
              </a:rPr>
            </a:br>
            <a:r>
              <a:rPr lang="en-US" sz="2700" dirty="0" smtClean="0">
                <a:latin typeface="+mn-lt"/>
              </a:rPr>
              <a:t>	Amendment to the Party Constitution adopted</a:t>
            </a:r>
            <a:endParaRPr lang="en-US" sz="2700" dirty="0">
              <a:latin typeface="+mn-lt"/>
            </a:endParaRPr>
          </a:p>
        </p:txBody>
      </p:sp>
      <p:sp>
        <p:nvSpPr>
          <p:cNvPr id="7" name="Content Placeholder 6"/>
          <p:cNvSpPr>
            <a:spLocks noGrp="1"/>
          </p:cNvSpPr>
          <p:nvPr>
            <p:ph sz="quarter" idx="1"/>
          </p:nvPr>
        </p:nvSpPr>
        <p:spPr>
          <a:xfrm>
            <a:off x="914400" y="1752600"/>
            <a:ext cx="7772400" cy="3429000"/>
          </a:xfrm>
        </p:spPr>
        <p:txBody>
          <a:bodyPr>
            <a:noAutofit/>
          </a:bodyPr>
          <a:lstStyle/>
          <a:p>
            <a:pPr marL="834390" lvl="1" indent="-514350"/>
            <a:r>
              <a:rPr lang="en-US" dirty="0" smtClean="0"/>
              <a:t>Hu: “Promoting harmony in relations between political parties, between ethnic groups, between religions, between social strata, and between our compatriots at home and overseas plays an irreplaceable role in enhancing unity and pooling strengths. </a:t>
            </a:r>
            <a:endParaRPr lang="en-US" dirty="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ands copy.jpg"/>
          <p:cNvPicPr>
            <a:picLocks noChangeAspect="1"/>
          </p:cNvPicPr>
          <p:nvPr/>
        </p:nvPicPr>
        <p:blipFill>
          <a:blip r:embed="rId3" cstate="print"/>
          <a:stretch>
            <a:fillRect/>
          </a:stretch>
        </p:blipFill>
        <p:spPr>
          <a:xfrm>
            <a:off x="4615070" y="0"/>
            <a:ext cx="1252330" cy="1920240"/>
          </a:xfrm>
          <a:prstGeom prst="rect">
            <a:avLst/>
          </a:prstGeom>
        </p:spPr>
      </p:pic>
      <p:pic>
        <p:nvPicPr>
          <p:cNvPr id="12" name="Picture 11" descr="Kali copy.jpg"/>
          <p:cNvPicPr>
            <a:picLocks noChangeAspect="1"/>
          </p:cNvPicPr>
          <p:nvPr/>
        </p:nvPicPr>
        <p:blipFill>
          <a:blip r:embed="rId4" cstate="print"/>
          <a:stretch>
            <a:fillRect/>
          </a:stretch>
        </p:blipFill>
        <p:spPr>
          <a:xfrm>
            <a:off x="5867400" y="0"/>
            <a:ext cx="1981200" cy="1892808"/>
          </a:xfrm>
          <a:prstGeom prst="rect">
            <a:avLst/>
          </a:prstGeom>
        </p:spPr>
      </p:pic>
      <p:pic>
        <p:nvPicPr>
          <p:cNvPr id="13" name="Picture 12" descr="Wall copy.jpg"/>
          <p:cNvPicPr>
            <a:picLocks noChangeAspect="1"/>
          </p:cNvPicPr>
          <p:nvPr/>
        </p:nvPicPr>
        <p:blipFill>
          <a:blip r:embed="rId5" cstate="print"/>
          <a:stretch>
            <a:fillRect/>
          </a:stretch>
        </p:blipFill>
        <p:spPr>
          <a:xfrm>
            <a:off x="7924801" y="0"/>
            <a:ext cx="1219200" cy="1905000"/>
          </a:xfrm>
          <a:prstGeom prst="rect">
            <a:avLst/>
          </a:prstGeom>
        </p:spPr>
      </p:pic>
      <p:sp>
        <p:nvSpPr>
          <p:cNvPr id="17" name="TextBox 16"/>
          <p:cNvSpPr txBox="1"/>
          <p:nvPr/>
        </p:nvSpPr>
        <p:spPr>
          <a:xfrm>
            <a:off x="304800" y="2286000"/>
            <a:ext cx="8534400" cy="3318857"/>
          </a:xfrm>
          <a:prstGeom prst="rect">
            <a:avLst/>
          </a:prstGeom>
          <a:ln>
            <a:solidFill>
              <a:srgbClr val="4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400050" indent="-400050">
              <a:spcAft>
                <a:spcPts val="1000"/>
              </a:spcAft>
              <a:buAutoNum type="romanUcPeriod"/>
            </a:pPr>
            <a:r>
              <a:rPr lang="en-US" sz="2800" dirty="0" smtClean="0"/>
              <a:t>Historical Background to Regulation of Religion in China</a:t>
            </a:r>
          </a:p>
          <a:p>
            <a:pPr marL="400050" indent="-400050">
              <a:spcAft>
                <a:spcPts val="1000"/>
              </a:spcAft>
              <a:buAutoNum type="romanUcPeriod"/>
            </a:pPr>
            <a:r>
              <a:rPr lang="en-US" sz="2800" dirty="0" smtClean="0"/>
              <a:t>Regulation of Religion in China since 1978</a:t>
            </a:r>
          </a:p>
          <a:p>
            <a:pPr marL="400050" indent="-400050">
              <a:spcAft>
                <a:spcPts val="1000"/>
              </a:spcAft>
              <a:buAutoNum type="romanUcPeriod"/>
            </a:pPr>
            <a:r>
              <a:rPr lang="en-US" sz="2800" dirty="0" smtClean="0"/>
              <a:t>Contemporary Issues Relating to Religion and the Rule of law</a:t>
            </a:r>
          </a:p>
          <a:p>
            <a:pPr marL="400050" indent="-400050">
              <a:spcAft>
                <a:spcPts val="1000"/>
              </a:spcAft>
              <a:buAutoNum type="romanUcPeriod"/>
            </a:pPr>
            <a:r>
              <a:rPr lang="en-US" sz="2800" dirty="0" smtClean="0"/>
              <a:t>Models of Constitutional Legislative and Regulatory Change</a:t>
            </a:r>
          </a:p>
          <a:p>
            <a:pPr marL="400050" indent="-400050">
              <a:spcAft>
                <a:spcPts val="1000"/>
              </a:spcAft>
              <a:buAutoNum type="romanUcPeriod"/>
            </a:pPr>
            <a:r>
              <a:rPr lang="en-US" sz="2800" dirty="0" smtClean="0"/>
              <a:t>Training Program on Religion and the Rule of Law</a:t>
            </a:r>
          </a:p>
          <a:p>
            <a:pPr marL="400050" indent="-400050">
              <a:spcAft>
                <a:spcPts val="1000"/>
              </a:spcAft>
              <a:buAutoNum type="romanUcPeriod"/>
            </a:pPr>
            <a:r>
              <a:rPr lang="en-US" sz="2800" dirty="0" smtClean="0"/>
              <a:t>Conclusion</a:t>
            </a:r>
            <a:endParaRPr lang="en-US" sz="2800" dirty="0"/>
          </a:p>
        </p:txBody>
      </p:sp>
      <p:sp>
        <p:nvSpPr>
          <p:cNvPr id="8" name="TextBox 7"/>
          <p:cNvSpPr txBox="1"/>
          <p:nvPr/>
        </p:nvSpPr>
        <p:spPr>
          <a:xfrm>
            <a:off x="304800" y="609600"/>
            <a:ext cx="4114800" cy="523220"/>
          </a:xfrm>
          <a:prstGeom prst="rect">
            <a:avLst/>
          </a:prstGeom>
          <a:noFill/>
        </p:spPr>
        <p:txBody>
          <a:bodyPr wrap="square" rtlCol="0">
            <a:spAutoFit/>
          </a:bodyPr>
          <a:lstStyle/>
          <a:p>
            <a:r>
              <a:rPr lang="en-US" sz="2800" dirty="0" smtClean="0"/>
              <a:t>Introduction</a:t>
            </a:r>
            <a:endParaRPr lang="en-US" sz="2800" dirty="0"/>
          </a:p>
        </p:txBody>
      </p:sp>
      <p:pic>
        <p:nvPicPr>
          <p:cNvPr id="1026" name="Picture 2" descr="C:\My Pictures\PictureProject\0058\DSCN5398.JPG"/>
          <p:cNvPicPr>
            <a:picLocks noChangeAspect="1" noChangeArrowheads="1"/>
          </p:cNvPicPr>
          <p:nvPr/>
        </p:nvPicPr>
        <p:blipFill>
          <a:blip r:embed="rId6" cstate="print"/>
          <a:srcRect/>
          <a:stretch>
            <a:fillRect/>
          </a:stretch>
        </p:blipFill>
        <p:spPr bwMode="auto">
          <a:xfrm>
            <a:off x="7715250" y="0"/>
            <a:ext cx="1428750" cy="1905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1401762"/>
          </a:xfrm>
        </p:spPr>
        <p:txBody>
          <a:bodyPr>
            <a:normAutofit fontScale="90000"/>
          </a:bodyPr>
          <a:lstStyle/>
          <a:p>
            <a:r>
              <a:rPr lang="en-US" sz="3100" dirty="0" smtClean="0">
                <a:latin typeface="+mn-lt"/>
              </a:rPr>
              <a:t>II.  Regulation of Religion After 1978</a:t>
            </a:r>
            <a:r>
              <a:rPr lang="en-US" sz="2800" dirty="0" smtClean="0">
                <a:latin typeface="+mn-lt"/>
              </a:rPr>
              <a:t/>
            </a:r>
            <a:br>
              <a:rPr lang="en-US" sz="2800" dirty="0" smtClean="0">
                <a:latin typeface="+mn-lt"/>
              </a:rPr>
            </a:br>
            <a:r>
              <a:rPr lang="en-US" sz="2700" dirty="0" smtClean="0">
                <a:latin typeface="+mn-lt"/>
              </a:rPr>
              <a:t>	2007 Communist Party Premier Hu Jintao</a:t>
            </a:r>
            <a:br>
              <a:rPr lang="en-US" sz="2700" dirty="0" smtClean="0">
                <a:latin typeface="+mn-lt"/>
              </a:rPr>
            </a:br>
            <a:r>
              <a:rPr lang="en-US" sz="2700" dirty="0" smtClean="0">
                <a:latin typeface="+mn-lt"/>
              </a:rPr>
              <a:t>	Amendment to the Party Constitution adopted</a:t>
            </a:r>
            <a:endParaRPr lang="en-US" sz="2700" dirty="0">
              <a:latin typeface="+mn-lt"/>
            </a:endParaRPr>
          </a:p>
        </p:txBody>
      </p:sp>
      <p:sp>
        <p:nvSpPr>
          <p:cNvPr id="7" name="Content Placeholder 6"/>
          <p:cNvSpPr>
            <a:spLocks noGrp="1"/>
          </p:cNvSpPr>
          <p:nvPr>
            <p:ph sz="quarter" idx="1"/>
          </p:nvPr>
        </p:nvSpPr>
        <p:spPr>
          <a:xfrm>
            <a:off x="914400" y="1752600"/>
            <a:ext cx="7772400" cy="3429000"/>
          </a:xfrm>
        </p:spPr>
        <p:txBody>
          <a:bodyPr>
            <a:noAutofit/>
          </a:bodyPr>
          <a:lstStyle/>
          <a:p>
            <a:pPr marL="834390" lvl="1" indent="-514350"/>
            <a:r>
              <a:rPr lang="en-US" dirty="0" smtClean="0"/>
              <a:t>Hu: “Acting on the principle of long-term coexistence, mutual oversight, sincerity, and sharing of both good and bad times, we will strengthen our cooperation with the democratic parties, support them and personages without party affiliation in better performing their functions of participation in the deliberation and administration of state affairs and democratic oversight, and select and recommend a greater number of outstanding non-CPC persons for leading positions. </a:t>
            </a:r>
            <a:endParaRPr lang="en-US" dirty="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1401762"/>
          </a:xfrm>
        </p:spPr>
        <p:txBody>
          <a:bodyPr>
            <a:normAutofit fontScale="90000"/>
          </a:bodyPr>
          <a:lstStyle/>
          <a:p>
            <a:r>
              <a:rPr lang="en-US" sz="3100" dirty="0" smtClean="0">
                <a:latin typeface="+mn-lt"/>
              </a:rPr>
              <a:t>II.  Regulation of Religion After 1978</a:t>
            </a:r>
            <a:r>
              <a:rPr lang="en-US" sz="2800" dirty="0" smtClean="0">
                <a:latin typeface="+mn-lt"/>
              </a:rPr>
              <a:t/>
            </a:r>
            <a:br>
              <a:rPr lang="en-US" sz="2800" dirty="0" smtClean="0">
                <a:latin typeface="+mn-lt"/>
              </a:rPr>
            </a:br>
            <a:r>
              <a:rPr lang="en-US" sz="2700" dirty="0" smtClean="0">
                <a:latin typeface="+mn-lt"/>
              </a:rPr>
              <a:t>	2007 Communist Party Premier Hu Jintao</a:t>
            </a:r>
            <a:br>
              <a:rPr lang="en-US" sz="2700" dirty="0" smtClean="0">
                <a:latin typeface="+mn-lt"/>
              </a:rPr>
            </a:br>
            <a:r>
              <a:rPr lang="en-US" sz="2700" dirty="0" smtClean="0">
                <a:latin typeface="+mn-lt"/>
              </a:rPr>
              <a:t>	Amendment to the Party Constitution adopted</a:t>
            </a:r>
            <a:endParaRPr lang="en-US" sz="2700" dirty="0">
              <a:latin typeface="+mn-lt"/>
            </a:endParaRPr>
          </a:p>
        </p:txBody>
      </p:sp>
      <p:sp>
        <p:nvSpPr>
          <p:cNvPr id="7" name="Content Placeholder 6"/>
          <p:cNvSpPr>
            <a:spLocks noGrp="1"/>
          </p:cNvSpPr>
          <p:nvPr>
            <p:ph sz="quarter" idx="1"/>
          </p:nvPr>
        </p:nvSpPr>
        <p:spPr>
          <a:xfrm>
            <a:off x="914400" y="1752600"/>
            <a:ext cx="7772400" cy="3429000"/>
          </a:xfrm>
        </p:spPr>
        <p:txBody>
          <a:bodyPr>
            <a:noAutofit/>
          </a:bodyPr>
          <a:lstStyle/>
          <a:p>
            <a:pPr marL="834390" lvl="1" indent="-514350"/>
            <a:r>
              <a:rPr lang="en-US" dirty="0" smtClean="0"/>
              <a:t>Hu: “Keeping in mind the objective of all ethnic groups working together for common prosperity and development, we must guarantee the legitimate rights and interests of ethnic minorities, and strengthen and develop socialist ethnic relations based on equality, solidarity, mutual assistance and harmony.</a:t>
            </a:r>
            <a:endParaRPr lang="en-US" dirty="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1401762"/>
          </a:xfrm>
        </p:spPr>
        <p:txBody>
          <a:bodyPr>
            <a:normAutofit fontScale="90000"/>
          </a:bodyPr>
          <a:lstStyle/>
          <a:p>
            <a:r>
              <a:rPr lang="en-US" sz="3100" dirty="0" smtClean="0">
                <a:latin typeface="+mn-lt"/>
              </a:rPr>
              <a:t>II.  Regulation of Religion After 1978</a:t>
            </a:r>
            <a:r>
              <a:rPr lang="en-US" sz="2800" dirty="0" smtClean="0">
                <a:latin typeface="+mn-lt"/>
              </a:rPr>
              <a:t/>
            </a:r>
            <a:br>
              <a:rPr lang="en-US" sz="2800" dirty="0" smtClean="0">
                <a:latin typeface="+mn-lt"/>
              </a:rPr>
            </a:br>
            <a:r>
              <a:rPr lang="en-US" sz="2700" dirty="0" smtClean="0">
                <a:latin typeface="+mn-lt"/>
              </a:rPr>
              <a:t>	2007 Communist Party Premier Hu Jintao</a:t>
            </a:r>
            <a:br>
              <a:rPr lang="en-US" sz="2700" dirty="0" smtClean="0">
                <a:latin typeface="+mn-lt"/>
              </a:rPr>
            </a:br>
            <a:r>
              <a:rPr lang="en-US" sz="2700" dirty="0" smtClean="0">
                <a:latin typeface="+mn-lt"/>
              </a:rPr>
              <a:t>	Amendment to the Party Constitution adopted</a:t>
            </a:r>
            <a:endParaRPr lang="en-US" sz="2700" dirty="0">
              <a:latin typeface="+mn-lt"/>
            </a:endParaRPr>
          </a:p>
        </p:txBody>
      </p:sp>
      <p:sp>
        <p:nvSpPr>
          <p:cNvPr id="7" name="Content Placeholder 6"/>
          <p:cNvSpPr>
            <a:spLocks noGrp="1"/>
          </p:cNvSpPr>
          <p:nvPr>
            <p:ph sz="quarter" idx="1"/>
          </p:nvPr>
        </p:nvSpPr>
        <p:spPr>
          <a:xfrm>
            <a:off x="914400" y="1752600"/>
            <a:ext cx="7772400" cy="3429000"/>
          </a:xfrm>
        </p:spPr>
        <p:txBody>
          <a:bodyPr>
            <a:noAutofit/>
          </a:bodyPr>
          <a:lstStyle/>
          <a:p>
            <a:pPr marL="834390" lvl="1" indent="-514350"/>
            <a:r>
              <a:rPr lang="en-US" dirty="0" smtClean="0"/>
              <a:t>Hu: “We will fully implement the Party’s basic principle for its work related to religious affairs and bring into play the </a:t>
            </a:r>
            <a:r>
              <a:rPr lang="en-US" b="1" dirty="0" smtClean="0"/>
              <a:t>positive role</a:t>
            </a:r>
            <a:r>
              <a:rPr lang="en-US" dirty="0" smtClean="0"/>
              <a:t> of religious personages and believers in promoting economic and social development.” (emphasis added)</a:t>
            </a:r>
          </a:p>
          <a:p>
            <a:pPr marL="834390" lvl="1" indent="-514350"/>
            <a:endParaRPr lang="en-US" dirty="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ands copy.jpg"/>
          <p:cNvPicPr>
            <a:picLocks noChangeAspect="1"/>
          </p:cNvPicPr>
          <p:nvPr/>
        </p:nvPicPr>
        <p:blipFill>
          <a:blip r:embed="rId3" cstate="print"/>
          <a:stretch>
            <a:fillRect/>
          </a:stretch>
        </p:blipFill>
        <p:spPr>
          <a:xfrm>
            <a:off x="4615070" y="0"/>
            <a:ext cx="1252330" cy="1920240"/>
          </a:xfrm>
          <a:prstGeom prst="rect">
            <a:avLst/>
          </a:prstGeom>
        </p:spPr>
      </p:pic>
      <p:pic>
        <p:nvPicPr>
          <p:cNvPr id="12" name="Picture 11" descr="Kali copy.jpg"/>
          <p:cNvPicPr>
            <a:picLocks noChangeAspect="1"/>
          </p:cNvPicPr>
          <p:nvPr/>
        </p:nvPicPr>
        <p:blipFill>
          <a:blip r:embed="rId4" cstate="print"/>
          <a:stretch>
            <a:fillRect/>
          </a:stretch>
        </p:blipFill>
        <p:spPr>
          <a:xfrm>
            <a:off x="5867400" y="0"/>
            <a:ext cx="1981200" cy="1892808"/>
          </a:xfrm>
          <a:prstGeom prst="rect">
            <a:avLst/>
          </a:prstGeom>
        </p:spPr>
      </p:pic>
      <p:pic>
        <p:nvPicPr>
          <p:cNvPr id="13" name="Picture 12" descr="Wall copy.jpg"/>
          <p:cNvPicPr>
            <a:picLocks noChangeAspect="1"/>
          </p:cNvPicPr>
          <p:nvPr/>
        </p:nvPicPr>
        <p:blipFill>
          <a:blip r:embed="rId5" cstate="print"/>
          <a:stretch>
            <a:fillRect/>
          </a:stretch>
        </p:blipFill>
        <p:spPr>
          <a:xfrm>
            <a:off x="7924801" y="0"/>
            <a:ext cx="1219200" cy="1905000"/>
          </a:xfrm>
          <a:prstGeom prst="rect">
            <a:avLst/>
          </a:prstGeom>
        </p:spPr>
      </p:pic>
      <p:sp>
        <p:nvSpPr>
          <p:cNvPr id="17" name="TextBox 16"/>
          <p:cNvSpPr txBox="1"/>
          <p:nvPr/>
        </p:nvSpPr>
        <p:spPr>
          <a:xfrm>
            <a:off x="304800" y="1981200"/>
            <a:ext cx="8534400" cy="4431983"/>
          </a:xfrm>
          <a:prstGeom prst="rect">
            <a:avLst/>
          </a:prstGeom>
          <a:ln>
            <a:solidFill>
              <a:srgbClr val="4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dirty="0" smtClean="0"/>
          </a:p>
          <a:p>
            <a:pPr>
              <a:buFont typeface="Arial" pitchFamily="34" charset="0"/>
              <a:buChar char="•"/>
            </a:pPr>
            <a:r>
              <a:rPr lang="en-US" sz="2800" dirty="0" smtClean="0"/>
              <a:t>  Modernization, Marketization, Globalization</a:t>
            </a:r>
          </a:p>
          <a:p>
            <a:endParaRPr lang="en-US" dirty="0" smtClean="0"/>
          </a:p>
          <a:p>
            <a:pPr lvl="1">
              <a:buFont typeface="Arial" pitchFamily="34" charset="0"/>
              <a:buChar char="•"/>
            </a:pPr>
            <a:r>
              <a:rPr lang="en-US" sz="2400" dirty="0" smtClean="0"/>
              <a:t>  Urbanization</a:t>
            </a:r>
          </a:p>
          <a:p>
            <a:pPr lvl="1">
              <a:buFont typeface="Arial" pitchFamily="34" charset="0"/>
              <a:buChar char="•"/>
            </a:pPr>
            <a:r>
              <a:rPr lang="en-US" sz="2400" dirty="0" smtClean="0"/>
              <a:t>  Liberalization</a:t>
            </a:r>
          </a:p>
          <a:p>
            <a:pPr lvl="1">
              <a:buFont typeface="Arial" pitchFamily="34" charset="0"/>
              <a:buChar char="•"/>
            </a:pPr>
            <a:r>
              <a:rPr lang="en-US" sz="2400" dirty="0" smtClean="0"/>
              <a:t>  Rise of middle class</a:t>
            </a:r>
          </a:p>
          <a:p>
            <a:pPr lvl="1">
              <a:buFont typeface="Arial" pitchFamily="34" charset="0"/>
              <a:buChar char="•"/>
            </a:pPr>
            <a:r>
              <a:rPr lang="en-US" sz="2400" dirty="0" smtClean="0"/>
              <a:t>  Different expectations with respect to rule of law</a:t>
            </a:r>
          </a:p>
          <a:p>
            <a:pPr lvl="1">
              <a:buFont typeface="Arial" pitchFamily="34" charset="0"/>
              <a:buChar char="•"/>
            </a:pPr>
            <a:r>
              <a:rPr lang="en-US" sz="2400" dirty="0" smtClean="0"/>
              <a:t>  Universal human rights and freedom of religion and belief</a:t>
            </a:r>
          </a:p>
          <a:p>
            <a:pPr lvl="1">
              <a:buFont typeface="Arial" pitchFamily="34" charset="0"/>
              <a:buChar char="•"/>
            </a:pPr>
            <a:r>
              <a:rPr lang="en-US" sz="2400" dirty="0" smtClean="0"/>
              <a:t>  Communications / internet</a:t>
            </a:r>
          </a:p>
          <a:p>
            <a:pPr>
              <a:buFont typeface="Arial" pitchFamily="34" charset="0"/>
              <a:buChar char="•"/>
            </a:pPr>
            <a:endParaRPr lang="en-US" dirty="0" smtClean="0"/>
          </a:p>
          <a:p>
            <a:pPr>
              <a:buFont typeface="Arial" pitchFamily="34" charset="0"/>
              <a:buChar char="•"/>
            </a:pPr>
            <a:r>
              <a:rPr lang="en-US" sz="2800" dirty="0" smtClean="0"/>
              <a:t>   Economic and Social Change has greatly outpaced Legal and </a:t>
            </a:r>
          </a:p>
          <a:p>
            <a:r>
              <a:rPr lang="en-US" sz="2800" dirty="0" smtClean="0"/>
              <a:t>     Regulatory Change</a:t>
            </a:r>
            <a:endParaRPr lang="en-US" dirty="0"/>
          </a:p>
        </p:txBody>
      </p:sp>
      <p:sp>
        <p:nvSpPr>
          <p:cNvPr id="8" name="TextBox 7"/>
          <p:cNvSpPr txBox="1"/>
          <p:nvPr/>
        </p:nvSpPr>
        <p:spPr>
          <a:xfrm>
            <a:off x="152400" y="381000"/>
            <a:ext cx="4419600" cy="954107"/>
          </a:xfrm>
          <a:prstGeom prst="rect">
            <a:avLst/>
          </a:prstGeom>
          <a:noFill/>
        </p:spPr>
        <p:txBody>
          <a:bodyPr wrap="square" rtlCol="0">
            <a:spAutoFit/>
          </a:bodyPr>
          <a:lstStyle/>
          <a:p>
            <a:r>
              <a:rPr lang="en-US" sz="2800" dirty="0" smtClean="0"/>
              <a:t>III.  Contemporary Issues: Religion and the Rule of Law</a:t>
            </a:r>
            <a:endParaRPr lang="en-US" sz="2800" dirty="0"/>
          </a:p>
        </p:txBody>
      </p:sp>
      <p:pic>
        <p:nvPicPr>
          <p:cNvPr id="9" name="Picture 2" descr="C:\My Pictures\PictureProject\0058\DSCN5398.JPG"/>
          <p:cNvPicPr>
            <a:picLocks noChangeAspect="1" noChangeArrowheads="1"/>
          </p:cNvPicPr>
          <p:nvPr/>
        </p:nvPicPr>
        <p:blipFill>
          <a:blip r:embed="rId6" cstate="print"/>
          <a:srcRect/>
          <a:stretch>
            <a:fillRect/>
          </a:stretch>
        </p:blipFill>
        <p:spPr bwMode="auto">
          <a:xfrm>
            <a:off x="7715250" y="0"/>
            <a:ext cx="1428750" cy="1905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1401762"/>
          </a:xfrm>
        </p:spPr>
        <p:txBody>
          <a:bodyPr>
            <a:normAutofit fontScale="90000"/>
          </a:bodyPr>
          <a:lstStyle/>
          <a:p>
            <a:r>
              <a:rPr lang="en-US" sz="3100" dirty="0" smtClean="0">
                <a:latin typeface="+mn-lt"/>
              </a:rPr>
              <a:t>III.  Contemporary Issues: Religion and the Rule of Law</a:t>
            </a:r>
            <a:br>
              <a:rPr lang="en-US" sz="3100" dirty="0" smtClean="0">
                <a:latin typeface="+mn-lt"/>
              </a:rPr>
            </a:br>
            <a:r>
              <a:rPr lang="en-US" sz="3100" dirty="0" smtClean="0">
                <a:latin typeface="+mn-lt"/>
              </a:rPr>
              <a:t>	</a:t>
            </a:r>
            <a:endParaRPr lang="en-US" sz="2700" dirty="0">
              <a:latin typeface="+mn-lt"/>
            </a:endParaRPr>
          </a:p>
        </p:txBody>
      </p:sp>
      <p:sp>
        <p:nvSpPr>
          <p:cNvPr id="7" name="Content Placeholder 6"/>
          <p:cNvSpPr>
            <a:spLocks noGrp="1"/>
          </p:cNvSpPr>
          <p:nvPr>
            <p:ph sz="quarter" idx="1"/>
          </p:nvPr>
        </p:nvSpPr>
        <p:spPr>
          <a:xfrm>
            <a:off x="914400" y="1447800"/>
            <a:ext cx="7772400" cy="3733800"/>
          </a:xfrm>
        </p:spPr>
        <p:txBody>
          <a:bodyPr>
            <a:noAutofit/>
          </a:bodyPr>
          <a:lstStyle/>
          <a:p>
            <a:pPr marL="834390" lvl="1" indent="-514350"/>
            <a:r>
              <a:rPr lang="en-US" sz="2800" dirty="0" smtClean="0"/>
              <a:t>Variations on Policy of State Control of Religion</a:t>
            </a:r>
          </a:p>
          <a:p>
            <a:pPr marL="1108710" lvl="2" indent="-514350"/>
            <a:r>
              <a:rPr lang="en-US" sz="2400" dirty="0" smtClean="0"/>
              <a:t>State Manages Religion (Rival)</a:t>
            </a:r>
          </a:p>
          <a:p>
            <a:pPr marL="1108710" lvl="2" indent="-514350"/>
            <a:r>
              <a:rPr lang="en-US" sz="2400" dirty="0" smtClean="0"/>
              <a:t>State Utilizes Religion (Ally)</a:t>
            </a:r>
          </a:p>
          <a:p>
            <a:pPr marL="1108710" lvl="2" indent="-514350"/>
            <a:r>
              <a:rPr lang="en-US" sz="2400" dirty="0" smtClean="0"/>
              <a:t>State Tolerates Religion (Forbearance)</a:t>
            </a:r>
          </a:p>
          <a:p>
            <a:pPr marL="1108710" lvl="2" indent="-514350"/>
            <a:endParaRPr lang="en-US" dirty="0" smtClean="0"/>
          </a:p>
          <a:p>
            <a:pPr marL="834390" lvl="1" indent="-514350"/>
            <a:r>
              <a:rPr lang="en-US" sz="2800" dirty="0" smtClean="0"/>
              <a:t>Additional Possibilities</a:t>
            </a:r>
          </a:p>
          <a:p>
            <a:pPr marL="1108710" lvl="2" indent="-514350"/>
            <a:r>
              <a:rPr lang="en-US" sz="2400" dirty="0" smtClean="0"/>
              <a:t>Separation of Religion and the State</a:t>
            </a:r>
          </a:p>
          <a:p>
            <a:pPr marL="1108710" lvl="2" indent="-514350"/>
            <a:r>
              <a:rPr lang="en-US" sz="2400" dirty="0" smtClean="0"/>
              <a:t>Respect of Religion by the State</a:t>
            </a:r>
            <a:endParaRPr lang="en-US" sz="2400" dirty="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1401762"/>
          </a:xfrm>
        </p:spPr>
        <p:txBody>
          <a:bodyPr>
            <a:normAutofit fontScale="90000"/>
          </a:bodyPr>
          <a:lstStyle/>
          <a:p>
            <a:r>
              <a:rPr lang="en-US" sz="3100" dirty="0" smtClean="0">
                <a:latin typeface="+mn-lt"/>
              </a:rPr>
              <a:t>III.  Contemporary Issues: Religion and the Rule of Law</a:t>
            </a:r>
            <a:br>
              <a:rPr lang="en-US" sz="3100" dirty="0" smtClean="0">
                <a:latin typeface="+mn-lt"/>
              </a:rPr>
            </a:br>
            <a:r>
              <a:rPr lang="en-US" sz="3100" dirty="0" smtClean="0">
                <a:latin typeface="+mn-lt"/>
              </a:rPr>
              <a:t>	</a:t>
            </a:r>
            <a:endParaRPr lang="en-US" sz="2700" dirty="0">
              <a:latin typeface="+mn-lt"/>
            </a:endParaRPr>
          </a:p>
        </p:txBody>
      </p:sp>
      <p:sp>
        <p:nvSpPr>
          <p:cNvPr id="7" name="Content Placeholder 6"/>
          <p:cNvSpPr>
            <a:spLocks noGrp="1"/>
          </p:cNvSpPr>
          <p:nvPr>
            <p:ph sz="quarter" idx="1"/>
          </p:nvPr>
        </p:nvSpPr>
        <p:spPr>
          <a:xfrm>
            <a:off x="304800" y="1447800"/>
            <a:ext cx="8534400" cy="3733800"/>
          </a:xfrm>
        </p:spPr>
        <p:txBody>
          <a:bodyPr>
            <a:noAutofit/>
          </a:bodyPr>
          <a:lstStyle/>
          <a:p>
            <a:pPr marL="834390" lvl="1" indent="-514350"/>
            <a:r>
              <a:rPr lang="en-US" sz="2800" dirty="0" smtClean="0"/>
              <a:t>Three Biggest Perceived Obstacles to Religious Freedom in China:</a:t>
            </a:r>
          </a:p>
          <a:p>
            <a:pPr marL="1108710" lvl="2" indent="-514350"/>
            <a:endParaRPr lang="en-US" sz="2400" dirty="0" smtClean="0"/>
          </a:p>
          <a:p>
            <a:pPr marL="1108710" lvl="2" indent="-514350"/>
            <a:r>
              <a:rPr lang="en-US" sz="2400" dirty="0" smtClean="0"/>
              <a:t>The Communist Party (Ideology, Competition, Legitimacy) </a:t>
            </a:r>
          </a:p>
          <a:p>
            <a:pPr marL="1108710" lvl="2" indent="-514350"/>
            <a:r>
              <a:rPr lang="en-US" sz="2400" dirty="0" smtClean="0"/>
              <a:t>The Bureaucracy (RAB, Police, Military)</a:t>
            </a:r>
          </a:p>
          <a:p>
            <a:pPr marL="1108710" lvl="2" indent="-514350"/>
            <a:r>
              <a:rPr lang="en-US" sz="2400" dirty="0" smtClean="0"/>
              <a:t>The Five Official Monopoly Churches (Oversight and Management)</a:t>
            </a:r>
          </a:p>
          <a:p>
            <a:pPr marL="1383030" lvl="3" indent="-514350"/>
            <a:r>
              <a:rPr lang="en-US" sz="2400" dirty="0" smtClean="0"/>
              <a:t>Perhaps the Established Churches and the Bureaucracy are the larger obstacles</a:t>
            </a:r>
            <a:endParaRPr lang="en-US" sz="2400" dirty="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ands copy.jpg"/>
          <p:cNvPicPr>
            <a:picLocks noChangeAspect="1"/>
          </p:cNvPicPr>
          <p:nvPr/>
        </p:nvPicPr>
        <p:blipFill>
          <a:blip r:embed="rId3" cstate="print"/>
          <a:stretch>
            <a:fillRect/>
          </a:stretch>
        </p:blipFill>
        <p:spPr>
          <a:xfrm>
            <a:off x="4615070" y="0"/>
            <a:ext cx="1252330" cy="1920240"/>
          </a:xfrm>
          <a:prstGeom prst="rect">
            <a:avLst/>
          </a:prstGeom>
        </p:spPr>
      </p:pic>
      <p:pic>
        <p:nvPicPr>
          <p:cNvPr id="12" name="Picture 11" descr="Kali copy.jpg"/>
          <p:cNvPicPr>
            <a:picLocks noChangeAspect="1"/>
          </p:cNvPicPr>
          <p:nvPr/>
        </p:nvPicPr>
        <p:blipFill>
          <a:blip r:embed="rId4" cstate="print"/>
          <a:stretch>
            <a:fillRect/>
          </a:stretch>
        </p:blipFill>
        <p:spPr>
          <a:xfrm>
            <a:off x="5867400" y="0"/>
            <a:ext cx="1981200" cy="1892808"/>
          </a:xfrm>
          <a:prstGeom prst="rect">
            <a:avLst/>
          </a:prstGeom>
        </p:spPr>
      </p:pic>
      <p:pic>
        <p:nvPicPr>
          <p:cNvPr id="13" name="Picture 12" descr="Wall copy.jpg"/>
          <p:cNvPicPr>
            <a:picLocks noChangeAspect="1"/>
          </p:cNvPicPr>
          <p:nvPr/>
        </p:nvPicPr>
        <p:blipFill>
          <a:blip r:embed="rId5" cstate="print"/>
          <a:stretch>
            <a:fillRect/>
          </a:stretch>
        </p:blipFill>
        <p:spPr>
          <a:xfrm>
            <a:off x="7924801" y="0"/>
            <a:ext cx="1219200" cy="1905000"/>
          </a:xfrm>
          <a:prstGeom prst="rect">
            <a:avLst/>
          </a:prstGeom>
        </p:spPr>
      </p:pic>
      <p:sp>
        <p:nvSpPr>
          <p:cNvPr id="17" name="TextBox 16"/>
          <p:cNvSpPr txBox="1"/>
          <p:nvPr/>
        </p:nvSpPr>
        <p:spPr>
          <a:xfrm>
            <a:off x="304800" y="2057400"/>
            <a:ext cx="8534400" cy="3108543"/>
          </a:xfrm>
          <a:prstGeom prst="rect">
            <a:avLst/>
          </a:prstGeom>
          <a:ln>
            <a:solidFill>
              <a:srgbClr val="4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AutoNum type="alphaUcPeriod"/>
            </a:pPr>
            <a:r>
              <a:rPr lang="en-US" sz="2800" dirty="0" smtClean="0"/>
              <a:t>Public Debate and Thinking Regarding legislation Regarding Religion</a:t>
            </a:r>
          </a:p>
          <a:p>
            <a:pPr marL="514350" indent="-514350">
              <a:buFont typeface="Arial" pitchFamily="34" charset="0"/>
              <a:buChar char="•"/>
            </a:pPr>
            <a:r>
              <a:rPr lang="en-US" sz="2800" dirty="0" smtClean="0"/>
              <a:t>Dearth of published research and scholarship about legislating about religion</a:t>
            </a:r>
          </a:p>
          <a:p>
            <a:pPr marL="514350" indent="-514350">
              <a:buFont typeface="Arial" pitchFamily="34" charset="0"/>
              <a:buChar char="•"/>
            </a:pPr>
            <a:r>
              <a:rPr lang="en-US" sz="2800" dirty="0" smtClean="0"/>
              <a:t>Few public debates about the legislative status of religion in China (an exception is the recent controversy regarding the </a:t>
            </a:r>
            <a:r>
              <a:rPr lang="en-US" sz="2800" dirty="0" err="1" smtClean="0"/>
              <a:t>Shouwang</a:t>
            </a:r>
            <a:r>
              <a:rPr lang="en-US" sz="2800" dirty="0" smtClean="0"/>
              <a:t> Church)</a:t>
            </a:r>
            <a:endParaRPr lang="en-US" sz="2800" dirty="0"/>
          </a:p>
        </p:txBody>
      </p:sp>
      <p:sp>
        <p:nvSpPr>
          <p:cNvPr id="8" name="TextBox 7"/>
          <p:cNvSpPr txBox="1"/>
          <p:nvPr/>
        </p:nvSpPr>
        <p:spPr>
          <a:xfrm>
            <a:off x="152400" y="304800"/>
            <a:ext cx="4419600" cy="1384995"/>
          </a:xfrm>
          <a:prstGeom prst="rect">
            <a:avLst/>
          </a:prstGeom>
          <a:noFill/>
        </p:spPr>
        <p:txBody>
          <a:bodyPr wrap="square" rtlCol="0">
            <a:spAutoFit/>
          </a:bodyPr>
          <a:lstStyle/>
          <a:p>
            <a:r>
              <a:rPr lang="en-US" sz="2800" dirty="0" smtClean="0"/>
              <a:t>IV.  Models of Constitutional, Legislative, and Regulatory Change</a:t>
            </a:r>
            <a:endParaRPr lang="en-US" sz="2800" dirty="0"/>
          </a:p>
        </p:txBody>
      </p:sp>
      <p:pic>
        <p:nvPicPr>
          <p:cNvPr id="9" name="Picture 2" descr="C:\My Pictures\PictureProject\0058\DSCN5398.JPG"/>
          <p:cNvPicPr>
            <a:picLocks noChangeAspect="1" noChangeArrowheads="1"/>
          </p:cNvPicPr>
          <p:nvPr/>
        </p:nvPicPr>
        <p:blipFill>
          <a:blip r:embed="rId6" cstate="print"/>
          <a:srcRect/>
          <a:stretch>
            <a:fillRect/>
          </a:stretch>
        </p:blipFill>
        <p:spPr bwMode="auto">
          <a:xfrm>
            <a:off x="7715250" y="0"/>
            <a:ext cx="1428750" cy="1905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ands copy.jpg"/>
          <p:cNvPicPr>
            <a:picLocks noChangeAspect="1"/>
          </p:cNvPicPr>
          <p:nvPr/>
        </p:nvPicPr>
        <p:blipFill>
          <a:blip r:embed="rId3" cstate="print"/>
          <a:stretch>
            <a:fillRect/>
          </a:stretch>
        </p:blipFill>
        <p:spPr>
          <a:xfrm>
            <a:off x="4615070" y="0"/>
            <a:ext cx="1252330" cy="1920240"/>
          </a:xfrm>
          <a:prstGeom prst="rect">
            <a:avLst/>
          </a:prstGeom>
        </p:spPr>
      </p:pic>
      <p:pic>
        <p:nvPicPr>
          <p:cNvPr id="12" name="Picture 11" descr="Kali copy.jpg"/>
          <p:cNvPicPr>
            <a:picLocks noChangeAspect="1"/>
          </p:cNvPicPr>
          <p:nvPr/>
        </p:nvPicPr>
        <p:blipFill>
          <a:blip r:embed="rId4" cstate="print"/>
          <a:stretch>
            <a:fillRect/>
          </a:stretch>
        </p:blipFill>
        <p:spPr>
          <a:xfrm>
            <a:off x="5867400" y="0"/>
            <a:ext cx="1981200" cy="1892808"/>
          </a:xfrm>
          <a:prstGeom prst="rect">
            <a:avLst/>
          </a:prstGeom>
        </p:spPr>
      </p:pic>
      <p:pic>
        <p:nvPicPr>
          <p:cNvPr id="13" name="Picture 12" descr="Wall copy.jpg"/>
          <p:cNvPicPr>
            <a:picLocks noChangeAspect="1"/>
          </p:cNvPicPr>
          <p:nvPr/>
        </p:nvPicPr>
        <p:blipFill>
          <a:blip r:embed="rId5" cstate="print"/>
          <a:stretch>
            <a:fillRect/>
          </a:stretch>
        </p:blipFill>
        <p:spPr>
          <a:xfrm>
            <a:off x="7924801" y="0"/>
            <a:ext cx="1219200" cy="1905000"/>
          </a:xfrm>
          <a:prstGeom prst="rect">
            <a:avLst/>
          </a:prstGeom>
        </p:spPr>
      </p:pic>
      <p:sp>
        <p:nvSpPr>
          <p:cNvPr id="17" name="TextBox 16"/>
          <p:cNvSpPr txBox="1"/>
          <p:nvPr/>
        </p:nvSpPr>
        <p:spPr>
          <a:xfrm>
            <a:off x="304800" y="2057400"/>
            <a:ext cx="8610600" cy="3970318"/>
          </a:xfrm>
          <a:prstGeom prst="rect">
            <a:avLst/>
          </a:prstGeom>
          <a:ln>
            <a:solidFill>
              <a:srgbClr val="4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r>
              <a:rPr lang="en-US" sz="2800" dirty="0" smtClean="0"/>
              <a:t>	Issue One: Diverging Views about the Purposes of Legislation Regulating Religion</a:t>
            </a:r>
          </a:p>
          <a:p>
            <a:pPr marL="514350" indent="-514350">
              <a:buFont typeface="Arial" pitchFamily="34" charset="0"/>
              <a:buChar char="•"/>
            </a:pPr>
            <a:r>
              <a:rPr lang="en-US" sz="2800" dirty="0" smtClean="0"/>
              <a:t>One view emphasizes the protection of freedom of religious belief</a:t>
            </a:r>
          </a:p>
          <a:p>
            <a:pPr marL="514350" indent="-514350">
              <a:buFont typeface="Arial" pitchFamily="34" charset="0"/>
              <a:buChar char="•"/>
            </a:pPr>
            <a:r>
              <a:rPr lang="en-US" sz="2800" dirty="0" smtClean="0"/>
              <a:t>Another view is to “maintain public interest in society,” “maintain harmony” and “regulate religious affairs”</a:t>
            </a:r>
          </a:p>
          <a:p>
            <a:pPr marL="971550" lvl="1" indent="-514350">
              <a:buFont typeface="Arial" pitchFamily="34" charset="0"/>
              <a:buChar char="•"/>
            </a:pPr>
            <a:r>
              <a:rPr lang="en-US" sz="2800" dirty="0" smtClean="0"/>
              <a:t>Both views have merit</a:t>
            </a:r>
          </a:p>
          <a:p>
            <a:pPr marL="971550" lvl="1" indent="-514350">
              <a:buFont typeface="Arial" pitchFamily="34" charset="0"/>
              <a:buChar char="•"/>
            </a:pPr>
            <a:r>
              <a:rPr lang="en-US" sz="2800" dirty="0" smtClean="0"/>
              <a:t>There is still no consensus about which of these purposes predominates</a:t>
            </a:r>
            <a:endParaRPr lang="en-US" sz="2800" dirty="0"/>
          </a:p>
        </p:txBody>
      </p:sp>
      <p:sp>
        <p:nvSpPr>
          <p:cNvPr id="8" name="TextBox 7"/>
          <p:cNvSpPr txBox="1"/>
          <p:nvPr/>
        </p:nvSpPr>
        <p:spPr>
          <a:xfrm>
            <a:off x="152400" y="304800"/>
            <a:ext cx="4419600" cy="1384995"/>
          </a:xfrm>
          <a:prstGeom prst="rect">
            <a:avLst/>
          </a:prstGeom>
          <a:noFill/>
        </p:spPr>
        <p:txBody>
          <a:bodyPr wrap="square" rtlCol="0">
            <a:spAutoFit/>
          </a:bodyPr>
          <a:lstStyle/>
          <a:p>
            <a:r>
              <a:rPr lang="en-US" sz="2800" dirty="0" smtClean="0"/>
              <a:t>IV.  Models of Constitutional, Legislative, and Regulatory Change</a:t>
            </a:r>
            <a:endParaRPr lang="en-US" sz="2800" dirty="0"/>
          </a:p>
        </p:txBody>
      </p:sp>
      <p:pic>
        <p:nvPicPr>
          <p:cNvPr id="9" name="Picture 2" descr="C:\My Pictures\PictureProject\0058\DSCN5398.JPG"/>
          <p:cNvPicPr>
            <a:picLocks noChangeAspect="1" noChangeArrowheads="1"/>
          </p:cNvPicPr>
          <p:nvPr/>
        </p:nvPicPr>
        <p:blipFill>
          <a:blip r:embed="rId6" cstate="print"/>
          <a:srcRect/>
          <a:stretch>
            <a:fillRect/>
          </a:stretch>
        </p:blipFill>
        <p:spPr bwMode="auto">
          <a:xfrm>
            <a:off x="7715250" y="0"/>
            <a:ext cx="1428750" cy="1905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ands copy.jpg"/>
          <p:cNvPicPr>
            <a:picLocks noChangeAspect="1"/>
          </p:cNvPicPr>
          <p:nvPr/>
        </p:nvPicPr>
        <p:blipFill>
          <a:blip r:embed="rId3" cstate="print"/>
          <a:stretch>
            <a:fillRect/>
          </a:stretch>
        </p:blipFill>
        <p:spPr>
          <a:xfrm>
            <a:off x="4615070" y="0"/>
            <a:ext cx="1252330" cy="1920240"/>
          </a:xfrm>
          <a:prstGeom prst="rect">
            <a:avLst/>
          </a:prstGeom>
        </p:spPr>
      </p:pic>
      <p:pic>
        <p:nvPicPr>
          <p:cNvPr id="12" name="Picture 11" descr="Kali copy.jpg"/>
          <p:cNvPicPr>
            <a:picLocks noChangeAspect="1"/>
          </p:cNvPicPr>
          <p:nvPr/>
        </p:nvPicPr>
        <p:blipFill>
          <a:blip r:embed="rId4" cstate="print"/>
          <a:stretch>
            <a:fillRect/>
          </a:stretch>
        </p:blipFill>
        <p:spPr>
          <a:xfrm>
            <a:off x="5867400" y="0"/>
            <a:ext cx="1981200" cy="1892808"/>
          </a:xfrm>
          <a:prstGeom prst="rect">
            <a:avLst/>
          </a:prstGeom>
        </p:spPr>
      </p:pic>
      <p:pic>
        <p:nvPicPr>
          <p:cNvPr id="13" name="Picture 12" descr="Wall copy.jpg"/>
          <p:cNvPicPr>
            <a:picLocks noChangeAspect="1"/>
          </p:cNvPicPr>
          <p:nvPr/>
        </p:nvPicPr>
        <p:blipFill>
          <a:blip r:embed="rId5" cstate="print"/>
          <a:stretch>
            <a:fillRect/>
          </a:stretch>
        </p:blipFill>
        <p:spPr>
          <a:xfrm>
            <a:off x="7924801" y="0"/>
            <a:ext cx="1219200" cy="1905000"/>
          </a:xfrm>
          <a:prstGeom prst="rect">
            <a:avLst/>
          </a:prstGeom>
        </p:spPr>
      </p:pic>
      <p:sp>
        <p:nvSpPr>
          <p:cNvPr id="17" name="TextBox 16"/>
          <p:cNvSpPr txBox="1"/>
          <p:nvPr/>
        </p:nvSpPr>
        <p:spPr>
          <a:xfrm>
            <a:off x="304800" y="1981200"/>
            <a:ext cx="8534400" cy="4216539"/>
          </a:xfrm>
          <a:prstGeom prst="rect">
            <a:avLst/>
          </a:prstGeom>
          <a:ln>
            <a:solidFill>
              <a:srgbClr val="4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r>
              <a:rPr lang="en-US" sz="2800" dirty="0" smtClean="0"/>
              <a:t>	Issue Two: The Need for a Comprehensive Law Concerning Religion</a:t>
            </a:r>
          </a:p>
          <a:p>
            <a:pPr marL="514350" indent="-514350">
              <a:buFont typeface="Arial" pitchFamily="34" charset="0"/>
              <a:buChar char="•"/>
            </a:pPr>
            <a:r>
              <a:rPr lang="en-US" sz="2800" dirty="0" smtClean="0"/>
              <a:t>Whether a comprehensive law is needed to protect religious freedom</a:t>
            </a:r>
          </a:p>
          <a:p>
            <a:pPr marL="971550" lvl="1" indent="-514350">
              <a:buFont typeface="Arial" pitchFamily="34" charset="0"/>
              <a:buChar char="•"/>
            </a:pPr>
            <a:r>
              <a:rPr lang="en-US" sz="2400" dirty="0" smtClean="0"/>
              <a:t>Some look to the U.S. model and say a law regulating religious affairs is not necessary</a:t>
            </a:r>
          </a:p>
          <a:p>
            <a:pPr marL="971550" lvl="1" indent="-514350">
              <a:buFont typeface="Arial" pitchFamily="34" charset="0"/>
              <a:buChar char="•"/>
            </a:pPr>
            <a:r>
              <a:rPr lang="en-US" sz="2400" dirty="0" smtClean="0"/>
              <a:t>Others focus on the differences between the U.S. and Chinese legal systems and argue that a comprehensive law is needed.</a:t>
            </a:r>
          </a:p>
          <a:p>
            <a:pPr marL="1428750" lvl="2" indent="-514350">
              <a:buFont typeface="Arial" pitchFamily="34" charset="0"/>
              <a:buChar char="•"/>
            </a:pPr>
            <a:r>
              <a:rPr lang="en-US" sz="2000" dirty="0" smtClean="0"/>
              <a:t>One important difference – extensive case law in the U.S., and a lot of legislation on particular subjects</a:t>
            </a:r>
          </a:p>
          <a:p>
            <a:pPr marL="1428750" lvl="2" indent="-514350">
              <a:buFont typeface="Arial" pitchFamily="34" charset="0"/>
              <a:buChar char="•"/>
            </a:pPr>
            <a:r>
              <a:rPr lang="en-US" sz="2000" dirty="0" smtClean="0"/>
              <a:t>In China, cannot bring a case directly under Constitution</a:t>
            </a:r>
            <a:endParaRPr lang="en-US" sz="2000" dirty="0"/>
          </a:p>
        </p:txBody>
      </p:sp>
      <p:sp>
        <p:nvSpPr>
          <p:cNvPr id="8" name="TextBox 7"/>
          <p:cNvSpPr txBox="1"/>
          <p:nvPr/>
        </p:nvSpPr>
        <p:spPr>
          <a:xfrm>
            <a:off x="152400" y="304800"/>
            <a:ext cx="4419600" cy="1384995"/>
          </a:xfrm>
          <a:prstGeom prst="rect">
            <a:avLst/>
          </a:prstGeom>
          <a:noFill/>
        </p:spPr>
        <p:txBody>
          <a:bodyPr wrap="square" rtlCol="0">
            <a:spAutoFit/>
          </a:bodyPr>
          <a:lstStyle/>
          <a:p>
            <a:r>
              <a:rPr lang="en-US" sz="2800" dirty="0" smtClean="0"/>
              <a:t>IV.  Models of Constitutional, Legislative, and Regulatory Change</a:t>
            </a:r>
            <a:endParaRPr lang="en-US" sz="2800" dirty="0"/>
          </a:p>
        </p:txBody>
      </p:sp>
      <p:pic>
        <p:nvPicPr>
          <p:cNvPr id="9" name="Picture 2" descr="C:\My Pictures\PictureProject\0058\DSCN5398.JPG"/>
          <p:cNvPicPr>
            <a:picLocks noChangeAspect="1" noChangeArrowheads="1"/>
          </p:cNvPicPr>
          <p:nvPr/>
        </p:nvPicPr>
        <p:blipFill>
          <a:blip r:embed="rId6" cstate="print"/>
          <a:srcRect/>
          <a:stretch>
            <a:fillRect/>
          </a:stretch>
        </p:blipFill>
        <p:spPr bwMode="auto">
          <a:xfrm>
            <a:off x="7715250" y="0"/>
            <a:ext cx="1428750" cy="1905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ands copy.jpg"/>
          <p:cNvPicPr>
            <a:picLocks noChangeAspect="1"/>
          </p:cNvPicPr>
          <p:nvPr/>
        </p:nvPicPr>
        <p:blipFill>
          <a:blip r:embed="rId3" cstate="print"/>
          <a:stretch>
            <a:fillRect/>
          </a:stretch>
        </p:blipFill>
        <p:spPr>
          <a:xfrm>
            <a:off x="4615070" y="0"/>
            <a:ext cx="1252330" cy="1920240"/>
          </a:xfrm>
          <a:prstGeom prst="rect">
            <a:avLst/>
          </a:prstGeom>
        </p:spPr>
      </p:pic>
      <p:pic>
        <p:nvPicPr>
          <p:cNvPr id="12" name="Picture 11" descr="Kali copy.jpg"/>
          <p:cNvPicPr>
            <a:picLocks noChangeAspect="1"/>
          </p:cNvPicPr>
          <p:nvPr/>
        </p:nvPicPr>
        <p:blipFill>
          <a:blip r:embed="rId4" cstate="print"/>
          <a:stretch>
            <a:fillRect/>
          </a:stretch>
        </p:blipFill>
        <p:spPr>
          <a:xfrm>
            <a:off x="5867400" y="0"/>
            <a:ext cx="1981200" cy="1892808"/>
          </a:xfrm>
          <a:prstGeom prst="rect">
            <a:avLst/>
          </a:prstGeom>
        </p:spPr>
      </p:pic>
      <p:pic>
        <p:nvPicPr>
          <p:cNvPr id="13" name="Picture 12" descr="Wall copy.jpg"/>
          <p:cNvPicPr>
            <a:picLocks noChangeAspect="1"/>
          </p:cNvPicPr>
          <p:nvPr/>
        </p:nvPicPr>
        <p:blipFill>
          <a:blip r:embed="rId5" cstate="print"/>
          <a:stretch>
            <a:fillRect/>
          </a:stretch>
        </p:blipFill>
        <p:spPr>
          <a:xfrm>
            <a:off x="7924801" y="0"/>
            <a:ext cx="1219200" cy="1905000"/>
          </a:xfrm>
          <a:prstGeom prst="rect">
            <a:avLst/>
          </a:prstGeom>
        </p:spPr>
      </p:pic>
      <p:sp>
        <p:nvSpPr>
          <p:cNvPr id="17" name="TextBox 16"/>
          <p:cNvSpPr txBox="1"/>
          <p:nvPr/>
        </p:nvSpPr>
        <p:spPr>
          <a:xfrm>
            <a:off x="304800" y="1981200"/>
            <a:ext cx="8610600" cy="4524315"/>
          </a:xfrm>
          <a:prstGeom prst="rect">
            <a:avLst/>
          </a:prstGeom>
          <a:ln>
            <a:solidFill>
              <a:srgbClr val="4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r>
              <a:rPr lang="en-US" sz="2800" dirty="0" smtClean="0"/>
              <a:t>	Issue Three: Is a Constitutional Amendment Needed?</a:t>
            </a:r>
          </a:p>
          <a:p>
            <a:pPr marL="971550" lvl="1" indent="-514350">
              <a:buFont typeface="Arial" pitchFamily="34" charset="0"/>
              <a:buChar char="•"/>
            </a:pPr>
            <a:r>
              <a:rPr lang="en-US" sz="2800" dirty="0" smtClean="0"/>
              <a:t>Another issue is whether in addition to legislation, a Constitutional Amendment is needed</a:t>
            </a:r>
          </a:p>
          <a:p>
            <a:pPr marL="971550" lvl="1" indent="-514350">
              <a:buFont typeface="Arial" pitchFamily="34" charset="0"/>
              <a:buChar char="•"/>
            </a:pPr>
            <a:r>
              <a:rPr lang="en-US" sz="2800" dirty="0" smtClean="0"/>
              <a:t>Those in favor point out that many of the social conditions and concerns that existed at the time Article 36 was adopted have changed</a:t>
            </a:r>
          </a:p>
          <a:p>
            <a:pPr marL="1428750" lvl="2" indent="-514350">
              <a:buFont typeface="Arial" pitchFamily="34" charset="0"/>
              <a:buChar char="•"/>
            </a:pPr>
            <a:r>
              <a:rPr lang="en-US" sz="2400" dirty="0" smtClean="0"/>
              <a:t>Religion need not be singled out as type of activity that might disturb social order, impair health, or education</a:t>
            </a:r>
          </a:p>
          <a:p>
            <a:pPr marL="1428750" lvl="2" indent="-514350">
              <a:buFont typeface="Arial" pitchFamily="34" charset="0"/>
              <a:buChar char="•"/>
            </a:pPr>
            <a:r>
              <a:rPr lang="en-US" sz="2400" dirty="0" smtClean="0"/>
              <a:t>Concern about foreign manipulation is not unique to religion and should not be singled out.</a:t>
            </a:r>
          </a:p>
          <a:p>
            <a:pPr marL="1428750" lvl="2" indent="-514350">
              <a:buFont typeface="Arial" pitchFamily="34" charset="0"/>
              <a:buChar char="•"/>
            </a:pPr>
            <a:r>
              <a:rPr lang="en-US" sz="2400" dirty="0" smtClean="0"/>
              <a:t>Concept of “normal” religious activity is problematic</a:t>
            </a:r>
            <a:endParaRPr lang="en-US" sz="2800" dirty="0"/>
          </a:p>
        </p:txBody>
      </p:sp>
      <p:sp>
        <p:nvSpPr>
          <p:cNvPr id="8" name="TextBox 7"/>
          <p:cNvSpPr txBox="1"/>
          <p:nvPr/>
        </p:nvSpPr>
        <p:spPr>
          <a:xfrm>
            <a:off x="152400" y="304800"/>
            <a:ext cx="4419600" cy="1384995"/>
          </a:xfrm>
          <a:prstGeom prst="rect">
            <a:avLst/>
          </a:prstGeom>
          <a:noFill/>
        </p:spPr>
        <p:txBody>
          <a:bodyPr wrap="square" rtlCol="0">
            <a:spAutoFit/>
          </a:bodyPr>
          <a:lstStyle/>
          <a:p>
            <a:r>
              <a:rPr lang="en-US" sz="2800" dirty="0" smtClean="0"/>
              <a:t>IV.  Models of Constitutional, Legislative, and Regulatory Change</a:t>
            </a:r>
            <a:endParaRPr lang="en-US" sz="2800" dirty="0"/>
          </a:p>
        </p:txBody>
      </p:sp>
      <p:pic>
        <p:nvPicPr>
          <p:cNvPr id="9" name="Picture 2" descr="C:\My Pictures\PictureProject\0058\DSCN5398.JPG"/>
          <p:cNvPicPr>
            <a:picLocks noChangeAspect="1" noChangeArrowheads="1"/>
          </p:cNvPicPr>
          <p:nvPr/>
        </p:nvPicPr>
        <p:blipFill>
          <a:blip r:embed="rId6" cstate="print"/>
          <a:srcRect/>
          <a:stretch>
            <a:fillRect/>
          </a:stretch>
        </p:blipFill>
        <p:spPr bwMode="auto">
          <a:xfrm>
            <a:off x="7715250" y="0"/>
            <a:ext cx="1428750" cy="1905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715962"/>
          </a:xfrm>
        </p:spPr>
        <p:txBody>
          <a:bodyPr>
            <a:normAutofit/>
          </a:bodyPr>
          <a:lstStyle/>
          <a:p>
            <a:r>
              <a:rPr lang="en-US" sz="2800" dirty="0" smtClean="0">
                <a:latin typeface="+mn-lt"/>
              </a:rPr>
              <a:t>Introduction</a:t>
            </a:r>
            <a:endParaRPr lang="en-US" sz="2800" dirty="0">
              <a:latin typeface="+mn-lt"/>
            </a:endParaRPr>
          </a:p>
        </p:txBody>
      </p:sp>
      <p:sp>
        <p:nvSpPr>
          <p:cNvPr id="7" name="Content Placeholder 6"/>
          <p:cNvSpPr>
            <a:spLocks noGrp="1"/>
          </p:cNvSpPr>
          <p:nvPr>
            <p:ph sz="quarter" idx="1"/>
          </p:nvPr>
        </p:nvSpPr>
        <p:spPr>
          <a:xfrm>
            <a:off x="914400" y="1066800"/>
            <a:ext cx="7772400" cy="4114800"/>
          </a:xfrm>
        </p:spPr>
        <p:txBody>
          <a:bodyPr>
            <a:normAutofit/>
          </a:bodyPr>
          <a:lstStyle/>
          <a:p>
            <a:r>
              <a:rPr lang="en-US" dirty="0" smtClean="0"/>
              <a:t>Western perceptions of religious situation in China</a:t>
            </a:r>
          </a:p>
          <a:p>
            <a:r>
              <a:rPr lang="en-US" dirty="0" smtClean="0"/>
              <a:t>Five Officially Recognized Religious Groups</a:t>
            </a:r>
          </a:p>
          <a:p>
            <a:pPr lvl="1"/>
            <a:r>
              <a:rPr lang="en-US" dirty="0" smtClean="0"/>
              <a:t>Buddhist</a:t>
            </a:r>
          </a:p>
          <a:p>
            <a:pPr lvl="1"/>
            <a:r>
              <a:rPr lang="en-US" dirty="0" smtClean="0"/>
              <a:t>Daoist</a:t>
            </a:r>
          </a:p>
          <a:p>
            <a:pPr lvl="1"/>
            <a:r>
              <a:rPr lang="en-US" dirty="0" smtClean="0"/>
              <a:t>Islam</a:t>
            </a:r>
          </a:p>
          <a:p>
            <a:pPr lvl="1"/>
            <a:r>
              <a:rPr lang="en-US" dirty="0" smtClean="0"/>
              <a:t>Catholic</a:t>
            </a:r>
          </a:p>
          <a:p>
            <a:pPr lvl="1"/>
            <a:r>
              <a:rPr lang="en-US" dirty="0" smtClean="0"/>
              <a:t>Protestant</a:t>
            </a:r>
          </a:p>
          <a:p>
            <a:r>
              <a:rPr lang="en-US" dirty="0" smtClean="0"/>
              <a:t>Dramatic growth in religious belief in China over past 30 years – 100+ million acknowledged by government</a:t>
            </a:r>
          </a:p>
          <a:p>
            <a:pPr lvl="1">
              <a:buNone/>
            </a:pPr>
            <a:endParaRPr lang="en-US" dirty="0"/>
          </a:p>
        </p:txBody>
      </p:sp>
      <p:pic>
        <p:nvPicPr>
          <p:cNvPr id="2050"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2"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2051"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ands copy.jpg"/>
          <p:cNvPicPr>
            <a:picLocks noChangeAspect="1"/>
          </p:cNvPicPr>
          <p:nvPr/>
        </p:nvPicPr>
        <p:blipFill>
          <a:blip r:embed="rId3" cstate="print"/>
          <a:stretch>
            <a:fillRect/>
          </a:stretch>
        </p:blipFill>
        <p:spPr>
          <a:xfrm>
            <a:off x="4572000" y="0"/>
            <a:ext cx="1252330" cy="1920240"/>
          </a:xfrm>
          <a:prstGeom prst="rect">
            <a:avLst/>
          </a:prstGeom>
        </p:spPr>
      </p:pic>
      <p:pic>
        <p:nvPicPr>
          <p:cNvPr id="12" name="Picture 11" descr="Kali copy.jpg"/>
          <p:cNvPicPr>
            <a:picLocks noChangeAspect="1"/>
          </p:cNvPicPr>
          <p:nvPr/>
        </p:nvPicPr>
        <p:blipFill>
          <a:blip r:embed="rId4" cstate="print"/>
          <a:stretch>
            <a:fillRect/>
          </a:stretch>
        </p:blipFill>
        <p:spPr>
          <a:xfrm>
            <a:off x="5867400" y="0"/>
            <a:ext cx="1981200" cy="1892808"/>
          </a:xfrm>
          <a:prstGeom prst="rect">
            <a:avLst/>
          </a:prstGeom>
        </p:spPr>
      </p:pic>
      <p:pic>
        <p:nvPicPr>
          <p:cNvPr id="13" name="Picture 12" descr="Wall copy.jpg"/>
          <p:cNvPicPr>
            <a:picLocks noChangeAspect="1"/>
          </p:cNvPicPr>
          <p:nvPr/>
        </p:nvPicPr>
        <p:blipFill>
          <a:blip r:embed="rId5" cstate="print"/>
          <a:stretch>
            <a:fillRect/>
          </a:stretch>
        </p:blipFill>
        <p:spPr>
          <a:xfrm>
            <a:off x="7924801" y="0"/>
            <a:ext cx="1219200" cy="1905000"/>
          </a:xfrm>
          <a:prstGeom prst="rect">
            <a:avLst/>
          </a:prstGeom>
        </p:spPr>
      </p:pic>
      <p:sp>
        <p:nvSpPr>
          <p:cNvPr id="17" name="TextBox 16"/>
          <p:cNvSpPr txBox="1"/>
          <p:nvPr/>
        </p:nvSpPr>
        <p:spPr>
          <a:xfrm>
            <a:off x="304800" y="1981200"/>
            <a:ext cx="8534400" cy="4401205"/>
          </a:xfrm>
          <a:prstGeom prst="rect">
            <a:avLst/>
          </a:prstGeom>
          <a:ln>
            <a:solidFill>
              <a:srgbClr val="4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AutoNum type="alphaUcPeriod" startAt="2"/>
            </a:pPr>
            <a:r>
              <a:rPr lang="en-US" sz="2800" dirty="0" smtClean="0"/>
              <a:t>Primary Challenges in Legislating about Religion</a:t>
            </a:r>
          </a:p>
          <a:p>
            <a:pPr marL="514350" indent="-514350"/>
            <a:endParaRPr lang="en-US" sz="2800" dirty="0" smtClean="0"/>
          </a:p>
          <a:p>
            <a:pPr marL="514350" indent="-514350"/>
            <a:r>
              <a:rPr lang="en-US" sz="2800" dirty="0" smtClean="0"/>
              <a:t>	1.	How to prevent the state from assuming position as arbitrator of religion, or police of religious affairs?</a:t>
            </a:r>
          </a:p>
          <a:p>
            <a:pPr marL="514350" indent="-514350"/>
            <a:endParaRPr lang="en-US" sz="2800" dirty="0" smtClean="0"/>
          </a:p>
          <a:p>
            <a:pPr marL="514350" indent="-514350"/>
            <a:r>
              <a:rPr lang="en-US" sz="2800" dirty="0" smtClean="0"/>
              <a:t>	2.  Issue of how to treat equally religions not in five state-established religions?</a:t>
            </a:r>
          </a:p>
          <a:p>
            <a:pPr marL="514350" indent="-514350"/>
            <a:endParaRPr lang="en-US" sz="2800" dirty="0" smtClean="0"/>
          </a:p>
          <a:p>
            <a:pPr marL="514350" indent="-514350"/>
            <a:r>
              <a:rPr lang="en-US" sz="2800" dirty="0" smtClean="0"/>
              <a:t>	3. Finances: Can public resources be used to promote or suppress some religions?</a:t>
            </a:r>
            <a:endParaRPr lang="en-US" sz="2800" dirty="0"/>
          </a:p>
        </p:txBody>
      </p:sp>
      <p:sp>
        <p:nvSpPr>
          <p:cNvPr id="8" name="TextBox 7"/>
          <p:cNvSpPr txBox="1"/>
          <p:nvPr/>
        </p:nvSpPr>
        <p:spPr>
          <a:xfrm>
            <a:off x="152400" y="304800"/>
            <a:ext cx="4419600" cy="1384995"/>
          </a:xfrm>
          <a:prstGeom prst="rect">
            <a:avLst/>
          </a:prstGeom>
          <a:noFill/>
        </p:spPr>
        <p:txBody>
          <a:bodyPr wrap="square" rtlCol="0">
            <a:spAutoFit/>
          </a:bodyPr>
          <a:lstStyle/>
          <a:p>
            <a:r>
              <a:rPr lang="en-US" sz="2800" dirty="0" smtClean="0"/>
              <a:t>IV.  Models of Constitutional, Legislative, and Regulatory Change</a:t>
            </a:r>
            <a:endParaRPr lang="en-US" sz="2800" dirty="0"/>
          </a:p>
        </p:txBody>
      </p:sp>
      <p:pic>
        <p:nvPicPr>
          <p:cNvPr id="9" name="Picture 2" descr="C:\My Pictures\PictureProject\0058\DSCN5398.JPG"/>
          <p:cNvPicPr>
            <a:picLocks noChangeAspect="1" noChangeArrowheads="1"/>
          </p:cNvPicPr>
          <p:nvPr/>
        </p:nvPicPr>
        <p:blipFill>
          <a:blip r:embed="rId6" cstate="print"/>
          <a:srcRect/>
          <a:stretch>
            <a:fillRect/>
          </a:stretch>
        </p:blipFill>
        <p:spPr bwMode="auto">
          <a:xfrm>
            <a:off x="7715250" y="0"/>
            <a:ext cx="1428750" cy="1905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ands copy.jpg"/>
          <p:cNvPicPr>
            <a:picLocks noChangeAspect="1"/>
          </p:cNvPicPr>
          <p:nvPr/>
        </p:nvPicPr>
        <p:blipFill>
          <a:blip r:embed="rId3" cstate="print"/>
          <a:stretch>
            <a:fillRect/>
          </a:stretch>
        </p:blipFill>
        <p:spPr>
          <a:xfrm>
            <a:off x="4572000" y="0"/>
            <a:ext cx="1252330" cy="1920240"/>
          </a:xfrm>
          <a:prstGeom prst="rect">
            <a:avLst/>
          </a:prstGeom>
        </p:spPr>
      </p:pic>
      <p:pic>
        <p:nvPicPr>
          <p:cNvPr id="12" name="Picture 11" descr="Kali copy.jpg"/>
          <p:cNvPicPr>
            <a:picLocks noChangeAspect="1"/>
          </p:cNvPicPr>
          <p:nvPr/>
        </p:nvPicPr>
        <p:blipFill>
          <a:blip r:embed="rId4" cstate="print"/>
          <a:stretch>
            <a:fillRect/>
          </a:stretch>
        </p:blipFill>
        <p:spPr>
          <a:xfrm>
            <a:off x="5867400" y="0"/>
            <a:ext cx="1981200" cy="1892808"/>
          </a:xfrm>
          <a:prstGeom prst="rect">
            <a:avLst/>
          </a:prstGeom>
        </p:spPr>
      </p:pic>
      <p:pic>
        <p:nvPicPr>
          <p:cNvPr id="13" name="Picture 12" descr="Wall copy.jpg"/>
          <p:cNvPicPr>
            <a:picLocks noChangeAspect="1"/>
          </p:cNvPicPr>
          <p:nvPr/>
        </p:nvPicPr>
        <p:blipFill>
          <a:blip r:embed="rId5" cstate="print"/>
          <a:stretch>
            <a:fillRect/>
          </a:stretch>
        </p:blipFill>
        <p:spPr>
          <a:xfrm>
            <a:off x="7924801" y="0"/>
            <a:ext cx="1219200" cy="1905000"/>
          </a:xfrm>
          <a:prstGeom prst="rect">
            <a:avLst/>
          </a:prstGeom>
        </p:spPr>
      </p:pic>
      <p:sp>
        <p:nvSpPr>
          <p:cNvPr id="17" name="TextBox 16"/>
          <p:cNvSpPr txBox="1"/>
          <p:nvPr/>
        </p:nvSpPr>
        <p:spPr>
          <a:xfrm>
            <a:off x="304800" y="1981200"/>
            <a:ext cx="8077200" cy="4431983"/>
          </a:xfrm>
          <a:prstGeom prst="rect">
            <a:avLst/>
          </a:prstGeom>
          <a:ln>
            <a:solidFill>
              <a:srgbClr val="4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Sponsors:</a:t>
            </a:r>
          </a:p>
          <a:p>
            <a:r>
              <a:rPr lang="en-US" sz="2000" dirty="0" smtClean="0"/>
              <a:t>Peking University Center for Constitutional and Administrative Law</a:t>
            </a:r>
          </a:p>
          <a:p>
            <a:r>
              <a:rPr lang="en-US" sz="2000" dirty="0" smtClean="0"/>
              <a:t>Pu Shi Institute for Social Sciences</a:t>
            </a:r>
          </a:p>
          <a:p>
            <a:endParaRPr lang="en-US" dirty="0" smtClean="0"/>
          </a:p>
          <a:p>
            <a:r>
              <a:rPr lang="en-US" sz="2400" dirty="0" smtClean="0"/>
              <a:t>Faculty:  A dozen law and religion scholars from 7 Countries </a:t>
            </a:r>
          </a:p>
          <a:p>
            <a:endParaRPr lang="en-US" dirty="0" smtClean="0"/>
          </a:p>
          <a:p>
            <a:r>
              <a:rPr lang="en-US" dirty="0" smtClean="0"/>
              <a:t>	</a:t>
            </a:r>
            <a:r>
              <a:rPr lang="en-US" sz="2000" dirty="0" smtClean="0"/>
              <a:t>Gerhard Robbers		Sophie van </a:t>
            </a:r>
            <a:r>
              <a:rPr lang="en-US" sz="2000" dirty="0" err="1" smtClean="0"/>
              <a:t>Bijsterveld</a:t>
            </a:r>
            <a:endParaRPr lang="en-US" sz="2000" dirty="0" smtClean="0"/>
          </a:p>
          <a:p>
            <a:r>
              <a:rPr lang="en-US" sz="2000" dirty="0" smtClean="0"/>
              <a:t>	Zachary </a:t>
            </a:r>
            <a:r>
              <a:rPr lang="en-US" sz="2000" dirty="0" err="1" smtClean="0"/>
              <a:t>Calo</a:t>
            </a:r>
            <a:r>
              <a:rPr lang="en-US" sz="2000" dirty="0" smtClean="0"/>
              <a:t> 		Cole Durham</a:t>
            </a:r>
          </a:p>
          <a:p>
            <a:r>
              <a:rPr lang="en-US" sz="2000" dirty="0" smtClean="0"/>
              <a:t>	</a:t>
            </a:r>
            <a:r>
              <a:rPr lang="en-US" sz="2000" dirty="0" err="1" smtClean="0"/>
              <a:t>Silvio</a:t>
            </a:r>
            <a:r>
              <a:rPr lang="en-US" sz="2000" dirty="0" smtClean="0"/>
              <a:t> Ferrari		</a:t>
            </a:r>
            <a:r>
              <a:rPr lang="en-US" sz="2000" dirty="0" err="1" smtClean="0"/>
              <a:t>Jeroen</a:t>
            </a:r>
            <a:r>
              <a:rPr lang="en-US" sz="2000" dirty="0" smtClean="0"/>
              <a:t> </a:t>
            </a:r>
            <a:r>
              <a:rPr lang="en-US" sz="2000" dirty="0" err="1" smtClean="0"/>
              <a:t>Temperman</a:t>
            </a:r>
            <a:endParaRPr lang="en-US" sz="2000" dirty="0" smtClean="0"/>
          </a:p>
          <a:p>
            <a:r>
              <a:rPr lang="en-US" sz="2000" dirty="0" smtClean="0"/>
              <a:t>	Johan van </a:t>
            </a:r>
            <a:r>
              <a:rPr lang="en-US" sz="2000" dirty="0" err="1" smtClean="0"/>
              <a:t>der</a:t>
            </a:r>
            <a:r>
              <a:rPr lang="en-US" sz="2000" dirty="0" smtClean="0"/>
              <a:t> </a:t>
            </a:r>
            <a:r>
              <a:rPr lang="en-US" sz="2000" dirty="0" err="1" smtClean="0"/>
              <a:t>Vyver</a:t>
            </a:r>
            <a:r>
              <a:rPr lang="en-US" sz="2000" dirty="0" smtClean="0"/>
              <a:t>		Brett Scharffs</a:t>
            </a:r>
          </a:p>
          <a:p>
            <a:endParaRPr lang="en-US" dirty="0" smtClean="0"/>
          </a:p>
          <a:p>
            <a:r>
              <a:rPr lang="en-US" sz="2400" dirty="0" smtClean="0"/>
              <a:t>Students: </a:t>
            </a:r>
            <a:r>
              <a:rPr lang="en-US" dirty="0" smtClean="0"/>
              <a:t> </a:t>
            </a:r>
            <a:r>
              <a:rPr lang="en-US" sz="2000" dirty="0" smtClean="0"/>
              <a:t>50-60 Students (law professors, doctoral students, religious leaders, judges, government officials)</a:t>
            </a:r>
          </a:p>
          <a:p>
            <a:endParaRPr lang="en-US" dirty="0" smtClean="0"/>
          </a:p>
        </p:txBody>
      </p:sp>
      <p:sp>
        <p:nvSpPr>
          <p:cNvPr id="8" name="TextBox 7"/>
          <p:cNvSpPr txBox="1"/>
          <p:nvPr/>
        </p:nvSpPr>
        <p:spPr>
          <a:xfrm>
            <a:off x="152400" y="457200"/>
            <a:ext cx="4419600" cy="954107"/>
          </a:xfrm>
          <a:prstGeom prst="rect">
            <a:avLst/>
          </a:prstGeom>
          <a:noFill/>
        </p:spPr>
        <p:txBody>
          <a:bodyPr wrap="square" rtlCol="0">
            <a:spAutoFit/>
          </a:bodyPr>
          <a:lstStyle/>
          <a:p>
            <a:r>
              <a:rPr lang="en-US" sz="2800" dirty="0" smtClean="0"/>
              <a:t>V.  Training Program in Religion and the Rule of Law</a:t>
            </a:r>
            <a:endParaRPr lang="en-US" sz="2800" dirty="0"/>
          </a:p>
        </p:txBody>
      </p:sp>
      <p:pic>
        <p:nvPicPr>
          <p:cNvPr id="9" name="Picture 2" descr="C:\My Pictures\PictureProject\0058\DSCN5398.JPG"/>
          <p:cNvPicPr>
            <a:picLocks noChangeAspect="1" noChangeArrowheads="1"/>
          </p:cNvPicPr>
          <p:nvPr/>
        </p:nvPicPr>
        <p:blipFill>
          <a:blip r:embed="rId6" cstate="print"/>
          <a:srcRect/>
          <a:stretch>
            <a:fillRect/>
          </a:stretch>
        </p:blipFill>
        <p:spPr bwMode="auto">
          <a:xfrm>
            <a:off x="7715250" y="0"/>
            <a:ext cx="1428750" cy="1905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D:\7.25\IMG_6605.JPG"/>
          <p:cNvPicPr>
            <a:picLocks noChangeAspect="1" noChangeArrowheads="1"/>
          </p:cNvPicPr>
          <p:nvPr/>
        </p:nvPicPr>
        <p:blipFill>
          <a:blip r:embed="rId3" cstate="print"/>
          <a:srcRect/>
          <a:stretch>
            <a:fillRect/>
          </a:stretch>
        </p:blipFill>
        <p:spPr bwMode="auto">
          <a:xfrm>
            <a:off x="-18059400" y="-11658600"/>
            <a:ext cx="27432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descr="D:\7.25\IMG_6605.JPG"/>
          <p:cNvPicPr>
            <a:picLocks noChangeAspect="1" noChangeArrowheads="1"/>
          </p:cNvPicPr>
          <p:nvPr/>
        </p:nvPicPr>
        <p:blipFill>
          <a:blip r:embed="rId4" cstate="print"/>
          <a:srcRect/>
          <a:stretch>
            <a:fillRect/>
          </a:stretch>
        </p:blipFill>
        <p:spPr bwMode="auto">
          <a:xfrm>
            <a:off x="228600" y="228600"/>
            <a:ext cx="8686800" cy="6400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ands copy.jpg"/>
          <p:cNvPicPr>
            <a:picLocks noChangeAspect="1"/>
          </p:cNvPicPr>
          <p:nvPr/>
        </p:nvPicPr>
        <p:blipFill>
          <a:blip r:embed="rId3" cstate="print"/>
          <a:stretch>
            <a:fillRect/>
          </a:stretch>
        </p:blipFill>
        <p:spPr>
          <a:xfrm>
            <a:off x="4572000" y="0"/>
            <a:ext cx="1252330" cy="1920240"/>
          </a:xfrm>
          <a:prstGeom prst="rect">
            <a:avLst/>
          </a:prstGeom>
        </p:spPr>
      </p:pic>
      <p:pic>
        <p:nvPicPr>
          <p:cNvPr id="12" name="Picture 11" descr="Kali copy.jpg"/>
          <p:cNvPicPr>
            <a:picLocks noChangeAspect="1"/>
          </p:cNvPicPr>
          <p:nvPr/>
        </p:nvPicPr>
        <p:blipFill>
          <a:blip r:embed="rId4" cstate="print"/>
          <a:stretch>
            <a:fillRect/>
          </a:stretch>
        </p:blipFill>
        <p:spPr>
          <a:xfrm>
            <a:off x="5867400" y="0"/>
            <a:ext cx="1981200" cy="1892808"/>
          </a:xfrm>
          <a:prstGeom prst="rect">
            <a:avLst/>
          </a:prstGeom>
        </p:spPr>
      </p:pic>
      <p:pic>
        <p:nvPicPr>
          <p:cNvPr id="13" name="Picture 12" descr="Wall copy.jpg"/>
          <p:cNvPicPr>
            <a:picLocks noChangeAspect="1"/>
          </p:cNvPicPr>
          <p:nvPr/>
        </p:nvPicPr>
        <p:blipFill>
          <a:blip r:embed="rId5" cstate="print"/>
          <a:stretch>
            <a:fillRect/>
          </a:stretch>
        </p:blipFill>
        <p:spPr>
          <a:xfrm>
            <a:off x="7924801" y="0"/>
            <a:ext cx="1219200" cy="1905000"/>
          </a:xfrm>
          <a:prstGeom prst="rect">
            <a:avLst/>
          </a:prstGeom>
        </p:spPr>
      </p:pic>
      <p:sp>
        <p:nvSpPr>
          <p:cNvPr id="17" name="TextBox 16"/>
          <p:cNvSpPr txBox="1"/>
          <p:nvPr/>
        </p:nvSpPr>
        <p:spPr>
          <a:xfrm>
            <a:off x="304800" y="2057400"/>
            <a:ext cx="8534400" cy="4462760"/>
          </a:xfrm>
          <a:prstGeom prst="rect">
            <a:avLst/>
          </a:prstGeom>
          <a:ln>
            <a:solidFill>
              <a:srgbClr val="4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t>Types of Restrictions on Religious Freedom</a:t>
            </a:r>
          </a:p>
          <a:p>
            <a:endParaRPr lang="en-US" sz="2800" dirty="0" smtClean="0"/>
          </a:p>
          <a:p>
            <a:pPr marL="800100" lvl="1" indent="-342900">
              <a:buAutoNum type="arabicPeriod"/>
            </a:pPr>
            <a:r>
              <a:rPr lang="en-US" sz="2800" dirty="0" smtClean="0"/>
              <a:t>Legal		(China)</a:t>
            </a:r>
          </a:p>
          <a:p>
            <a:pPr marL="800100" lvl="1" indent="-342900">
              <a:buAutoNum type="arabicPeriod"/>
            </a:pPr>
            <a:r>
              <a:rPr lang="en-US" sz="2800" dirty="0" smtClean="0"/>
              <a:t>Social		(India)</a:t>
            </a:r>
          </a:p>
          <a:p>
            <a:pPr marL="800100" lvl="1" indent="-342900">
              <a:buAutoNum type="arabicPeriod"/>
            </a:pPr>
            <a:r>
              <a:rPr lang="en-US" sz="2800" dirty="0" smtClean="0"/>
              <a:t>Religious	(Indonesia)</a:t>
            </a:r>
          </a:p>
          <a:p>
            <a:pPr marL="800100" lvl="1" indent="-342900"/>
            <a:endParaRPr lang="en-US" sz="2400" dirty="0" smtClean="0"/>
          </a:p>
          <a:p>
            <a:pPr marL="1257300" lvl="2" indent="-342900">
              <a:buFont typeface="Arial" pitchFamily="34" charset="0"/>
              <a:buChar char="•"/>
            </a:pPr>
            <a:r>
              <a:rPr lang="en-US" sz="2400" dirty="0" smtClean="0"/>
              <a:t>These often are combined</a:t>
            </a:r>
          </a:p>
          <a:p>
            <a:pPr marL="1257300" lvl="2" indent="-342900">
              <a:buFont typeface="Arial" pitchFamily="34" charset="0"/>
              <a:buChar char="•"/>
            </a:pPr>
            <a:r>
              <a:rPr lang="en-US" sz="2400" dirty="0" smtClean="0"/>
              <a:t>Religious restrictions are by far the hardest to mitigate</a:t>
            </a:r>
          </a:p>
          <a:p>
            <a:pPr marL="1257300" lvl="2" indent="-342900">
              <a:buFont typeface="Arial" pitchFamily="34" charset="0"/>
              <a:buChar char="•"/>
            </a:pPr>
            <a:r>
              <a:rPr lang="en-US" sz="2400" dirty="0" smtClean="0"/>
              <a:t>Social restrictions are also quite hard</a:t>
            </a:r>
          </a:p>
          <a:p>
            <a:pPr marL="1257300" lvl="2" indent="-342900">
              <a:buFont typeface="Arial" pitchFamily="34" charset="0"/>
              <a:buChar char="•"/>
            </a:pPr>
            <a:r>
              <a:rPr lang="en-US" sz="2400" dirty="0" smtClean="0"/>
              <a:t>Legal restrictions are the easiest to address	</a:t>
            </a:r>
          </a:p>
          <a:p>
            <a:pPr marL="1714500" lvl="3" indent="-342900">
              <a:buFont typeface="Arial" pitchFamily="34" charset="0"/>
              <a:buChar char="•"/>
            </a:pPr>
            <a:r>
              <a:rPr lang="en-US" sz="2400" dirty="0" smtClean="0"/>
              <a:t>Reason for optimism</a:t>
            </a:r>
            <a:endParaRPr lang="en-US" dirty="0"/>
          </a:p>
        </p:txBody>
      </p:sp>
      <p:sp>
        <p:nvSpPr>
          <p:cNvPr id="8" name="TextBox 7"/>
          <p:cNvSpPr txBox="1"/>
          <p:nvPr/>
        </p:nvSpPr>
        <p:spPr>
          <a:xfrm>
            <a:off x="152400" y="457200"/>
            <a:ext cx="4419600" cy="523220"/>
          </a:xfrm>
          <a:prstGeom prst="rect">
            <a:avLst/>
          </a:prstGeom>
          <a:noFill/>
        </p:spPr>
        <p:txBody>
          <a:bodyPr wrap="square" rtlCol="0">
            <a:spAutoFit/>
          </a:bodyPr>
          <a:lstStyle/>
          <a:p>
            <a:r>
              <a:rPr lang="en-US" sz="2800" dirty="0" smtClean="0"/>
              <a:t>VI.  Conclusion</a:t>
            </a:r>
            <a:endParaRPr lang="en-US" sz="2800" dirty="0"/>
          </a:p>
        </p:txBody>
      </p:sp>
      <p:pic>
        <p:nvPicPr>
          <p:cNvPr id="9" name="Picture 2" descr="C:\My Pictures\PictureProject\0058\DSCN5398.JPG"/>
          <p:cNvPicPr>
            <a:picLocks noChangeAspect="1" noChangeArrowheads="1"/>
          </p:cNvPicPr>
          <p:nvPr/>
        </p:nvPicPr>
        <p:blipFill>
          <a:blip r:embed="rId6" cstate="print"/>
          <a:srcRect/>
          <a:stretch>
            <a:fillRect/>
          </a:stretch>
        </p:blipFill>
        <p:spPr bwMode="auto">
          <a:xfrm>
            <a:off x="7715250" y="0"/>
            <a:ext cx="1428750" cy="1905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hoto cover.jpg"/>
          <p:cNvPicPr>
            <a:picLocks noChangeAspect="1"/>
          </p:cNvPicPr>
          <p:nvPr/>
        </p:nvPicPr>
        <p:blipFill>
          <a:blip r:embed="rId3" cstate="print"/>
          <a:stretch>
            <a:fillRect/>
          </a:stretch>
        </p:blipFill>
        <p:spPr>
          <a:xfrm>
            <a:off x="609600" y="0"/>
            <a:ext cx="3124200" cy="1903035"/>
          </a:xfrm>
          <a:prstGeom prst="rect">
            <a:avLst/>
          </a:prstGeom>
        </p:spPr>
      </p:pic>
      <p:sp>
        <p:nvSpPr>
          <p:cNvPr id="6" name="Title 5"/>
          <p:cNvSpPr>
            <a:spLocks noGrp="1"/>
          </p:cNvSpPr>
          <p:nvPr>
            <p:ph type="title"/>
          </p:nvPr>
        </p:nvSpPr>
        <p:spPr>
          <a:xfrm>
            <a:off x="838200" y="228600"/>
            <a:ext cx="7772400" cy="1143000"/>
          </a:xfrm>
        </p:spPr>
        <p:txBody>
          <a:bodyPr/>
          <a:lstStyle/>
          <a:p>
            <a:r>
              <a:rPr lang="en-US" dirty="0" smtClean="0"/>
              <a:t> </a:t>
            </a:r>
            <a:endParaRPr lang="en-US" dirty="0"/>
          </a:p>
        </p:txBody>
      </p:sp>
      <p:sp>
        <p:nvSpPr>
          <p:cNvPr id="7" name="Content Placeholder 6"/>
          <p:cNvSpPr>
            <a:spLocks noGrp="1"/>
          </p:cNvSpPr>
          <p:nvPr>
            <p:ph sz="quarter" idx="1"/>
          </p:nvPr>
        </p:nvSpPr>
        <p:spPr>
          <a:xfrm>
            <a:off x="152400" y="1905000"/>
            <a:ext cx="8839200" cy="4953000"/>
          </a:xfrm>
        </p:spPr>
        <p:txBody>
          <a:bodyPr>
            <a:normAutofit fontScale="70000" lnSpcReduction="20000"/>
          </a:bodyPr>
          <a:lstStyle/>
          <a:p>
            <a:pPr algn="ctr">
              <a:buNone/>
            </a:pPr>
            <a:r>
              <a:rPr lang="en-US" b="1" dirty="0" smtClean="0"/>
              <a:t>Professor Liu Peng</a:t>
            </a:r>
          </a:p>
          <a:p>
            <a:pPr algn="ctr">
              <a:buNone/>
            </a:pPr>
            <a:r>
              <a:rPr lang="en-US" dirty="0" smtClean="0"/>
              <a:t>Director, Pu Shi Institute for Social Science</a:t>
            </a:r>
          </a:p>
          <a:p>
            <a:pPr algn="ctr">
              <a:buNone/>
            </a:pPr>
            <a:r>
              <a:rPr lang="en-US" dirty="0" smtClean="0"/>
              <a:t>Senior Research Fellow, Institute of American Studies</a:t>
            </a:r>
          </a:p>
          <a:p>
            <a:pPr algn="ctr">
              <a:buNone/>
            </a:pPr>
            <a:r>
              <a:rPr lang="en-US" dirty="0" smtClean="0"/>
              <a:t>Chinese Academy of Social Sciences</a:t>
            </a:r>
          </a:p>
          <a:p>
            <a:pPr algn="ctr">
              <a:buNone/>
            </a:pPr>
            <a:r>
              <a:rPr lang="en-US" dirty="0" smtClean="0"/>
              <a:t>Beijing, Peoples Republic of China</a:t>
            </a:r>
          </a:p>
          <a:p>
            <a:pPr algn="ctr">
              <a:buNone/>
            </a:pPr>
            <a:endParaRPr lang="en-US" dirty="0" smtClean="0"/>
          </a:p>
          <a:p>
            <a:pPr algn="ctr">
              <a:buNone/>
            </a:pPr>
            <a:r>
              <a:rPr lang="en-US" b="1" dirty="0" smtClean="0"/>
              <a:t>Professor Brett G. Scharffs</a:t>
            </a:r>
          </a:p>
          <a:p>
            <a:pPr algn="ctr">
              <a:buNone/>
            </a:pPr>
            <a:r>
              <a:rPr lang="en-US" dirty="0" smtClean="0"/>
              <a:t>Francis R. Kirkham Professor of Law</a:t>
            </a:r>
          </a:p>
          <a:p>
            <a:pPr algn="ctr">
              <a:buNone/>
            </a:pPr>
            <a:r>
              <a:rPr lang="en-US" dirty="0" smtClean="0"/>
              <a:t>Associate Director, International Center for Law and Religion Studies</a:t>
            </a:r>
          </a:p>
          <a:p>
            <a:pPr algn="ctr">
              <a:buNone/>
            </a:pPr>
            <a:r>
              <a:rPr lang="en-US" dirty="0" smtClean="0"/>
              <a:t>J. Reuben Clark Law School</a:t>
            </a:r>
          </a:p>
          <a:p>
            <a:pPr algn="ctr">
              <a:buNone/>
            </a:pPr>
            <a:r>
              <a:rPr lang="en-US" dirty="0" smtClean="0"/>
              <a:t>Brigham Young University</a:t>
            </a:r>
          </a:p>
          <a:p>
            <a:pPr algn="ctr">
              <a:buNone/>
            </a:pPr>
            <a:r>
              <a:rPr lang="en-US" dirty="0" smtClean="0"/>
              <a:t>Provo, Utah, USA</a:t>
            </a:r>
          </a:p>
          <a:p>
            <a:pPr algn="ctr">
              <a:buNone/>
            </a:pPr>
            <a:endParaRPr lang="en-US" dirty="0" smtClean="0"/>
          </a:p>
          <a:p>
            <a:pPr algn="ctr">
              <a:buNone/>
            </a:pPr>
            <a:r>
              <a:rPr lang="en-US" b="1" dirty="0" smtClean="0"/>
              <a:t>18</a:t>
            </a:r>
            <a:r>
              <a:rPr lang="en-US" b="1" baseline="30000" dirty="0" smtClean="0"/>
              <a:t>th</a:t>
            </a:r>
            <a:r>
              <a:rPr lang="en-US" b="1" dirty="0" smtClean="0"/>
              <a:t> Annual International Law and Religion Symposium</a:t>
            </a:r>
          </a:p>
          <a:p>
            <a:pPr algn="ctr">
              <a:buNone/>
            </a:pPr>
            <a:r>
              <a:rPr lang="en-US" dirty="0" smtClean="0"/>
              <a:t>Brigham Young University Law School</a:t>
            </a:r>
          </a:p>
          <a:p>
            <a:pPr algn="ctr">
              <a:buNone/>
            </a:pPr>
            <a:r>
              <a:rPr lang="en-US" dirty="0" smtClean="0"/>
              <a:t>Provo, Utah, October 2011</a:t>
            </a:r>
            <a:endParaRPr lang="en-US" dirty="0"/>
          </a:p>
        </p:txBody>
      </p:sp>
      <p:sp>
        <p:nvSpPr>
          <p:cNvPr id="8" name="TextBox 7"/>
          <p:cNvSpPr txBox="1"/>
          <p:nvPr/>
        </p:nvSpPr>
        <p:spPr>
          <a:xfrm>
            <a:off x="4114800" y="304800"/>
            <a:ext cx="4724400" cy="1384995"/>
          </a:xfrm>
          <a:prstGeom prst="rect">
            <a:avLst/>
          </a:prstGeom>
          <a:noFill/>
        </p:spPr>
        <p:txBody>
          <a:bodyPr wrap="square" rtlCol="0">
            <a:spAutoFit/>
          </a:bodyPr>
          <a:lstStyle/>
          <a:p>
            <a:r>
              <a:rPr lang="en-US" sz="2800" dirty="0" smtClean="0"/>
              <a:t>Religion and Equal Treatment in China: History, Contemporary Reality and the Way Forward</a:t>
            </a:r>
            <a:endParaRPr lang="en-US" sz="2800" dirty="0"/>
          </a:p>
        </p:txBody>
      </p:sp>
      <p:pic>
        <p:nvPicPr>
          <p:cNvPr id="11" name="Picture 2" descr="C:\My Pictures\PictureProject\0077\DSCN6458.JPG"/>
          <p:cNvPicPr>
            <a:picLocks noChangeAspect="1" noChangeArrowheads="1"/>
          </p:cNvPicPr>
          <p:nvPr/>
        </p:nvPicPr>
        <p:blipFill>
          <a:blip r:embed="rId4" cstate="print"/>
          <a:srcRect/>
          <a:stretch>
            <a:fillRect/>
          </a:stretch>
        </p:blipFill>
        <p:spPr bwMode="auto">
          <a:xfrm>
            <a:off x="2362200" y="0"/>
            <a:ext cx="685800" cy="990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0" y="0"/>
            <a:ext cx="9144000" cy="304800"/>
          </a:xfrm>
          <a:prstGeom prst="rect">
            <a:avLst/>
          </a:prstGeom>
          <a:solidFill>
            <a:srgbClr val="CEB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Hands copy.jpg"/>
          <p:cNvPicPr>
            <a:picLocks noChangeAspect="1"/>
          </p:cNvPicPr>
          <p:nvPr/>
        </p:nvPicPr>
        <p:blipFill>
          <a:blip r:embed="rId3" cstate="print"/>
          <a:stretch>
            <a:fillRect/>
          </a:stretch>
        </p:blipFill>
        <p:spPr>
          <a:xfrm>
            <a:off x="4648200" y="0"/>
            <a:ext cx="1252330" cy="1920240"/>
          </a:xfrm>
          <a:prstGeom prst="rect">
            <a:avLst/>
          </a:prstGeom>
        </p:spPr>
      </p:pic>
      <p:pic>
        <p:nvPicPr>
          <p:cNvPr id="12" name="Picture 11" descr="Kali copy.jpg"/>
          <p:cNvPicPr>
            <a:picLocks noChangeAspect="1"/>
          </p:cNvPicPr>
          <p:nvPr/>
        </p:nvPicPr>
        <p:blipFill>
          <a:blip r:embed="rId4" cstate="print"/>
          <a:stretch>
            <a:fillRect/>
          </a:stretch>
        </p:blipFill>
        <p:spPr>
          <a:xfrm>
            <a:off x="5867400" y="0"/>
            <a:ext cx="1981200" cy="1892808"/>
          </a:xfrm>
          <a:prstGeom prst="rect">
            <a:avLst/>
          </a:prstGeom>
        </p:spPr>
      </p:pic>
      <p:pic>
        <p:nvPicPr>
          <p:cNvPr id="13" name="Picture 12" descr="Wall copy.jpg"/>
          <p:cNvPicPr>
            <a:picLocks noChangeAspect="1"/>
          </p:cNvPicPr>
          <p:nvPr/>
        </p:nvPicPr>
        <p:blipFill>
          <a:blip r:embed="rId5" cstate="print"/>
          <a:stretch>
            <a:fillRect/>
          </a:stretch>
        </p:blipFill>
        <p:spPr>
          <a:xfrm>
            <a:off x="7924801" y="0"/>
            <a:ext cx="1219200" cy="1905000"/>
          </a:xfrm>
          <a:prstGeom prst="rect">
            <a:avLst/>
          </a:prstGeom>
        </p:spPr>
      </p:pic>
      <p:sp>
        <p:nvSpPr>
          <p:cNvPr id="17" name="TextBox 16"/>
          <p:cNvSpPr txBox="1"/>
          <p:nvPr/>
        </p:nvSpPr>
        <p:spPr>
          <a:xfrm>
            <a:off x="304800" y="2286000"/>
            <a:ext cx="8077200" cy="3970318"/>
          </a:xfrm>
          <a:prstGeom prst="rect">
            <a:avLst/>
          </a:prstGeom>
          <a:ln>
            <a:solidFill>
              <a:srgbClr val="4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sz="2800" dirty="0" smtClean="0"/>
              <a:t>  2000 year imperial history of governments seeking supremacy over religion (221 BC-1912 AD)</a:t>
            </a:r>
          </a:p>
          <a:p>
            <a:pPr lvl="1">
              <a:buFont typeface="Arial" pitchFamily="34" charset="0"/>
              <a:buChar char="•"/>
            </a:pPr>
            <a:r>
              <a:rPr lang="en-US" sz="2800" dirty="0" smtClean="0"/>
              <a:t>  Emperor claimed divine mandate for governance and oversight of religion</a:t>
            </a:r>
          </a:p>
          <a:p>
            <a:pPr lvl="1">
              <a:buFont typeface="Arial" pitchFamily="34" charset="0"/>
              <a:buChar char="•"/>
            </a:pPr>
            <a:r>
              <a:rPr lang="en-US" sz="2800" dirty="0" smtClean="0"/>
              <a:t>  Long history of controlling and utilizing religion as tool of governance</a:t>
            </a:r>
          </a:p>
          <a:p>
            <a:pPr lvl="1">
              <a:buFont typeface="Arial" pitchFamily="34" charset="0"/>
              <a:buChar char="•"/>
            </a:pPr>
            <a:r>
              <a:rPr lang="en-US" sz="2800" dirty="0" smtClean="0"/>
              <a:t>  No history or tradition of separation of religion and the state</a:t>
            </a:r>
          </a:p>
          <a:p>
            <a:r>
              <a:rPr lang="en-US" sz="2800" dirty="0" smtClean="0"/>
              <a:t>	</a:t>
            </a:r>
            <a:endParaRPr lang="en-US" sz="2800" dirty="0"/>
          </a:p>
        </p:txBody>
      </p:sp>
      <p:sp>
        <p:nvSpPr>
          <p:cNvPr id="8" name="TextBox 7"/>
          <p:cNvSpPr txBox="1"/>
          <p:nvPr/>
        </p:nvSpPr>
        <p:spPr>
          <a:xfrm>
            <a:off x="152400" y="533400"/>
            <a:ext cx="4419600" cy="523220"/>
          </a:xfrm>
          <a:prstGeom prst="rect">
            <a:avLst/>
          </a:prstGeom>
          <a:noFill/>
        </p:spPr>
        <p:txBody>
          <a:bodyPr wrap="square" rtlCol="0">
            <a:spAutoFit/>
          </a:bodyPr>
          <a:lstStyle/>
          <a:p>
            <a:r>
              <a:rPr lang="en-US" sz="2800" dirty="0" smtClean="0"/>
              <a:t>I.  Historical Background</a:t>
            </a:r>
            <a:endParaRPr lang="en-US" sz="2800" dirty="0"/>
          </a:p>
        </p:txBody>
      </p:sp>
      <p:pic>
        <p:nvPicPr>
          <p:cNvPr id="9" name="Picture 2" descr="C:\My Pictures\PictureProject\0058\DSCN5398.JPG"/>
          <p:cNvPicPr>
            <a:picLocks noChangeAspect="1" noChangeArrowheads="1"/>
          </p:cNvPicPr>
          <p:nvPr/>
        </p:nvPicPr>
        <p:blipFill>
          <a:blip r:embed="rId6" cstate="print"/>
          <a:srcRect/>
          <a:stretch>
            <a:fillRect/>
          </a:stretch>
        </p:blipFill>
        <p:spPr bwMode="auto">
          <a:xfrm>
            <a:off x="7715250" y="0"/>
            <a:ext cx="1428750" cy="1905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 long copy.jpg"/>
          <p:cNvPicPr>
            <a:picLocks noChangeAspect="1"/>
          </p:cNvPicPr>
          <p:nvPr/>
        </p:nvPicPr>
        <p:blipFill>
          <a:blip r:embed="rId3" cstate="print"/>
          <a:stretch>
            <a:fillRect/>
          </a:stretch>
        </p:blipFill>
        <p:spPr>
          <a:xfrm>
            <a:off x="0" y="5410199"/>
            <a:ext cx="9144000" cy="1447801"/>
          </a:xfrm>
          <a:prstGeom prst="rect">
            <a:avLst/>
          </a:prstGeom>
        </p:spPr>
      </p:pic>
      <p:sp>
        <p:nvSpPr>
          <p:cNvPr id="5" name="TextBox 4"/>
          <p:cNvSpPr txBox="1"/>
          <p:nvPr/>
        </p:nvSpPr>
        <p:spPr>
          <a:xfrm>
            <a:off x="685800" y="685800"/>
            <a:ext cx="7391400" cy="1754326"/>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914400" y="274638"/>
            <a:ext cx="7772400" cy="715962"/>
          </a:xfrm>
        </p:spPr>
        <p:txBody>
          <a:bodyPr>
            <a:normAutofit fontScale="90000"/>
          </a:bodyPr>
          <a:lstStyle/>
          <a:p>
            <a:r>
              <a:rPr lang="en-US" sz="2800" dirty="0" smtClean="0">
                <a:latin typeface="+mn-lt"/>
              </a:rPr>
              <a:t>I.  Historical Background </a:t>
            </a:r>
            <a:br>
              <a:rPr lang="en-US" sz="2800" dirty="0" smtClean="0">
                <a:latin typeface="+mn-lt"/>
              </a:rPr>
            </a:br>
            <a:r>
              <a:rPr lang="en-US" sz="2800" dirty="0" smtClean="0">
                <a:latin typeface="+mn-lt"/>
              </a:rPr>
              <a:t>A.  1840-1912</a:t>
            </a:r>
            <a:endParaRPr lang="en-US" sz="2800" dirty="0">
              <a:latin typeface="+mn-lt"/>
            </a:endParaRPr>
          </a:p>
        </p:txBody>
      </p:sp>
      <p:sp>
        <p:nvSpPr>
          <p:cNvPr id="7" name="Content Placeholder 6"/>
          <p:cNvSpPr>
            <a:spLocks noGrp="1"/>
          </p:cNvSpPr>
          <p:nvPr>
            <p:ph sz="quarter" idx="1"/>
          </p:nvPr>
        </p:nvSpPr>
        <p:spPr>
          <a:xfrm>
            <a:off x="914400" y="1066800"/>
            <a:ext cx="7772400" cy="4114800"/>
          </a:xfrm>
        </p:spPr>
        <p:txBody>
          <a:bodyPr>
            <a:normAutofit/>
          </a:bodyPr>
          <a:lstStyle/>
          <a:p>
            <a:pPr marL="834390" lvl="1" indent="-514350"/>
            <a:r>
              <a:rPr lang="en-US" sz="2800" dirty="0" smtClean="0"/>
              <a:t>Last Imperial Dynasties (Ming, 1368-1644) and (Qing, 1644-1912) each viewed itself as a bridge between heaven and earth</a:t>
            </a:r>
          </a:p>
          <a:p>
            <a:pPr lvl="2"/>
            <a:r>
              <a:rPr lang="en-US" sz="2400" dirty="0" smtClean="0"/>
              <a:t>It was natural for these governments to view themselves as overseers and custodians of all religious groups</a:t>
            </a:r>
          </a:p>
          <a:p>
            <a:pPr lvl="2"/>
            <a:r>
              <a:rPr lang="en-US" sz="2400" dirty="0" smtClean="0"/>
              <a:t>In dynastic ministerial system it was taken for granted that religion was to be monitored and controlled in the service of state ends</a:t>
            </a:r>
            <a:endParaRPr lang="en-US" sz="2400" dirty="0"/>
          </a:p>
        </p:txBody>
      </p:sp>
      <p:pic>
        <p:nvPicPr>
          <p:cNvPr id="8" name="Picture 2" descr="C:\My Pictures\PictureProject\0074\DSC_0062.JPG"/>
          <p:cNvPicPr>
            <a:picLocks noChangeAspect="1" noChangeArrowheads="1"/>
          </p:cNvPicPr>
          <p:nvPr/>
        </p:nvPicPr>
        <p:blipFill>
          <a:blip r:embed="rId4" cstate="print"/>
          <a:srcRect/>
          <a:stretch>
            <a:fillRect/>
          </a:stretch>
        </p:blipFill>
        <p:spPr bwMode="auto">
          <a:xfrm>
            <a:off x="990600" y="5410200"/>
            <a:ext cx="1600199" cy="1447800"/>
          </a:xfrm>
          <a:prstGeom prst="rect">
            <a:avLst/>
          </a:prstGeom>
          <a:noFill/>
        </p:spPr>
      </p:pic>
      <p:pic>
        <p:nvPicPr>
          <p:cNvPr id="9" name="Picture 2" descr="C:\My Pictures\PictureProject\0074\DSC_0141.JPG"/>
          <p:cNvPicPr>
            <a:picLocks noChangeAspect="1" noChangeArrowheads="1"/>
          </p:cNvPicPr>
          <p:nvPr/>
        </p:nvPicPr>
        <p:blipFill>
          <a:blip r:embed="rId5" cstate="print"/>
          <a:srcRect/>
          <a:stretch>
            <a:fillRect/>
          </a:stretch>
        </p:blipFill>
        <p:spPr bwMode="auto">
          <a:xfrm>
            <a:off x="4572000" y="5410200"/>
            <a:ext cx="1981200" cy="1447800"/>
          </a:xfrm>
          <a:prstGeom prst="rect">
            <a:avLst/>
          </a:prstGeom>
          <a:noFill/>
        </p:spPr>
      </p:pic>
      <p:pic>
        <p:nvPicPr>
          <p:cNvPr id="10" name="Picture 3" descr="C:\My Pictures\PictureProject\0075\DSC_0155.JPG"/>
          <p:cNvPicPr>
            <a:picLocks noChangeAspect="1" noChangeArrowheads="1"/>
          </p:cNvPicPr>
          <p:nvPr/>
        </p:nvPicPr>
        <p:blipFill>
          <a:blip r:embed="rId6" cstate="print"/>
          <a:srcRect/>
          <a:stretch>
            <a:fillRect/>
          </a:stretch>
        </p:blipFill>
        <p:spPr bwMode="auto">
          <a:xfrm>
            <a:off x="7391400" y="5410201"/>
            <a:ext cx="1752600" cy="1447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2438400" y="274638"/>
            <a:ext cx="4343400" cy="1143000"/>
          </a:xfrm>
        </p:spPr>
        <p:txBody>
          <a:bodyPr>
            <a:normAutofit/>
          </a:bodyPr>
          <a:lstStyle/>
          <a:p>
            <a:pPr eaLnBrk="1" hangingPunct="1">
              <a:defRPr/>
            </a:pPr>
            <a:r>
              <a:rPr lang="en-US" sz="2800" dirty="0" smtClean="0">
                <a:latin typeface="+mn-lt"/>
              </a:rPr>
              <a:t>I.   Historical Background </a:t>
            </a:r>
            <a:br>
              <a:rPr lang="en-US" sz="2800" dirty="0" smtClean="0">
                <a:latin typeface="+mn-lt"/>
              </a:rPr>
            </a:br>
            <a:r>
              <a:rPr lang="en-US" sz="2800" dirty="0" smtClean="0">
                <a:latin typeface="+mn-lt"/>
              </a:rPr>
              <a:t>A.  1840-1912</a:t>
            </a:r>
          </a:p>
        </p:txBody>
      </p:sp>
      <p:sp>
        <p:nvSpPr>
          <p:cNvPr id="5" name="Rectangle 3"/>
          <p:cNvSpPr txBox="1">
            <a:spLocks noChangeArrowheads="1"/>
          </p:cNvSpPr>
          <p:nvPr/>
        </p:nvSpPr>
        <p:spPr>
          <a:xfrm>
            <a:off x="457200" y="4343400"/>
            <a:ext cx="8229600" cy="2286000"/>
          </a:xfrm>
          <a:prstGeom prst="rect">
            <a:avLst/>
          </a:prstGeom>
        </p:spPr>
        <p:txBody>
          <a:bodyPr/>
          <a:lstStyle/>
          <a:p>
            <a:pPr marL="342900" indent="-342900">
              <a:lnSpc>
                <a:spcPct val="90000"/>
              </a:lnSpc>
              <a:spcBef>
                <a:spcPct val="20000"/>
              </a:spcBef>
              <a:buClr>
                <a:schemeClr val="hlink"/>
              </a:buClr>
              <a:buSzPct val="65000"/>
              <a:buFont typeface="Wingdings" pitchFamily="2" charset="2"/>
              <a:buNone/>
              <a:defRPr/>
            </a:pPr>
            <a:endParaRPr lang="en-US" sz="2800" dirty="0">
              <a:effectLst>
                <a:outerShdw blurRad="38100" dist="38100" dir="2700000" algn="tl">
                  <a:srgbClr val="000000"/>
                </a:outerShdw>
              </a:effectLst>
            </a:endParaRPr>
          </a:p>
        </p:txBody>
      </p:sp>
      <p:pic>
        <p:nvPicPr>
          <p:cNvPr id="3074" name="Picture 2" descr="C:\My Pictures\PictureProject\0040\DSCN4455.JPG"/>
          <p:cNvPicPr>
            <a:picLocks noChangeAspect="1" noChangeArrowheads="1"/>
          </p:cNvPicPr>
          <p:nvPr/>
        </p:nvPicPr>
        <p:blipFill>
          <a:blip r:embed="rId3" cstate="print"/>
          <a:srcRect/>
          <a:stretch>
            <a:fillRect/>
          </a:stretch>
        </p:blipFill>
        <p:spPr bwMode="auto">
          <a:xfrm>
            <a:off x="152400" y="152400"/>
            <a:ext cx="1981200" cy="1524000"/>
          </a:xfrm>
          <a:prstGeom prst="rect">
            <a:avLst/>
          </a:prstGeom>
          <a:noFill/>
        </p:spPr>
      </p:pic>
      <p:sp>
        <p:nvSpPr>
          <p:cNvPr id="6" name="TextBox 5"/>
          <p:cNvSpPr txBox="1"/>
          <p:nvPr/>
        </p:nvSpPr>
        <p:spPr>
          <a:xfrm>
            <a:off x="304800" y="1981200"/>
            <a:ext cx="8534400" cy="3447098"/>
          </a:xfrm>
          <a:prstGeom prst="rect">
            <a:avLst/>
          </a:prstGeom>
          <a:noFill/>
        </p:spPr>
        <p:txBody>
          <a:bodyPr wrap="square" rtlCol="0">
            <a:spAutoFit/>
          </a:bodyPr>
          <a:lstStyle/>
          <a:p>
            <a:pPr>
              <a:buFont typeface="Arial" pitchFamily="34" charset="0"/>
              <a:buChar char="•"/>
            </a:pPr>
            <a:r>
              <a:rPr lang="en-US" dirty="0" smtClean="0"/>
              <a:t>  </a:t>
            </a:r>
            <a:r>
              <a:rPr lang="en-US" sz="2800" dirty="0" smtClean="0"/>
              <a:t>Opium War (1839-42)</a:t>
            </a:r>
          </a:p>
          <a:p>
            <a:pPr lvl="1">
              <a:buFont typeface="Arial" pitchFamily="34" charset="0"/>
              <a:buChar char="•"/>
            </a:pPr>
            <a:r>
              <a:rPr lang="en-US" sz="2800" dirty="0" smtClean="0"/>
              <a:t>  </a:t>
            </a:r>
            <a:r>
              <a:rPr lang="en-US" sz="2400" dirty="0" smtClean="0"/>
              <a:t>Isolationist China</a:t>
            </a:r>
          </a:p>
          <a:p>
            <a:pPr lvl="1">
              <a:buFont typeface="Arial" pitchFamily="34" charset="0"/>
              <a:buChar char="•"/>
            </a:pPr>
            <a:r>
              <a:rPr lang="en-US" sz="2400" dirty="0" smtClean="0"/>
              <a:t>  Chinese resisted British importation of opium from India to China</a:t>
            </a:r>
          </a:p>
          <a:p>
            <a:pPr lvl="2">
              <a:buFont typeface="Arial" pitchFamily="34" charset="0"/>
              <a:buChar char="•"/>
            </a:pPr>
            <a:r>
              <a:rPr lang="en-US" sz="2400" dirty="0" smtClean="0"/>
              <a:t>  Destroyed opium stocks in the southern port city of Guanzhou</a:t>
            </a:r>
          </a:p>
          <a:p>
            <a:pPr lvl="1">
              <a:buFont typeface="Arial" pitchFamily="34" charset="0"/>
              <a:buChar char="•"/>
            </a:pPr>
            <a:r>
              <a:rPr lang="en-US" sz="2400" dirty="0" smtClean="0"/>
              <a:t>Antiquated and ill-equipped armies of the Qing were no match for the superior technology of the British gunboats</a:t>
            </a:r>
          </a:p>
          <a:p>
            <a:pPr lvl="1">
              <a:buFont typeface="Arial" pitchFamily="34" charset="0"/>
              <a:buChar char="•"/>
            </a:pPr>
            <a:r>
              <a:rPr lang="en-US" sz="2400" dirty="0" smtClean="0"/>
              <a:t>After a series of humiliating defeats, China capitulated in the unequal Treaty of Nanjing</a:t>
            </a:r>
          </a:p>
          <a:p>
            <a:pPr lvl="2">
              <a:buFont typeface="Arial" pitchFamily="34" charset="0"/>
              <a:buChar char="•"/>
            </a:pPr>
            <a:endParaRPr lang="en-US" dirty="0"/>
          </a:p>
        </p:txBody>
      </p:sp>
      <p:pic>
        <p:nvPicPr>
          <p:cNvPr id="2" name="Picture 2" descr="C:\My Pictures\PictureProject\0075\DSC_0119.JPG"/>
          <p:cNvPicPr>
            <a:picLocks noChangeAspect="1" noChangeArrowheads="1"/>
          </p:cNvPicPr>
          <p:nvPr/>
        </p:nvPicPr>
        <p:blipFill>
          <a:blip r:embed="rId4" cstate="print"/>
          <a:srcRect/>
          <a:stretch>
            <a:fillRect/>
          </a:stretch>
        </p:blipFill>
        <p:spPr bwMode="auto">
          <a:xfrm>
            <a:off x="6858000" y="152400"/>
            <a:ext cx="2133600" cy="16002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52401"/>
            <a:ext cx="8229600" cy="990599"/>
          </a:xfrm>
        </p:spPr>
        <p:txBody>
          <a:bodyPr>
            <a:normAutofit fontScale="90000"/>
          </a:bodyPr>
          <a:lstStyle/>
          <a:p>
            <a:pPr eaLnBrk="1" hangingPunct="1">
              <a:defRPr/>
            </a:pPr>
            <a:r>
              <a:rPr lang="en-US" sz="2800" dirty="0" smtClean="0">
                <a:latin typeface="+mn-lt"/>
              </a:rPr>
              <a:t>I.   Historical Background </a:t>
            </a:r>
            <a:br>
              <a:rPr lang="en-US" sz="2800" dirty="0" smtClean="0">
                <a:latin typeface="+mn-lt"/>
              </a:rPr>
            </a:br>
            <a:r>
              <a:rPr lang="en-US" sz="2800" dirty="0" smtClean="0">
                <a:latin typeface="+mn-lt"/>
              </a:rPr>
              <a:t>A.  1840-1912</a:t>
            </a:r>
          </a:p>
        </p:txBody>
      </p:sp>
      <p:sp>
        <p:nvSpPr>
          <p:cNvPr id="7171" name="Rectangle 3"/>
          <p:cNvSpPr>
            <a:spLocks noGrp="1" noChangeArrowheads="1"/>
          </p:cNvSpPr>
          <p:nvPr>
            <p:ph type="body" idx="1"/>
          </p:nvPr>
        </p:nvSpPr>
        <p:spPr>
          <a:xfrm>
            <a:off x="457200" y="1219200"/>
            <a:ext cx="8229600" cy="3276601"/>
          </a:xfrm>
        </p:spPr>
        <p:txBody>
          <a:bodyPr>
            <a:normAutofit fontScale="92500" lnSpcReduction="20000"/>
          </a:bodyPr>
          <a:lstStyle/>
          <a:p>
            <a:pPr marL="990600" lvl="1" indent="-533400">
              <a:defRPr/>
            </a:pPr>
            <a:r>
              <a:rPr lang="en-US" sz="3000" dirty="0" smtClean="0"/>
              <a:t>Period between end of the Opium War (1842) and the establishment of PRC (1949)</a:t>
            </a:r>
          </a:p>
          <a:p>
            <a:pPr marL="1264920" lvl="2" indent="-533400">
              <a:defRPr/>
            </a:pPr>
            <a:r>
              <a:rPr lang="en-US" sz="2600" dirty="0" smtClean="0"/>
              <a:t>Viewed as a period of national humiliation and foreign domination</a:t>
            </a:r>
          </a:p>
          <a:p>
            <a:pPr marL="1264920" lvl="2" indent="-533400">
              <a:defRPr/>
            </a:pPr>
            <a:r>
              <a:rPr lang="en-US" sz="2600" dirty="0" smtClean="0"/>
              <a:t>Symbolized by the Treaty of Nanjing and the Treaties at Tianjin in 1858</a:t>
            </a:r>
          </a:p>
          <a:p>
            <a:pPr marL="1539240" lvl="3" indent="-533400">
              <a:defRPr/>
            </a:pPr>
            <a:r>
              <a:rPr lang="en-US" sz="2600" dirty="0" smtClean="0"/>
              <a:t>Exempted foreigners in more than 80 port cities from Chinese law, subjecting them to foreign consular jurisdiction</a:t>
            </a:r>
          </a:p>
        </p:txBody>
      </p:sp>
      <p:pic>
        <p:nvPicPr>
          <p:cNvPr id="2051" name="Picture 3" descr="C:\My Pictures\PictureProject\0041\DSC_0167.JPG"/>
          <p:cNvPicPr>
            <a:picLocks noChangeAspect="1" noChangeArrowheads="1"/>
          </p:cNvPicPr>
          <p:nvPr/>
        </p:nvPicPr>
        <p:blipFill>
          <a:blip r:embed="rId3" cstate="print"/>
          <a:srcRect/>
          <a:stretch>
            <a:fillRect/>
          </a:stretch>
        </p:blipFill>
        <p:spPr bwMode="auto">
          <a:xfrm>
            <a:off x="609600" y="4953000"/>
            <a:ext cx="2057400" cy="1752600"/>
          </a:xfrm>
          <a:prstGeom prst="rect">
            <a:avLst/>
          </a:prstGeom>
          <a:noFill/>
        </p:spPr>
      </p:pic>
      <p:pic>
        <p:nvPicPr>
          <p:cNvPr id="1026" name="Picture 2" descr="C:\My Pictures\PictureProject\0074\DSC_0090.JPG"/>
          <p:cNvPicPr>
            <a:picLocks noChangeAspect="1" noChangeArrowheads="1"/>
          </p:cNvPicPr>
          <p:nvPr/>
        </p:nvPicPr>
        <p:blipFill>
          <a:blip r:embed="rId4" cstate="print"/>
          <a:srcRect/>
          <a:stretch>
            <a:fillRect/>
          </a:stretch>
        </p:blipFill>
        <p:spPr bwMode="auto">
          <a:xfrm>
            <a:off x="3200400" y="4953000"/>
            <a:ext cx="2514600" cy="1752600"/>
          </a:xfrm>
          <a:prstGeom prst="rect">
            <a:avLst/>
          </a:prstGeom>
          <a:noFill/>
        </p:spPr>
      </p:pic>
      <p:pic>
        <p:nvPicPr>
          <p:cNvPr id="1027" name="Picture 3" descr="C:\My Pictures\PictureProject\0075\DSC_0146.JPG"/>
          <p:cNvPicPr>
            <a:picLocks noChangeAspect="1" noChangeArrowheads="1"/>
          </p:cNvPicPr>
          <p:nvPr/>
        </p:nvPicPr>
        <p:blipFill>
          <a:blip r:embed="rId5" cstate="print"/>
          <a:srcRect/>
          <a:stretch>
            <a:fillRect/>
          </a:stretch>
        </p:blipFill>
        <p:spPr bwMode="auto">
          <a:xfrm>
            <a:off x="6248400" y="4953000"/>
            <a:ext cx="2362200" cy="1752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81000"/>
            <a:ext cx="1219200" cy="274260"/>
          </a:xfrm>
          <a:prstGeom prst="snipRoundRect">
            <a:avLst/>
          </a:prstGeom>
          <a:solidFill>
            <a:srgbClr val="F3F1E1"/>
          </a:solidFill>
        </p:spPr>
        <p:txBody>
          <a:bodyPr wrap="square" rtlCol="0">
            <a:spAutoFit/>
          </a:bodyPr>
          <a:lstStyle/>
          <a:p>
            <a:pPr algn="ctr"/>
            <a:endParaRPr lang="en-US" sz="1100" b="1" spc="300" dirty="0">
              <a:latin typeface="Kozuka Gothic Pro M" pitchFamily="34" charset="-128"/>
              <a:ea typeface="Kozuka Gothic Pro M" pitchFamily="34" charset="-128"/>
            </a:endParaRPr>
          </a:p>
        </p:txBody>
      </p:sp>
      <p:cxnSp>
        <p:nvCxnSpPr>
          <p:cNvPr id="8" name="Straight Connector 7"/>
          <p:cNvCxnSpPr/>
          <p:nvPr/>
        </p:nvCxnSpPr>
        <p:spPr>
          <a:xfrm rot="5400000">
            <a:off x="990600" y="1066800"/>
            <a:ext cx="137160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p:cNvSpPr txBox="1"/>
          <p:nvPr/>
        </p:nvSpPr>
        <p:spPr>
          <a:xfrm>
            <a:off x="2590800" y="685800"/>
            <a:ext cx="5105400" cy="954107"/>
          </a:xfrm>
          <a:prstGeom prst="rect">
            <a:avLst/>
          </a:prstGeom>
          <a:noFill/>
        </p:spPr>
        <p:txBody>
          <a:bodyPr wrap="square" rtlCol="0">
            <a:spAutoFit/>
          </a:bodyPr>
          <a:lstStyle/>
          <a:p>
            <a:pPr marL="571500" indent="-571500">
              <a:buAutoNum type="romanUcPeriod"/>
            </a:pPr>
            <a:r>
              <a:rPr lang="en-US" sz="2800" dirty="0" smtClean="0"/>
              <a:t>Historical Background</a:t>
            </a:r>
          </a:p>
          <a:p>
            <a:pPr marL="571500" indent="-571500"/>
            <a:r>
              <a:rPr lang="en-US" sz="2800" dirty="0" smtClean="0"/>
              <a:t>A.  	1840-1912</a:t>
            </a:r>
            <a:endParaRPr lang="en-US" sz="2800" dirty="0"/>
          </a:p>
        </p:txBody>
      </p:sp>
      <p:sp>
        <p:nvSpPr>
          <p:cNvPr id="6" name="TextBox 5"/>
          <p:cNvSpPr txBox="1"/>
          <p:nvPr/>
        </p:nvSpPr>
        <p:spPr>
          <a:xfrm>
            <a:off x="381000" y="2931855"/>
            <a:ext cx="8458200" cy="2554545"/>
          </a:xfrm>
          <a:prstGeom prst="rect">
            <a:avLst/>
          </a:prstGeom>
          <a:noFill/>
        </p:spPr>
        <p:txBody>
          <a:bodyPr wrap="square" rtlCol="0">
            <a:spAutoFit/>
          </a:bodyPr>
          <a:lstStyle/>
          <a:p>
            <a:pPr>
              <a:buFont typeface="Arial" pitchFamily="34" charset="0"/>
              <a:buChar char="•"/>
            </a:pPr>
            <a:r>
              <a:rPr lang="en-US" sz="2800" dirty="0" smtClean="0"/>
              <a:t>  Protestant and and Catholic churches engaged in extensive missionary work in China</a:t>
            </a:r>
          </a:p>
          <a:p>
            <a:pPr lvl="1">
              <a:buFont typeface="Arial" pitchFamily="34" charset="0"/>
              <a:buChar char="•"/>
            </a:pPr>
            <a:r>
              <a:rPr lang="en-US" sz="2400" dirty="0" smtClean="0"/>
              <a:t>  Closely identified with their sponsoring foreign governments</a:t>
            </a:r>
          </a:p>
          <a:p>
            <a:pPr lvl="1">
              <a:buFont typeface="Arial" pitchFamily="34" charset="0"/>
              <a:buChar char="•"/>
            </a:pPr>
            <a:r>
              <a:rPr lang="en-US" sz="2400" dirty="0" smtClean="0"/>
              <a:t>  At time of national struggle, foreign religions came to be viewed as a tool of aggression</a:t>
            </a:r>
          </a:p>
          <a:p>
            <a:endParaRPr lang="en-US" sz="2800" dirty="0"/>
          </a:p>
        </p:txBody>
      </p:sp>
      <p:pic>
        <p:nvPicPr>
          <p:cNvPr id="5122" name="Picture 2" descr="C:\My Pictures\PictureProject\0077\DSCN6434.JPG"/>
          <p:cNvPicPr>
            <a:picLocks noChangeAspect="1" noChangeArrowheads="1"/>
          </p:cNvPicPr>
          <p:nvPr/>
        </p:nvPicPr>
        <p:blipFill>
          <a:blip r:embed="rId3" cstate="print"/>
          <a:srcRect/>
          <a:stretch>
            <a:fillRect/>
          </a:stretch>
        </p:blipFill>
        <p:spPr bwMode="auto">
          <a:xfrm>
            <a:off x="76200" y="76200"/>
            <a:ext cx="2209800" cy="1905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81000"/>
            <a:ext cx="1219200" cy="274260"/>
          </a:xfrm>
          <a:prstGeom prst="snipRoundRect">
            <a:avLst/>
          </a:prstGeom>
          <a:solidFill>
            <a:srgbClr val="F3F1E1"/>
          </a:solidFill>
        </p:spPr>
        <p:txBody>
          <a:bodyPr wrap="square" rtlCol="0">
            <a:spAutoFit/>
          </a:bodyPr>
          <a:lstStyle/>
          <a:p>
            <a:pPr algn="ctr"/>
            <a:endParaRPr lang="en-US" sz="1100" b="1" spc="300" dirty="0">
              <a:latin typeface="Kozuka Gothic Pro M" pitchFamily="34" charset="-128"/>
              <a:ea typeface="Kozuka Gothic Pro M" pitchFamily="34" charset="-128"/>
            </a:endParaRPr>
          </a:p>
        </p:txBody>
      </p:sp>
      <p:cxnSp>
        <p:nvCxnSpPr>
          <p:cNvPr id="8" name="Straight Connector 7"/>
          <p:cNvCxnSpPr/>
          <p:nvPr/>
        </p:nvCxnSpPr>
        <p:spPr>
          <a:xfrm rot="5400000">
            <a:off x="990600" y="1066800"/>
            <a:ext cx="1371600" cy="0"/>
          </a:xfrm>
          <a:prstGeom prst="line">
            <a:avLst/>
          </a:prstGeom>
        </p:spPr>
        <p:style>
          <a:lnRef idx="1">
            <a:schemeClr val="accent3"/>
          </a:lnRef>
          <a:fillRef idx="0">
            <a:schemeClr val="accent3"/>
          </a:fillRef>
          <a:effectRef idx="0">
            <a:schemeClr val="accent3"/>
          </a:effectRef>
          <a:fontRef idx="minor">
            <a:schemeClr val="tx1"/>
          </a:fontRef>
        </p:style>
      </p:cxnSp>
      <p:pic>
        <p:nvPicPr>
          <p:cNvPr id="12" name="Picture 11" descr="parliament inside.jpg"/>
          <p:cNvPicPr>
            <a:picLocks noChangeAspect="1"/>
          </p:cNvPicPr>
          <p:nvPr/>
        </p:nvPicPr>
        <p:blipFill>
          <a:blip r:embed="rId3" cstate="print"/>
          <a:stretch>
            <a:fillRect/>
          </a:stretch>
        </p:blipFill>
        <p:spPr>
          <a:xfrm>
            <a:off x="381000" y="685800"/>
            <a:ext cx="1219200" cy="1041707"/>
          </a:xfrm>
          <a:prstGeom prst="rect">
            <a:avLst/>
          </a:prstGeom>
        </p:spPr>
      </p:pic>
      <p:sp>
        <p:nvSpPr>
          <p:cNvPr id="5" name="TextBox 4"/>
          <p:cNvSpPr txBox="1"/>
          <p:nvPr/>
        </p:nvSpPr>
        <p:spPr>
          <a:xfrm>
            <a:off x="2590800" y="685800"/>
            <a:ext cx="5334000" cy="954107"/>
          </a:xfrm>
          <a:prstGeom prst="rect">
            <a:avLst/>
          </a:prstGeom>
          <a:noFill/>
        </p:spPr>
        <p:txBody>
          <a:bodyPr wrap="square" rtlCol="0">
            <a:spAutoFit/>
          </a:bodyPr>
          <a:lstStyle/>
          <a:p>
            <a:pPr marL="571500" indent="-571500">
              <a:buAutoNum type="romanUcPeriod"/>
            </a:pPr>
            <a:r>
              <a:rPr lang="en-US" sz="2800" dirty="0" smtClean="0"/>
              <a:t>Historical Background </a:t>
            </a:r>
          </a:p>
          <a:p>
            <a:pPr marL="571500" indent="-571500"/>
            <a:r>
              <a:rPr lang="en-US" sz="2800" dirty="0" smtClean="0"/>
              <a:t>A.	1840-1912</a:t>
            </a:r>
            <a:endParaRPr lang="en-US" sz="2800" dirty="0"/>
          </a:p>
        </p:txBody>
      </p:sp>
      <p:sp>
        <p:nvSpPr>
          <p:cNvPr id="6" name="TextBox 5"/>
          <p:cNvSpPr txBox="1"/>
          <p:nvPr/>
        </p:nvSpPr>
        <p:spPr>
          <a:xfrm>
            <a:off x="381000" y="1905000"/>
            <a:ext cx="8458200" cy="5386090"/>
          </a:xfrm>
          <a:prstGeom prst="rect">
            <a:avLst/>
          </a:prstGeom>
          <a:noFill/>
        </p:spPr>
        <p:txBody>
          <a:bodyPr wrap="square" rtlCol="0">
            <a:spAutoFit/>
          </a:bodyPr>
          <a:lstStyle/>
          <a:p>
            <a:pPr>
              <a:buFont typeface="Arial" pitchFamily="34" charset="0"/>
              <a:buChar char="•"/>
            </a:pPr>
            <a:r>
              <a:rPr lang="en-US" sz="2800" dirty="0" smtClean="0"/>
              <a:t>  In mid-nineteenth century, series of domestic rebellions weakened the Qing Dynasty</a:t>
            </a:r>
          </a:p>
          <a:p>
            <a:pPr lvl="1">
              <a:buFont typeface="Arial" pitchFamily="34" charset="0"/>
              <a:buChar char="•"/>
            </a:pPr>
            <a:r>
              <a:rPr lang="en-US" sz="2400" dirty="0" smtClean="0"/>
              <a:t>  Taiping, Nian, Muslim, etc.</a:t>
            </a:r>
            <a:r>
              <a:rPr lang="en-US" sz="2800" dirty="0" smtClean="0"/>
              <a:t> </a:t>
            </a:r>
          </a:p>
          <a:p>
            <a:pPr lvl="1">
              <a:buFont typeface="Arial" pitchFamily="34" charset="0"/>
              <a:buChar char="•"/>
            </a:pPr>
            <a:r>
              <a:rPr lang="en-US" sz="2400" dirty="0" smtClean="0"/>
              <a:t>  Many of these conflicts had a religious dimension to them, and religion came to be seen as a source of authority that could be threatening to the state and its interests</a:t>
            </a:r>
          </a:p>
          <a:p>
            <a:pPr>
              <a:buFont typeface="Arial" pitchFamily="34" charset="0"/>
              <a:buChar char="•"/>
            </a:pPr>
            <a:r>
              <a:rPr lang="en-US" sz="2800" dirty="0" smtClean="0"/>
              <a:t>  Sino-Japanese War (1894-95)</a:t>
            </a:r>
          </a:p>
          <a:p>
            <a:pPr>
              <a:buFont typeface="Arial" pitchFamily="34" charset="0"/>
              <a:buChar char="•"/>
            </a:pPr>
            <a:r>
              <a:rPr lang="en-US" sz="2800" dirty="0" smtClean="0"/>
              <a:t>  Boxer Rebellion (1898-1901)</a:t>
            </a:r>
          </a:p>
          <a:p>
            <a:pPr lvl="1">
              <a:buFont typeface="Arial" pitchFamily="34" charset="0"/>
              <a:buChar char="•"/>
            </a:pPr>
            <a:r>
              <a:rPr lang="en-US" sz="2800" dirty="0" smtClean="0"/>
              <a:t>  </a:t>
            </a:r>
            <a:r>
              <a:rPr lang="en-US" sz="2400" dirty="0" smtClean="0"/>
              <a:t>In many ways was a religious-based uprising fueled by hatred of foreigners</a:t>
            </a:r>
          </a:p>
          <a:p>
            <a:pPr>
              <a:buFont typeface="Arial" pitchFamily="34" charset="0"/>
              <a:buChar char="•"/>
            </a:pPr>
            <a:r>
              <a:rPr lang="en-US" sz="2400" dirty="0" smtClean="0"/>
              <a:t>  </a:t>
            </a:r>
            <a:r>
              <a:rPr lang="en-US" sz="2800" dirty="0" smtClean="0"/>
              <a:t>Wuhan rebellion (1911) triggered series of provincial defections that led to Qing emperor abdicating in 1912.</a:t>
            </a:r>
          </a:p>
          <a:p>
            <a:pPr lvl="1">
              <a:buFont typeface="Arial" pitchFamily="34" charset="0"/>
              <a:buChar char="•"/>
            </a:pPr>
            <a:endParaRPr lang="en-US" sz="2400" dirty="0" smtClean="0"/>
          </a:p>
        </p:txBody>
      </p:sp>
      <p:pic>
        <p:nvPicPr>
          <p:cNvPr id="9" name="Picture 2" descr="C:\My Pictures\PictureProject\0077\DSCN6434.JPG"/>
          <p:cNvPicPr>
            <a:picLocks noChangeAspect="1" noChangeArrowheads="1"/>
          </p:cNvPicPr>
          <p:nvPr/>
        </p:nvPicPr>
        <p:blipFill>
          <a:blip r:embed="rId4" cstate="print"/>
          <a:srcRect/>
          <a:stretch>
            <a:fillRect/>
          </a:stretch>
        </p:blipFill>
        <p:spPr bwMode="auto">
          <a:xfrm>
            <a:off x="76200" y="76200"/>
            <a:ext cx="2209800" cy="1905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931</TotalTime>
  <Words>1951</Words>
  <Application>Microsoft Office PowerPoint</Application>
  <PresentationFormat>On-screen Show (4:3)</PresentationFormat>
  <Paragraphs>329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Equity</vt:lpstr>
      <vt:lpstr> </vt:lpstr>
      <vt:lpstr>Slide 2</vt:lpstr>
      <vt:lpstr>Introduction</vt:lpstr>
      <vt:lpstr>Slide 4</vt:lpstr>
      <vt:lpstr>I.  Historical Background  A.  1840-1912</vt:lpstr>
      <vt:lpstr>I.   Historical Background  A.  1840-1912</vt:lpstr>
      <vt:lpstr>I.   Historical Background  A.  1840-1912</vt:lpstr>
      <vt:lpstr>Slide 8</vt:lpstr>
      <vt:lpstr>Slide 9</vt:lpstr>
      <vt:lpstr>I.  Historical Background  B.  1912-1949</vt:lpstr>
      <vt:lpstr>I.  Historical Background  C. 1950-1978</vt:lpstr>
      <vt:lpstr>Slide 12</vt:lpstr>
      <vt:lpstr>II. Regulation of Religion              After 1978:  Constitutional Questions</vt:lpstr>
      <vt:lpstr>II.  Regulation of Religion After 1978  1982 Central Committee of CPC  Document 19: The Basic Viewpoint and Policy on the  Religious Question During Our Country’s Socialist Period</vt:lpstr>
      <vt:lpstr>II.  Regulation of Religion After 1978  1982 Central Committee of CPC  Document 19: The Basic Viewpoint and Policy on the  Religious Question During Our Country’s Socialist Period</vt:lpstr>
      <vt:lpstr>II.  Regulation of Religion After         1978       Party/State Policies Towards        Religion</vt:lpstr>
      <vt:lpstr>II.  Regulation of Religion After 1978  2002 Statement Regarding China’s Religious Policy  Ye Xiaowen (Consultant to the Chinese Association of  Religious Studies)</vt:lpstr>
      <vt:lpstr>II.  Regulation of Religion After 1978  2004 Premiere Wen Jiabao approved new “Religious Affairs  Regulations, which became effective in March 2005</vt:lpstr>
      <vt:lpstr>II.  Regulation of Religion After 1978  2007 Communist Party Premier Hu Jintao  Amendment to the Party Constitution adopted</vt:lpstr>
      <vt:lpstr>II.  Regulation of Religion After 1978  2007 Communist Party Premier Hu Jintao  Amendment to the Party Constitution adopted</vt:lpstr>
      <vt:lpstr>II.  Regulation of Religion After 1978  2007 Communist Party Premier Hu Jintao  Amendment to the Party Constitution adopted</vt:lpstr>
      <vt:lpstr>II.  Regulation of Religion After 1978  2007 Communist Party Premier Hu Jintao  Amendment to the Party Constitution adopted</vt:lpstr>
      <vt:lpstr>Slide 23</vt:lpstr>
      <vt:lpstr>III.  Contemporary Issues: Religion and the Rule of Law  </vt:lpstr>
      <vt:lpstr>III.  Contemporary Issues: Religion and the Rule of Law  </vt:lpstr>
      <vt:lpstr>Slide 26</vt:lpstr>
      <vt:lpstr>Slide 27</vt:lpstr>
      <vt:lpstr>Slide 28</vt:lpstr>
      <vt:lpstr>Slide 29</vt:lpstr>
      <vt:lpstr>Slide 30</vt:lpstr>
      <vt:lpstr>Slide 31</vt:lpstr>
      <vt:lpstr>Slide 32</vt:lpstr>
      <vt:lpstr>Slide 33</vt:lpstr>
      <vt:lpstr> </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Donlu</dc:creator>
  <cp:lastModifiedBy>ScharffsB</cp:lastModifiedBy>
  <cp:revision>56</cp:revision>
  <dcterms:created xsi:type="dcterms:W3CDTF">2010-04-22T01:54:06Z</dcterms:created>
  <dcterms:modified xsi:type="dcterms:W3CDTF">2011-10-04T16:10:28Z</dcterms:modified>
</cp:coreProperties>
</file>