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30"/>
  </p:normalViewPr>
  <p:slideViewPr>
    <p:cSldViewPr snapToGrid="0" snapToObjects="1">
      <p:cViewPr varScale="1">
        <p:scale>
          <a:sx n="50" d="100"/>
          <a:sy n="50" d="100"/>
        </p:scale>
        <p:origin x="56" y="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a:t>11/28/2016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a:t>11/28/2016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a:t>11/28/2016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inobe2@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a:t>ABDUCTION</a:t>
            </a:r>
            <a:r>
              <a:rPr lang="en-US" sz="3200" b="1" smtClean="0"/>
              <a:t>, SEDUCTION </a:t>
            </a:r>
            <a:r>
              <a:rPr lang="en-US" sz="3200" b="1" dirty="0"/>
              <a:t>AND </a:t>
            </a:r>
            <a:r>
              <a:rPr lang="en-US" sz="3200" b="1"/>
              <a:t>MATRIMONY</a:t>
            </a:r>
            <a:r>
              <a:rPr lang="en-US" sz="3200" b="1" smtClean="0"/>
              <a:t>: THE </a:t>
            </a:r>
            <a:r>
              <a:rPr lang="en-US" sz="3200" b="1" dirty="0"/>
              <a:t>NIGERIAN GIRL-CHILD AS AN </a:t>
            </a:r>
            <a:r>
              <a:rPr lang="en-US" sz="3200" b="1"/>
              <a:t>ENDANGERED </a:t>
            </a:r>
            <a:r>
              <a:rPr lang="en-US" sz="3200" b="1" smtClean="0"/>
              <a:t>SPECIES.</a:t>
            </a:r>
            <a:r>
              <a:rPr lang="en-US" sz="3200" b="1" dirty="0" smtClean="0"/>
              <a:t/>
            </a:r>
            <a:br>
              <a:rPr lang="en-US" sz="3200" b="1" dirty="0" smtClean="0"/>
            </a:br>
            <a:r>
              <a:rPr lang="en-US" sz="1800" dirty="0"/>
              <a:t>Presented at the Twenty-Third Annual Law and Religion Symposium on: "Religious Rights in a Pluralistic World", held at the International Center for Law and Religion Studies,J.Reuben Clark Law School,Provo,UT,United States,October 2-4,2016</a:t>
            </a:r>
            <a:r>
              <a:rPr lang="en-US" sz="3200" dirty="0"/>
              <a:t>.</a:t>
            </a:r>
            <a:br>
              <a:rPr lang="en-US" sz="3200" dirty="0"/>
            </a:br>
            <a:r>
              <a:rPr lang="en-US" sz="3200" dirty="0"/>
              <a:t/>
            </a:r>
            <a:br>
              <a:rPr lang="en-US" sz="3200" dirty="0"/>
            </a:br>
            <a:r>
              <a:rPr lang="en-US" sz="3200" b="1" dirty="0"/>
              <a:t/>
            </a:r>
            <a:br>
              <a:rPr lang="en-US" sz="3200" b="1" dirty="0"/>
            </a:br>
            <a:endParaRPr lang="en-US" sz="3200" b="1" dirty="0"/>
          </a:p>
        </p:txBody>
      </p:sp>
      <p:sp>
        <p:nvSpPr>
          <p:cNvPr id="3" name="Subtitle 2"/>
          <p:cNvSpPr>
            <a:spLocks noGrp="1"/>
          </p:cNvSpPr>
          <p:nvPr>
            <p:ph type="subTitle" idx="1"/>
          </p:nvPr>
        </p:nvSpPr>
        <p:spPr>
          <a:xfrm>
            <a:off x="1100051" y="4455619"/>
            <a:ext cx="10058400" cy="1626525"/>
          </a:xfrm>
        </p:spPr>
        <p:txBody>
          <a:bodyPr>
            <a:normAutofit fontScale="55000" lnSpcReduction="20000"/>
          </a:bodyPr>
          <a:lstStyle/>
          <a:p>
            <a:pPr algn="ctr"/>
            <a:r>
              <a:rPr lang="en-US" b="1" dirty="0"/>
              <a:t>BY:-</a:t>
            </a:r>
            <a:br>
              <a:rPr lang="en-US" b="1" dirty="0"/>
            </a:br>
            <a:r>
              <a:rPr lang="en-US" b="1" dirty="0"/>
              <a:t>   </a:t>
            </a:r>
            <a:r>
              <a:rPr lang="en-US" sz="3200" b="1" dirty="0" smtClean="0"/>
              <a:t>AKIN </a:t>
            </a:r>
            <a:r>
              <a:rPr lang="en-US" sz="3200" b="1" dirty="0"/>
              <a:t>IBIDAPO-OBE</a:t>
            </a:r>
            <a:br>
              <a:rPr lang="en-US" sz="3200" b="1" dirty="0"/>
            </a:br>
            <a:r>
              <a:rPr lang="en-US" sz="3200" b="1" dirty="0"/>
              <a:t>                      Professor &amp; Former Dean,Faculty of Law,</a:t>
            </a:r>
            <a:br>
              <a:rPr lang="en-US" sz="3200" b="1" dirty="0"/>
            </a:br>
            <a:r>
              <a:rPr lang="en-US" sz="3200" b="1" dirty="0"/>
              <a:t>                     University of </a:t>
            </a:r>
            <a:r>
              <a:rPr lang="en-US" sz="3200" b="1" dirty="0" smtClean="0"/>
              <a:t>Lagos,Lagos,Nigeria </a:t>
            </a:r>
            <a:r>
              <a:rPr lang="en-US" sz="3200" b="1" dirty="0"/>
              <a:t/>
            </a:r>
            <a:br>
              <a:rPr lang="en-US" sz="3200" b="1" dirty="0"/>
            </a:br>
            <a:r>
              <a:rPr lang="en-US" sz="3200" b="1" dirty="0"/>
              <a:t>       </a:t>
            </a:r>
            <a:r>
              <a:rPr lang="en-US" sz="3200" b="1" dirty="0" smtClean="0"/>
              <a:t>Visiting </a:t>
            </a:r>
            <a:r>
              <a:rPr lang="en-US" sz="3200" b="1" dirty="0"/>
              <a:t>Scholar,International Center for Law and Religion Studies,</a:t>
            </a:r>
            <a:br>
              <a:rPr lang="en-US" sz="3200" b="1" dirty="0"/>
            </a:br>
            <a:r>
              <a:rPr lang="en-US" sz="3200" b="1" dirty="0"/>
              <a:t>                   J. Reuben Clark law School,Brigham Young University,Provo,UT</a:t>
            </a:r>
            <a:br>
              <a:rPr lang="en-US" sz="3200" b="1" dirty="0"/>
            </a:br>
            <a:r>
              <a:rPr lang="en-US" sz="3200" b="1" dirty="0"/>
              <a:t>     </a:t>
            </a:r>
            <a:r>
              <a:rPr lang="en-US" sz="3200" b="1" dirty="0" smtClean="0"/>
              <a:t>385-250-9525</a:t>
            </a:r>
            <a:r>
              <a:rPr lang="en-US" sz="3200" b="1" dirty="0"/>
              <a:t/>
            </a:r>
            <a:br>
              <a:rPr lang="en-US" sz="3200" b="1" dirty="0"/>
            </a:br>
            <a:r>
              <a:rPr lang="en-US" sz="3200" b="1" dirty="0"/>
              <a:t>         </a:t>
            </a:r>
            <a:r>
              <a:rPr lang="en-US" sz="3200" b="1" dirty="0" smtClean="0">
                <a:hlinkClick r:id="rId2"/>
              </a:rPr>
              <a:t>akinobe2@yahoo.com</a:t>
            </a:r>
            <a:r>
              <a:rPr lang="en-US" sz="3200" b="1" dirty="0" smtClean="0"/>
              <a:t> </a:t>
            </a:r>
            <a:endParaRPr lang="en-US" sz="3200" b="1" dirty="0"/>
          </a:p>
        </p:txBody>
      </p:sp>
    </p:spTree>
    <p:extLst>
      <p:ext uri="{BB962C8B-B14F-4D97-AF65-F5344CB8AC3E}">
        <p14:creationId xmlns:p14="http://schemas.microsoft.com/office/powerpoint/2010/main" val="444408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3. THE CASE OF THE SEVEN ABDUCTED CHRISTIAN GIRL -BRIDES.(continued)</a:t>
            </a:r>
          </a:p>
        </p:txBody>
      </p:sp>
      <p:sp>
        <p:nvSpPr>
          <p:cNvPr id="5" name="Content Placeholder 4"/>
          <p:cNvSpPr>
            <a:spLocks noGrp="1"/>
          </p:cNvSpPr>
          <p:nvPr>
            <p:ph sz="half" idx="1"/>
          </p:nvPr>
        </p:nvSpPr>
        <p:spPr/>
        <p:txBody>
          <a:bodyPr>
            <a:normAutofit fontScale="70000" lnSpcReduction="20000"/>
          </a:bodyPr>
          <a:lstStyle/>
          <a:p>
            <a:r>
              <a:rPr lang="en-US" b="1" dirty="0"/>
              <a:t>LINDA CHRISTOPHER(16 years</a:t>
            </a:r>
            <a:r>
              <a:rPr lang="en-US" b="1" dirty="0" smtClean="0"/>
              <a:t>)</a:t>
            </a:r>
          </a:p>
          <a:p>
            <a:pPr>
              <a:buFont typeface="Wingdings" charset="2"/>
              <a:buChar char="v"/>
            </a:pPr>
            <a:r>
              <a:rPr lang="en-US" dirty="0" smtClean="0"/>
              <a:t>Stolen </a:t>
            </a:r>
            <a:r>
              <a:rPr lang="en-US" dirty="0"/>
              <a:t>on November 19 2015 from  Enugu state And taken to </a:t>
            </a:r>
            <a:r>
              <a:rPr lang="en-US" dirty="0" smtClean="0"/>
              <a:t>Bauchi </a:t>
            </a:r>
            <a:r>
              <a:rPr lang="en-US" dirty="0"/>
              <a:t>,a  day's journey by road from Enugu</a:t>
            </a:r>
            <a:r>
              <a:rPr lang="en-US" dirty="0" smtClean="0"/>
              <a:t>.</a:t>
            </a:r>
          </a:p>
          <a:p>
            <a:pPr>
              <a:buFont typeface="Wingdings" charset="2"/>
              <a:buChar char="v"/>
            </a:pPr>
            <a:r>
              <a:rPr lang="en-US" dirty="0" smtClean="0"/>
              <a:t>A </a:t>
            </a:r>
            <a:r>
              <a:rPr lang="en-US" dirty="0"/>
              <a:t>letter was written to the Police by the Bauchi state Shariah Commission informing them that Linda had converted to Islam upon which the dropped the case</a:t>
            </a:r>
            <a:r>
              <a:rPr lang="en-US" dirty="0" smtClean="0"/>
              <a:t>.</a:t>
            </a:r>
          </a:p>
          <a:p>
            <a:pPr>
              <a:buFont typeface="Wingdings" charset="2"/>
              <a:buChar char="v"/>
            </a:pPr>
            <a:r>
              <a:rPr lang="en-US" dirty="0" smtClean="0"/>
              <a:t>Linda </a:t>
            </a:r>
            <a:r>
              <a:rPr lang="en-US" dirty="0"/>
              <a:t>was subsequently married off and her name changed to </a:t>
            </a:r>
            <a:endParaRPr lang="en-US" dirty="0" smtClean="0"/>
          </a:p>
          <a:p>
            <a:pPr>
              <a:buFont typeface="Wingdings" charset="2"/>
              <a:buChar char="v"/>
            </a:pPr>
            <a:r>
              <a:rPr lang="en-US" dirty="0"/>
              <a:t>T</a:t>
            </a:r>
            <a:r>
              <a:rPr lang="en-US" dirty="0" smtClean="0"/>
              <a:t>he </a:t>
            </a:r>
            <a:r>
              <a:rPr lang="en-US" dirty="0"/>
              <a:t>campaign by the Press has forced the Police to reopen the case and effect TGE release of Linda to her parents after FOURTEEN months in captivity</a:t>
            </a:r>
            <a:r>
              <a:rPr lang="en-US" dirty="0" smtClean="0"/>
              <a:t>.</a:t>
            </a:r>
          </a:p>
          <a:p>
            <a:pPr>
              <a:buFont typeface="Wingdings" charset="2"/>
              <a:buChar char="v"/>
            </a:pPr>
            <a:r>
              <a:rPr lang="en-US" dirty="0" smtClean="0"/>
              <a:t>The </a:t>
            </a:r>
            <a:r>
              <a:rPr lang="en-US" dirty="0"/>
              <a:t>released girls recounted harrowing tales  of torture, sexual abuse,starvation,and other firms of entail and physical torture designed to break their will and force them to accept their captivity and forced marriages</a:t>
            </a:r>
            <a:r>
              <a:rPr lang="en-US" dirty="0" smtClean="0"/>
              <a:t>.</a:t>
            </a:r>
          </a:p>
          <a:p>
            <a:pPr>
              <a:buFont typeface="Wingdings" charset="2"/>
              <a:buChar char="v"/>
            </a:pPr>
            <a:r>
              <a:rPr lang="en-US" dirty="0" smtClean="0"/>
              <a:t>The cases </a:t>
            </a:r>
            <a:r>
              <a:rPr lang="en-US" dirty="0"/>
              <a:t>of the released girls has shown an endemic social practice that had been going on for several years. Not all the cases of forced child marriages have been resolved.</a:t>
            </a:r>
            <a:br>
              <a:rPr lang="en-US" dirty="0"/>
            </a:b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35040" y="1845734"/>
            <a:ext cx="5120324" cy="3826933"/>
          </a:xfrm>
        </p:spPr>
      </p:pic>
      <p:sp>
        <p:nvSpPr>
          <p:cNvPr id="10" name="TextBox 9"/>
          <p:cNvSpPr txBox="1"/>
          <p:nvPr/>
        </p:nvSpPr>
        <p:spPr>
          <a:xfrm>
            <a:off x="9211734" y="5869094"/>
            <a:ext cx="1782860" cy="261610"/>
          </a:xfrm>
          <a:prstGeom prst="rect">
            <a:avLst/>
          </a:prstGeom>
          <a:noFill/>
        </p:spPr>
        <p:txBody>
          <a:bodyPr wrap="none" rtlCol="0">
            <a:spAutoFit/>
          </a:bodyPr>
          <a:lstStyle/>
          <a:p>
            <a:r>
              <a:rPr lang="en-US" sz="1100" dirty="0"/>
              <a:t>Courtesy: Punch </a:t>
            </a:r>
            <a:r>
              <a:rPr lang="en-US" sz="1100" dirty="0" smtClean="0"/>
              <a:t>newspaper</a:t>
            </a:r>
            <a:endParaRPr lang="en-US" sz="1100" dirty="0"/>
          </a:p>
        </p:txBody>
      </p:sp>
    </p:spTree>
    <p:extLst>
      <p:ext uri="{BB962C8B-B14F-4D97-AF65-F5344CB8AC3E}">
        <p14:creationId xmlns:p14="http://schemas.microsoft.com/office/powerpoint/2010/main" val="2098113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000" b="1" dirty="0"/>
              <a:t>UNRESOLVED CASES OF FORCED MARRIAGES </a:t>
            </a:r>
            <a:br>
              <a:rPr lang="en-US" sz="2000" b="1" dirty="0"/>
            </a:br>
            <a:endParaRPr lang="en-US" sz="2000" b="1" dirty="0"/>
          </a:p>
        </p:txBody>
      </p:sp>
      <p:sp>
        <p:nvSpPr>
          <p:cNvPr id="6" name="Content Placeholder 5"/>
          <p:cNvSpPr>
            <a:spLocks noGrp="1"/>
          </p:cNvSpPr>
          <p:nvPr>
            <p:ph idx="1"/>
          </p:nvPr>
        </p:nvSpPr>
        <p:spPr/>
        <p:txBody>
          <a:bodyPr>
            <a:normAutofit/>
          </a:bodyPr>
          <a:lstStyle/>
          <a:p>
            <a:r>
              <a:rPr lang="en-US" sz="1400" b="1" dirty="0" smtClean="0"/>
              <a:t>LUCY </a:t>
            </a:r>
            <a:r>
              <a:rPr lang="en-US" sz="1400" b="1" dirty="0"/>
              <a:t>EJEH(15years)</a:t>
            </a:r>
            <a:r>
              <a:rPr lang="en-US" sz="1400" dirty="0"/>
              <a:t/>
            </a:r>
            <a:br>
              <a:rPr lang="en-US" sz="1400" dirty="0"/>
            </a:br>
            <a:endParaRPr lang="en-US" sz="1400" dirty="0"/>
          </a:p>
          <a:p>
            <a:pPr lvl="0">
              <a:buFont typeface="Wingdings" charset="2"/>
              <a:buChar char="v"/>
            </a:pPr>
            <a:r>
              <a:rPr lang="en-US" sz="1400" dirty="0"/>
              <a:t>Abducted on 31 October 2009 to Zamfara  state, Born and raised a catholic ,forcibly converted to Islam now renamed </a:t>
            </a:r>
            <a:r>
              <a:rPr lang="en-US" sz="1400" dirty="0" err="1"/>
              <a:t>Lewusa</a:t>
            </a:r>
            <a:r>
              <a:rPr lang="en-US" sz="1400" dirty="0"/>
              <a:t>.</a:t>
            </a:r>
          </a:p>
          <a:p>
            <a:pPr lvl="0">
              <a:buFont typeface="Wingdings" charset="2"/>
              <a:buChar char="v"/>
            </a:pPr>
            <a:r>
              <a:rPr lang="en-US" sz="1400" dirty="0"/>
              <a:t>Upon insistence of her parents that she be released</a:t>
            </a:r>
            <a:r>
              <a:rPr lang="en-US" sz="1400" dirty="0" smtClean="0"/>
              <a:t>, they </a:t>
            </a:r>
            <a:r>
              <a:rPr lang="en-US" sz="1400" dirty="0"/>
              <a:t>were threatened and fearing for their lives and those of their other children were forced to relocate to </a:t>
            </a:r>
            <a:r>
              <a:rPr lang="en-US" sz="1400" dirty="0" err="1"/>
              <a:t>Nasarawa</a:t>
            </a:r>
            <a:r>
              <a:rPr lang="en-US" sz="1400" dirty="0"/>
              <a:t> state.</a:t>
            </a:r>
          </a:p>
          <a:p>
            <a:pPr lvl="0">
              <a:buFont typeface="Wingdings" charset="2"/>
              <a:buChar char="v"/>
            </a:pPr>
            <a:r>
              <a:rPr lang="en-US" sz="1400" dirty="0"/>
              <a:t>The Police, National  Agency for the Prevention  of Trafficking in Person(NAPTIP),National Hunan Rights Commission have all failed in </a:t>
            </a:r>
            <a:r>
              <a:rPr lang="en-US" sz="1400" dirty="0" smtClean="0"/>
              <a:t>their attempt </a:t>
            </a:r>
            <a:r>
              <a:rPr lang="en-US" sz="1400" dirty="0"/>
              <a:t>to have Lucy released.</a:t>
            </a:r>
          </a:p>
          <a:p>
            <a:pPr lvl="0">
              <a:buFont typeface="Wingdings" charset="2"/>
              <a:buChar char="v"/>
            </a:pPr>
            <a:r>
              <a:rPr lang="en-US" sz="1400" dirty="0"/>
              <a:t>Lucy remains in captivity and married to </a:t>
            </a:r>
            <a:r>
              <a:rPr lang="en-US" sz="1400" dirty="0" smtClean="0"/>
              <a:t>her </a:t>
            </a:r>
            <a:r>
              <a:rPr lang="en-US" sz="1400" dirty="0"/>
              <a:t>abductor for the past FIVE YEARS.</a:t>
            </a:r>
          </a:p>
          <a:p>
            <a:pPr>
              <a:buFont typeface="Wingdings" charset="2"/>
              <a:buChar char="v"/>
            </a:pPr>
            <a:r>
              <a:rPr lang="en-US" sz="1400" dirty="0" smtClean="0"/>
              <a:t>The </a:t>
            </a:r>
            <a:r>
              <a:rPr lang="en-US" sz="1400" dirty="0"/>
              <a:t>Secretary- General of  the Christian Association of Nigeria (CAN)Rev, Musa </a:t>
            </a:r>
            <a:r>
              <a:rPr lang="en-US" sz="1400" dirty="0" err="1"/>
              <a:t>Asake</a:t>
            </a:r>
            <a:r>
              <a:rPr lang="en-US" sz="1400" dirty="0"/>
              <a:t> confirms numerous reports of abduction of Christian girls but admits serious difficulty in securing their release due to ingrained police bias and blatant interference by political authorities.</a:t>
            </a:r>
            <a:br>
              <a:rPr lang="en-US" sz="1400" dirty="0"/>
            </a:br>
            <a:endParaRPr lang="en-US" sz="1400" dirty="0"/>
          </a:p>
        </p:txBody>
      </p:sp>
    </p:spTree>
    <p:extLst>
      <p:ext uri="{BB962C8B-B14F-4D97-AF65-F5344CB8AC3E}">
        <p14:creationId xmlns:p14="http://schemas.microsoft.com/office/powerpoint/2010/main" val="24655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CONCLUSION </a:t>
            </a:r>
          </a:p>
        </p:txBody>
      </p:sp>
      <p:sp>
        <p:nvSpPr>
          <p:cNvPr id="3" name="Content Placeholder 2"/>
          <p:cNvSpPr>
            <a:spLocks noGrp="1"/>
          </p:cNvSpPr>
          <p:nvPr>
            <p:ph idx="1"/>
          </p:nvPr>
        </p:nvSpPr>
        <p:spPr/>
        <p:txBody>
          <a:bodyPr>
            <a:normAutofit fontScale="92500" lnSpcReduction="10000"/>
          </a:bodyPr>
          <a:lstStyle/>
          <a:p>
            <a:pPr lvl="0"/>
            <a:r>
              <a:rPr lang="en-US" dirty="0"/>
              <a:t/>
            </a:r>
            <a:br>
              <a:rPr lang="en-US" dirty="0"/>
            </a:br>
            <a:r>
              <a:rPr lang="en-US" dirty="0"/>
              <a:t>What we </a:t>
            </a:r>
            <a:r>
              <a:rPr lang="en-US" dirty="0" smtClean="0"/>
              <a:t>have </a:t>
            </a:r>
            <a:r>
              <a:rPr lang="en-US" dirty="0"/>
              <a:t>seen from the two illustrations of the Senator's Egyptian child-bride and TGE </a:t>
            </a:r>
            <a:r>
              <a:rPr lang="en-US" dirty="0" smtClean="0"/>
              <a:t>case </a:t>
            </a:r>
            <a:r>
              <a:rPr lang="en-US" dirty="0"/>
              <a:t>if the Seven </a:t>
            </a:r>
            <a:r>
              <a:rPr lang="en-US" dirty="0" smtClean="0"/>
              <a:t>Abducted </a:t>
            </a:r>
            <a:r>
              <a:rPr lang="en-US" dirty="0"/>
              <a:t>Christian girl -brides is that  the Boko Haram abduction of the Chibok Girls and the psychological and physical violence unleashed on them is not unique. Indeed as we argued, it is a metaphor for the institutional and systemic abuse of TGE rights of the girl child  on  the altar of </a:t>
            </a:r>
            <a:r>
              <a:rPr lang="en-US" dirty="0" smtClean="0"/>
              <a:t>religion,</a:t>
            </a:r>
            <a:r>
              <a:rPr lang="en-US" dirty="0"/>
              <a:t> </a:t>
            </a:r>
            <a:r>
              <a:rPr lang="en-US" dirty="0" smtClean="0"/>
              <a:t>and </a:t>
            </a:r>
            <a:r>
              <a:rPr lang="en-US" dirty="0"/>
              <a:t>at other times by harmful cultural practices,</a:t>
            </a:r>
            <a:br>
              <a:rPr lang="en-US" dirty="0"/>
            </a:br>
            <a:r>
              <a:rPr lang="en-US" dirty="0"/>
              <a:t/>
            </a:r>
            <a:br>
              <a:rPr lang="en-US" dirty="0"/>
            </a:br>
            <a:r>
              <a:rPr lang="en-US" dirty="0"/>
              <a:t/>
            </a:r>
            <a:br>
              <a:rPr lang="en-US" dirty="0"/>
            </a:br>
            <a:r>
              <a:rPr lang="en-US" dirty="0"/>
              <a:t>The United Nations special Representative on violence Against Children, Marta </a:t>
            </a:r>
            <a:r>
              <a:rPr lang="en-US" dirty="0" err="1"/>
              <a:t>Pais</a:t>
            </a:r>
            <a:r>
              <a:rPr lang="en-US" dirty="0"/>
              <a:t> estimates that no less than </a:t>
            </a:r>
            <a:r>
              <a:rPr lang="en-US" i="1" dirty="0" smtClean="0"/>
              <a:t>25% of </a:t>
            </a:r>
            <a:r>
              <a:rPr lang="en-US" i="1" dirty="0"/>
              <a:t>Nigerian girls </a:t>
            </a:r>
            <a:r>
              <a:rPr lang="en-US" dirty="0"/>
              <a:t>have suffered one form of violence or the other.</a:t>
            </a:r>
            <a:br>
              <a:rPr lang="en-US" dirty="0"/>
            </a:br>
            <a:r>
              <a:rPr lang="en-US" dirty="0"/>
              <a:t>Early forced marriage of girls has spawned a record </a:t>
            </a:r>
            <a:r>
              <a:rPr lang="en-US" i="1" dirty="0"/>
              <a:t>six million girls </a:t>
            </a:r>
            <a:r>
              <a:rPr lang="en-US" dirty="0"/>
              <a:t>of school age who have deprived of education, the  highest figure in the world thereby compromising the role women can play in development of the country</a:t>
            </a:r>
            <a:r>
              <a:rPr lang="en-US" dirty="0" smtClean="0"/>
              <a:t>.</a:t>
            </a:r>
          </a:p>
          <a:p>
            <a:pPr lvl="0"/>
            <a:r>
              <a:rPr lang="en-US" dirty="0"/>
              <a:t/>
            </a:r>
            <a:br>
              <a:rPr lang="en-US" dirty="0"/>
            </a:br>
            <a:r>
              <a:rPr lang="en-US" dirty="0"/>
              <a:t>Early marriage </a:t>
            </a:r>
            <a:r>
              <a:rPr lang="en-US" dirty="0" smtClean="0"/>
              <a:t>of </a:t>
            </a:r>
            <a:r>
              <a:rPr lang="en-US" dirty="0"/>
              <a:t>girls </a:t>
            </a:r>
            <a:r>
              <a:rPr lang="en-US" smtClean="0"/>
              <a:t>leads to </a:t>
            </a:r>
            <a:r>
              <a:rPr lang="en-US" dirty="0"/>
              <a:t>the high </a:t>
            </a:r>
            <a:r>
              <a:rPr lang="en-US"/>
              <a:t>rate </a:t>
            </a:r>
            <a:r>
              <a:rPr lang="en-US" smtClean="0"/>
              <a:t>of </a:t>
            </a:r>
            <a:r>
              <a:rPr lang="en-US" dirty="0"/>
              <a:t>VVF and STDs. leading to grave consequences to their health and well-being.</a:t>
            </a:r>
          </a:p>
          <a:p>
            <a:endParaRPr lang="en-US" dirty="0"/>
          </a:p>
        </p:txBody>
      </p:sp>
    </p:spTree>
    <p:extLst>
      <p:ext uri="{BB962C8B-B14F-4D97-AF65-F5344CB8AC3E}">
        <p14:creationId xmlns:p14="http://schemas.microsoft.com/office/powerpoint/2010/main" val="98504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1. </a:t>
            </a:r>
            <a:r>
              <a:rPr lang="en-US" dirty="0"/>
              <a:t>INTRODUCTION </a:t>
            </a:r>
            <a:endParaRPr lang="en-US" dirty="0" smtClean="0"/>
          </a:p>
          <a:p>
            <a:r>
              <a:rPr lang="en-US" dirty="0" smtClean="0"/>
              <a:t>2. </a:t>
            </a:r>
            <a:r>
              <a:rPr lang="en-US" dirty="0"/>
              <a:t>THE NIGERIAN SENATOR'S  EGYPTIAN CHILD-BRIDE. </a:t>
            </a:r>
            <a:endParaRPr lang="en-US" dirty="0" smtClean="0"/>
          </a:p>
          <a:p>
            <a:r>
              <a:rPr lang="en-US" dirty="0" smtClean="0"/>
              <a:t>3. </a:t>
            </a:r>
            <a:r>
              <a:rPr lang="en-US" dirty="0"/>
              <a:t>THE CASE OF THE SEVEN ABDUCTED CHRISTIAN GIRL -BRIDES </a:t>
            </a:r>
            <a:endParaRPr lang="en-US" dirty="0" smtClean="0"/>
          </a:p>
          <a:p>
            <a:r>
              <a:rPr lang="en-US" dirty="0" smtClean="0"/>
              <a:t>4. CONCLUSION</a:t>
            </a:r>
            <a:endParaRPr lang="en-US" dirty="0"/>
          </a:p>
        </p:txBody>
      </p:sp>
    </p:spTree>
    <p:extLst>
      <p:ext uri="{BB962C8B-B14F-4D97-AF65-F5344CB8AC3E}">
        <p14:creationId xmlns:p14="http://schemas.microsoft.com/office/powerpoint/2010/main" val="68743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 </a:t>
            </a:r>
            <a:r>
              <a:rPr lang="en-US" sz="2800" dirty="0"/>
              <a:t>INTRODUCTION </a:t>
            </a:r>
          </a:p>
        </p:txBody>
      </p:sp>
      <p:sp>
        <p:nvSpPr>
          <p:cNvPr id="4" name="Content Placeholder 3"/>
          <p:cNvSpPr>
            <a:spLocks noGrp="1"/>
          </p:cNvSpPr>
          <p:nvPr>
            <p:ph sz="half" idx="1"/>
          </p:nvPr>
        </p:nvSpPr>
        <p:spPr/>
        <p:txBody>
          <a:bodyPr>
            <a:normAutofit fontScale="62500" lnSpcReduction="20000"/>
          </a:bodyPr>
          <a:lstStyle/>
          <a:p>
            <a:pPr>
              <a:buFont typeface="Wingdings" charset="2"/>
              <a:buChar char="v"/>
            </a:pPr>
            <a:r>
              <a:rPr lang="en-US" dirty="0" smtClean="0"/>
              <a:t>Boko Haram(BH) </a:t>
            </a:r>
            <a:r>
              <a:rPr lang="en-US" dirty="0"/>
              <a:t>Abduction of 276 schoolgirls  from Chibok , Borno State of Nigeria on March 14 2014 shocked the World</a:t>
            </a:r>
            <a:r>
              <a:rPr lang="en-US" dirty="0" smtClean="0"/>
              <a:t>.</a:t>
            </a:r>
          </a:p>
          <a:p>
            <a:pPr>
              <a:buFont typeface="Wingdings" charset="2"/>
              <a:buChar char="v"/>
            </a:pPr>
            <a:r>
              <a:rPr lang="en-US" dirty="0"/>
              <a:t>Chibok girls have remained in captivity(minus 57  escapees) now for 800 days</a:t>
            </a:r>
            <a:r>
              <a:rPr lang="en-US" dirty="0" smtClean="0"/>
              <a:t>.</a:t>
            </a:r>
          </a:p>
          <a:p>
            <a:pPr>
              <a:buFont typeface="Wingdings" charset="2"/>
              <a:buChar char="v"/>
            </a:pPr>
            <a:r>
              <a:rPr lang="en-US" dirty="0" smtClean="0"/>
              <a:t> Some </a:t>
            </a:r>
            <a:r>
              <a:rPr lang="en-US" dirty="0"/>
              <a:t>of the girls forcibly married to their Terrorist abductors</a:t>
            </a:r>
            <a:r>
              <a:rPr lang="en-US" dirty="0" smtClean="0"/>
              <a:t>, some </a:t>
            </a:r>
            <a:r>
              <a:rPr lang="en-US" dirty="0"/>
              <a:t>have been sold as Sex- Slaves, some deployed as Suicide Bombers. </a:t>
            </a:r>
            <a:endParaRPr lang="en-US" dirty="0" smtClean="0"/>
          </a:p>
          <a:p>
            <a:pPr>
              <a:buFont typeface="Wingdings" charset="2"/>
              <a:buChar char="v"/>
            </a:pPr>
            <a:r>
              <a:rPr lang="en-US" dirty="0" smtClean="0"/>
              <a:t>Distraught </a:t>
            </a:r>
            <a:r>
              <a:rPr lang="en-US" dirty="0"/>
              <a:t>Chibok Parents suffer from  "ambiguous loss ". They </a:t>
            </a:r>
            <a:r>
              <a:rPr lang="en-US" dirty="0" smtClean="0"/>
              <a:t>do not </a:t>
            </a:r>
            <a:r>
              <a:rPr lang="en-US" dirty="0"/>
              <a:t>know the fate of their </a:t>
            </a:r>
            <a:r>
              <a:rPr lang="en-US" dirty="0" smtClean="0"/>
              <a:t>girls, hence </a:t>
            </a:r>
            <a:r>
              <a:rPr lang="en-US" dirty="0"/>
              <a:t>there is no Closure</a:t>
            </a:r>
            <a:r>
              <a:rPr lang="en-US" dirty="0" smtClean="0"/>
              <a:t>.</a:t>
            </a:r>
          </a:p>
          <a:p>
            <a:pPr>
              <a:buFont typeface="Wingdings" charset="2"/>
              <a:buChar char="v"/>
            </a:pPr>
            <a:r>
              <a:rPr lang="en-US" dirty="0" smtClean="0"/>
              <a:t>Chibok </a:t>
            </a:r>
            <a:r>
              <a:rPr lang="en-US" dirty="0"/>
              <a:t>girls were not the only girls abducted by BH.293 others rescued in </a:t>
            </a:r>
            <a:r>
              <a:rPr lang="en-US" dirty="0" smtClean="0"/>
              <a:t>2015.how </a:t>
            </a:r>
            <a:r>
              <a:rPr lang="en-US" dirty="0"/>
              <a:t>many remain in captivity</a:t>
            </a:r>
            <a:r>
              <a:rPr lang="en-US" dirty="0" smtClean="0"/>
              <a:t>?</a:t>
            </a:r>
          </a:p>
          <a:p>
            <a:pPr>
              <a:buFont typeface="Wingdings" charset="2"/>
              <a:buChar char="v"/>
            </a:pPr>
            <a:r>
              <a:rPr lang="en-US" dirty="0" smtClean="0"/>
              <a:t>Chibok </a:t>
            </a:r>
            <a:r>
              <a:rPr lang="en-US" dirty="0"/>
              <a:t>Abduction is a metaphor of fate of the Nigerian Girl-Child:An Endangered Specie</a:t>
            </a:r>
            <a:r>
              <a:rPr lang="en-US" dirty="0" smtClean="0"/>
              <a:t>.</a:t>
            </a:r>
          </a:p>
          <a:p>
            <a:pPr>
              <a:buFont typeface="Wingdings" charset="2"/>
              <a:buChar char="v"/>
            </a:pPr>
            <a:r>
              <a:rPr lang="en-US" dirty="0" smtClean="0"/>
              <a:t>The Girl-Child </a:t>
            </a:r>
            <a:r>
              <a:rPr lang="en-US" dirty="0"/>
              <a:t>is constant victim of Violence and Abuse by </a:t>
            </a:r>
            <a:r>
              <a:rPr lang="en-US" dirty="0" smtClean="0"/>
              <a:t>the Nigerian </a:t>
            </a:r>
            <a:r>
              <a:rPr lang="en-US" dirty="0"/>
              <a:t>Society</a:t>
            </a:r>
            <a:r>
              <a:rPr lang="en-US" dirty="0" smtClean="0"/>
              <a:t>.</a:t>
            </a:r>
          </a:p>
          <a:p>
            <a:pPr>
              <a:buFont typeface="Wingdings" charset="2"/>
              <a:buChar char="v"/>
            </a:pPr>
            <a:r>
              <a:rPr lang="en-US" dirty="0" smtClean="0"/>
              <a:t>Paper </a:t>
            </a:r>
            <a:r>
              <a:rPr lang="en-US" dirty="0"/>
              <a:t>dwells on two illustrations of BH metaphor:The Senator's Egyptian Child-Bride and The  Case of the Seven Abducted Christian Girls.</a:t>
            </a:r>
            <a:br>
              <a:rPr lang="en-US" dirty="0"/>
            </a:br>
            <a:r>
              <a:rPr lang="en-US" dirty="0"/>
              <a:t/>
            </a:r>
            <a:br>
              <a:rPr lang="en-US" dirty="0"/>
            </a:b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18238" y="2212946"/>
            <a:ext cx="4937125" cy="3289359"/>
          </a:xfrm>
        </p:spPr>
      </p:pic>
      <p:sp>
        <p:nvSpPr>
          <p:cNvPr id="7" name="TextBox 6"/>
          <p:cNvSpPr txBox="1"/>
          <p:nvPr/>
        </p:nvSpPr>
        <p:spPr>
          <a:xfrm>
            <a:off x="9421093" y="5561762"/>
            <a:ext cx="1376222" cy="230832"/>
          </a:xfrm>
          <a:prstGeom prst="rect">
            <a:avLst/>
          </a:prstGeom>
          <a:noFill/>
        </p:spPr>
        <p:txBody>
          <a:bodyPr wrap="square" rtlCol="0">
            <a:spAutoFit/>
          </a:bodyPr>
          <a:lstStyle/>
          <a:p>
            <a:r>
              <a:rPr lang="en-US" sz="900" dirty="0" smtClean="0"/>
              <a:t>Courtesy: scoopng.com</a:t>
            </a:r>
            <a:endParaRPr lang="en-US" sz="900" dirty="0"/>
          </a:p>
        </p:txBody>
      </p:sp>
    </p:spTree>
    <p:extLst>
      <p:ext uri="{BB962C8B-B14F-4D97-AF65-F5344CB8AC3E}">
        <p14:creationId xmlns:p14="http://schemas.microsoft.com/office/powerpoint/2010/main" val="188083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a:t>2</a:t>
            </a:r>
            <a:r>
              <a:rPr lang="en-US" sz="2800" dirty="0" smtClean="0"/>
              <a:t>. </a:t>
            </a:r>
            <a:r>
              <a:rPr lang="en-US" sz="2800" dirty="0"/>
              <a:t>THE NIGERIAN SENATOR'S  EGYPTIAN CHILD-BRIDE.</a:t>
            </a:r>
          </a:p>
        </p:txBody>
      </p:sp>
      <p:sp>
        <p:nvSpPr>
          <p:cNvPr id="6" name="Content Placeholder 5"/>
          <p:cNvSpPr>
            <a:spLocks noGrp="1"/>
          </p:cNvSpPr>
          <p:nvPr>
            <p:ph idx="1"/>
          </p:nvPr>
        </p:nvSpPr>
        <p:spPr/>
        <p:txBody>
          <a:bodyPr>
            <a:normAutofit fontScale="85000" lnSpcReduction="20000"/>
          </a:bodyPr>
          <a:lstStyle/>
          <a:p>
            <a:r>
              <a:rPr lang="en-US" dirty="0"/>
              <a:t> </a:t>
            </a:r>
            <a:r>
              <a:rPr lang="en-US" dirty="0" smtClean="0"/>
              <a:t>Senator </a:t>
            </a:r>
            <a:r>
              <a:rPr lang="en-US" dirty="0"/>
              <a:t>Ahmed Yerima was elected Governor of Zamfara State in Noryh -West of Nigeria in 1999.</a:t>
            </a:r>
            <a:br>
              <a:rPr lang="en-US" dirty="0"/>
            </a:br>
            <a:r>
              <a:rPr lang="en-US" dirty="0" smtClean="0"/>
              <a:t/>
            </a:r>
            <a:br>
              <a:rPr lang="en-US" dirty="0" smtClean="0"/>
            </a:br>
            <a:r>
              <a:rPr lang="en-US" dirty="0" smtClean="0"/>
              <a:t>Nigeria,before </a:t>
            </a:r>
            <a:r>
              <a:rPr lang="en-US" dirty="0"/>
              <a:t>then had been under a Military Dictatorship since1984 when a five year old Democratic government had been overthrown by the Military.</a:t>
            </a:r>
            <a:br>
              <a:rPr lang="en-US" dirty="0"/>
            </a:br>
            <a:r>
              <a:rPr lang="en-US" dirty="0"/>
              <a:t/>
            </a:r>
            <a:br>
              <a:rPr lang="en-US" dirty="0"/>
            </a:br>
            <a:r>
              <a:rPr lang="en-US" dirty="0" smtClean="0"/>
              <a:t>Ahmed </a:t>
            </a:r>
            <a:r>
              <a:rPr lang="en-US" dirty="0"/>
              <a:t>Yerima upon his election as Governor introduced Sharia Law in Zamfara state in 2000,becoming the first of 16 Northern states to do so.</a:t>
            </a:r>
            <a:br>
              <a:rPr lang="en-US" dirty="0"/>
            </a:br>
            <a:r>
              <a:rPr lang="en-US" dirty="0"/>
              <a:t/>
            </a:r>
            <a:br>
              <a:rPr lang="en-US" dirty="0"/>
            </a:br>
            <a:r>
              <a:rPr lang="en-US" dirty="0" smtClean="0"/>
              <a:t>He</a:t>
            </a:r>
            <a:r>
              <a:rPr lang="en-US" dirty="0"/>
              <a:t>  was elected for a second  term as Governor in 2004 and as SENATOR in 2008</a:t>
            </a:r>
            <a:r>
              <a:rPr lang="en-US" dirty="0" smtClean="0"/>
              <a:t>. He </a:t>
            </a:r>
            <a:r>
              <a:rPr lang="en-US" dirty="0"/>
              <a:t>is currently serving his second four- year term in the Nigerian Senate.</a:t>
            </a:r>
            <a:br>
              <a:rPr lang="en-US" dirty="0"/>
            </a:br>
            <a:r>
              <a:rPr lang="en-US" dirty="0"/>
              <a:t/>
            </a:r>
            <a:br>
              <a:rPr lang="en-US" dirty="0"/>
            </a:br>
            <a:r>
              <a:rPr lang="en-US" dirty="0" smtClean="0"/>
              <a:t>He </a:t>
            </a:r>
            <a:r>
              <a:rPr lang="en-US" dirty="0"/>
              <a:t>is one of Nigeria's richest men because Nigerian legislators are the highest paid in the World.</a:t>
            </a:r>
            <a:br>
              <a:rPr lang="en-US" dirty="0"/>
            </a:br>
            <a:r>
              <a:rPr lang="en-US" dirty="0"/>
              <a:t/>
            </a:r>
            <a:br>
              <a:rPr lang="en-US" dirty="0"/>
            </a:br>
            <a:r>
              <a:rPr lang="en-US" dirty="0"/>
              <a:t>I</a:t>
            </a:r>
            <a:r>
              <a:rPr lang="en-US" dirty="0" smtClean="0"/>
              <a:t>n </a:t>
            </a:r>
            <a:r>
              <a:rPr lang="en-US" dirty="0"/>
              <a:t>2008,Senator Yerima "married" a fourteen year old Egyptian girl,reportedly paying 300,000 dollars as the "bride-price to the parents.</a:t>
            </a:r>
            <a:br>
              <a:rPr lang="en-US" dirty="0"/>
            </a:br>
            <a:r>
              <a:rPr lang="en-US" dirty="0"/>
              <a:t/>
            </a:r>
            <a:br>
              <a:rPr lang="en-US" dirty="0"/>
            </a:br>
            <a:r>
              <a:rPr lang="en-US" dirty="0" smtClean="0"/>
              <a:t>There</a:t>
            </a:r>
            <a:r>
              <a:rPr lang="en-US" dirty="0"/>
              <a:t>  were loud calls by Civil Society groups for the nullification of the marriage and prosecution of Yerima on grounds that he had breached the </a:t>
            </a:r>
            <a:r>
              <a:rPr lang="en-US" dirty="0" smtClean="0"/>
              <a:t>Constitution, the </a:t>
            </a:r>
            <a:r>
              <a:rPr lang="en-US" dirty="0"/>
              <a:t>Criminal Laws, and International Law. Senator Yerima was 50 years old at this time.</a:t>
            </a:r>
            <a:br>
              <a:rPr lang="en-US" dirty="0"/>
            </a:br>
            <a:endParaRPr lang="en-US" dirty="0"/>
          </a:p>
        </p:txBody>
      </p:sp>
    </p:spTree>
    <p:extLst>
      <p:ext uri="{BB962C8B-B14F-4D97-AF65-F5344CB8AC3E}">
        <p14:creationId xmlns:p14="http://schemas.microsoft.com/office/powerpoint/2010/main" val="74239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THE NIGERIAN SENATOR'S  EGYPTIAN </a:t>
            </a:r>
            <a:r>
              <a:rPr lang="en-US" sz="2400" dirty="0" smtClean="0"/>
              <a:t>CHILD-BRIDE (continued)</a:t>
            </a:r>
            <a:endParaRPr lang="en-US" sz="2400" dirty="0"/>
          </a:p>
        </p:txBody>
      </p:sp>
      <p:sp>
        <p:nvSpPr>
          <p:cNvPr id="4" name="Content Placeholder 3"/>
          <p:cNvSpPr>
            <a:spLocks noGrp="1"/>
          </p:cNvSpPr>
          <p:nvPr>
            <p:ph sz="half" idx="1"/>
          </p:nvPr>
        </p:nvSpPr>
        <p:spPr/>
        <p:txBody>
          <a:bodyPr>
            <a:normAutofit fontScale="77500" lnSpcReduction="20000"/>
          </a:bodyPr>
          <a:lstStyle/>
          <a:p>
            <a:r>
              <a:rPr lang="en-US" sz="1400" b="1" dirty="0"/>
              <a:t>YERIMA'S </a:t>
            </a:r>
            <a:r>
              <a:rPr lang="en-US" sz="1400" b="1" dirty="0" smtClean="0"/>
              <a:t>RESPONSE: </a:t>
            </a:r>
          </a:p>
          <a:p>
            <a:r>
              <a:rPr lang="en-US" sz="1400" dirty="0" smtClean="0"/>
              <a:t>“</a:t>
            </a:r>
            <a:r>
              <a:rPr lang="en-US" sz="1400" dirty="0"/>
              <a:t>I don't care about the age since I have not violated any rule as far as Islam </a:t>
            </a:r>
            <a:r>
              <a:rPr lang="en-US" sz="1400" dirty="0" smtClean="0"/>
              <a:t>is</a:t>
            </a:r>
            <a:r>
              <a:rPr lang="en-US" sz="1400" dirty="0"/>
              <a:t> </a:t>
            </a:r>
            <a:r>
              <a:rPr lang="en-US" sz="1400" dirty="0" smtClean="0"/>
              <a:t>concerned.</a:t>
            </a:r>
            <a:r>
              <a:rPr lang="en-US" sz="1400" dirty="0"/>
              <a:t> </a:t>
            </a:r>
            <a:r>
              <a:rPr lang="en-US" sz="1400" dirty="0" smtClean="0"/>
              <a:t>History </a:t>
            </a:r>
            <a:r>
              <a:rPr lang="en-US" sz="1400" dirty="0"/>
              <a:t>tells us that Prophet married a young girl as </a:t>
            </a:r>
            <a:r>
              <a:rPr lang="en-US" sz="1400" dirty="0" smtClean="0"/>
              <a:t>well”</a:t>
            </a:r>
          </a:p>
          <a:p>
            <a:r>
              <a:rPr lang="en-US" sz="1400" b="1" dirty="0" smtClean="0"/>
              <a:t>THE </a:t>
            </a:r>
            <a:r>
              <a:rPr lang="en-US" sz="1400" b="1" dirty="0"/>
              <a:t>ATTORNEY-GENERAL OF NIGERIA'S </a:t>
            </a:r>
            <a:r>
              <a:rPr lang="en-US" sz="1400" b="1" dirty="0" smtClean="0"/>
              <a:t>RESPONSE:</a:t>
            </a:r>
            <a:r>
              <a:rPr lang="en-US" sz="1400" dirty="0"/>
              <a:t/>
            </a:r>
            <a:br>
              <a:rPr lang="en-US" sz="1400" dirty="0"/>
            </a:br>
            <a:r>
              <a:rPr lang="en-US" sz="1400" dirty="0"/>
              <a:t/>
            </a:r>
            <a:br>
              <a:rPr lang="en-US" sz="1400" dirty="0"/>
            </a:br>
            <a:r>
              <a:rPr lang="en-US" sz="1400" dirty="0"/>
              <a:t>The Attorney-General</a:t>
            </a:r>
            <a:r>
              <a:rPr lang="en-US" sz="1400" dirty="0" smtClean="0"/>
              <a:t>, the </a:t>
            </a:r>
            <a:r>
              <a:rPr lang="en-US" sz="1400" dirty="0"/>
              <a:t>chief law officer of Nigeria said  in a press statement that since victim is not a citizen of Nigeria</a:t>
            </a:r>
            <a:r>
              <a:rPr lang="en-US" sz="1400" dirty="0" smtClean="0"/>
              <a:t>, Senator </a:t>
            </a:r>
            <a:r>
              <a:rPr lang="en-US" sz="1400" dirty="0"/>
              <a:t>Yerima had not broken any laws under which he could be tried.</a:t>
            </a:r>
            <a:br>
              <a:rPr lang="en-US" sz="1400" dirty="0"/>
            </a:br>
            <a:endParaRPr lang="en-US" sz="1400" dirty="0" smtClean="0"/>
          </a:p>
          <a:p>
            <a:r>
              <a:rPr lang="en-US" sz="1400" b="1" dirty="0"/>
              <a:t>WOLE SOYINKA -NOBEL LAUREATE,  COMMENTS:</a:t>
            </a:r>
            <a:r>
              <a:rPr lang="en-US" sz="1400" dirty="0"/>
              <a:t/>
            </a:r>
            <a:br>
              <a:rPr lang="en-US" sz="1400" dirty="0"/>
            </a:br>
            <a:r>
              <a:rPr lang="en-US" sz="1400" dirty="0"/>
              <a:t/>
            </a:r>
            <a:br>
              <a:rPr lang="en-US" sz="1400" dirty="0"/>
            </a:br>
            <a:r>
              <a:rPr lang="en-US" sz="1400" i="1" dirty="0"/>
              <a:t>(Wole Soyinka- The Unappeasable Price of Appeasement; BookCraft, 2011)</a:t>
            </a:r>
            <a:r>
              <a:rPr lang="en-US" sz="1400" dirty="0"/>
              <a:t/>
            </a:r>
            <a:br>
              <a:rPr lang="en-US" sz="1400" dirty="0"/>
            </a:br>
            <a:r>
              <a:rPr lang="en-US" sz="1400" dirty="0"/>
              <a:t/>
            </a:r>
            <a:br>
              <a:rPr lang="en-US" sz="1400" dirty="0"/>
            </a:br>
            <a:r>
              <a:rPr lang="en-US" sz="1400" dirty="0"/>
              <a:t>The    Yerima  incident a symptom of a deeply entrenched decadent tradition........</a:t>
            </a:r>
            <a:br>
              <a:rPr lang="en-US" sz="1400" dirty="0"/>
            </a:br>
            <a:r>
              <a:rPr lang="en-US" sz="1400" dirty="0"/>
              <a:t>His defence amounts to "religious blackmail" where his sexual proclivities go against TGE criminal code of the  nation he should be made to purge himself before a court of law else there is no law and by implication no nation.......................</a:t>
            </a:r>
            <a:br>
              <a:rPr lang="en-US" sz="1400" dirty="0"/>
            </a:br>
            <a:r>
              <a:rPr lang="en-US" sz="1400" dirty="0"/>
              <a:t/>
            </a:r>
            <a:br>
              <a:rPr lang="en-US" sz="1400" dirty="0"/>
            </a:br>
            <a:r>
              <a:rPr lang="en-US" sz="1400" dirty="0"/>
              <a:t>When the supposed sensibilities of the criminal take priority over the rights of the victim or the duty of the state once the bogey of religion is introduced......................</a:t>
            </a:r>
            <a:br>
              <a:rPr lang="en-US" sz="1400" dirty="0"/>
            </a:br>
            <a:r>
              <a:rPr lang="en-US" sz="1400" dirty="0"/>
              <a:t>The  abiding protocols of nationhood, Constitution, and criminal laws become relative ...  and therefore dangerous when  a breach is declared a ground rule by a self-ascribed religious hierarchy ........</a:t>
            </a:r>
            <a:br>
              <a:rPr lang="en-US" sz="1400" dirty="0"/>
            </a:br>
            <a:r>
              <a:rPr lang="en-US" sz="1400" dirty="0"/>
              <a:t/>
            </a:r>
            <a:br>
              <a:rPr lang="en-US" sz="1400" dirty="0"/>
            </a:br>
            <a:endParaRPr lang="en-US" sz="14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061" y="2161309"/>
            <a:ext cx="3568483" cy="3258416"/>
          </a:xfrm>
        </p:spPr>
      </p:pic>
      <p:sp>
        <p:nvSpPr>
          <p:cNvPr id="7" name="TextBox 6"/>
          <p:cNvSpPr txBox="1"/>
          <p:nvPr/>
        </p:nvSpPr>
        <p:spPr>
          <a:xfrm flipH="1">
            <a:off x="9296400" y="5716689"/>
            <a:ext cx="1510144" cy="246221"/>
          </a:xfrm>
          <a:prstGeom prst="rect">
            <a:avLst/>
          </a:prstGeom>
          <a:noFill/>
        </p:spPr>
        <p:txBody>
          <a:bodyPr wrap="square" rtlCol="0">
            <a:spAutoFit/>
          </a:bodyPr>
          <a:lstStyle/>
          <a:p>
            <a:r>
              <a:rPr lang="en-US" sz="1000" dirty="0" smtClean="0"/>
              <a:t>Courtesy: nairaland.com</a:t>
            </a:r>
            <a:endParaRPr lang="en-US" sz="1000" dirty="0"/>
          </a:p>
        </p:txBody>
      </p:sp>
    </p:spTree>
    <p:extLst>
      <p:ext uri="{BB962C8B-B14F-4D97-AF65-F5344CB8AC3E}">
        <p14:creationId xmlns:p14="http://schemas.microsoft.com/office/powerpoint/2010/main" val="1308946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1" dirty="0"/>
              <a:t>THE NIGERIAN SENATOR'S  EGYPTIAN CHILD-BRIDE </a:t>
            </a:r>
            <a:r>
              <a:rPr lang="en-US" sz="2800" b="1" dirty="0" smtClean="0"/>
              <a:t>(continued</a:t>
            </a:r>
            <a:r>
              <a:rPr lang="en-US" sz="2800" b="1" dirty="0"/>
              <a:t>)</a:t>
            </a:r>
          </a:p>
        </p:txBody>
      </p:sp>
      <p:sp>
        <p:nvSpPr>
          <p:cNvPr id="6" name="Content Placeholder 5"/>
          <p:cNvSpPr>
            <a:spLocks noGrp="1"/>
          </p:cNvSpPr>
          <p:nvPr>
            <p:ph idx="1"/>
          </p:nvPr>
        </p:nvSpPr>
        <p:spPr/>
        <p:txBody>
          <a:bodyPr>
            <a:normAutofit/>
          </a:bodyPr>
          <a:lstStyle/>
          <a:p>
            <a:r>
              <a:rPr lang="en-US" dirty="0"/>
              <a:t/>
            </a:r>
            <a:br>
              <a:rPr lang="en-US" dirty="0"/>
            </a:br>
            <a:r>
              <a:rPr lang="en-US" b="1" dirty="0"/>
              <a:t>The question to be asked is this:</a:t>
            </a:r>
            <a:r>
              <a:rPr lang="en-US" dirty="0"/>
              <a:t>  Conceding that  Sharia law co-exist with secular laws in a </a:t>
            </a:r>
            <a:r>
              <a:rPr lang="en-US" dirty="0" smtClean="0"/>
              <a:t>multi-</a:t>
            </a:r>
            <a:r>
              <a:rPr lang="en-US" dirty="0"/>
              <a:t> </a:t>
            </a:r>
            <a:r>
              <a:rPr lang="en-US" dirty="0" smtClean="0"/>
              <a:t>religious </a:t>
            </a:r>
            <a:r>
              <a:rPr lang="en-US" dirty="0"/>
              <a:t>society as Nigeria appears to have done under its Constitution, must some members </a:t>
            </a:r>
            <a:r>
              <a:rPr lang="en-US" dirty="0" smtClean="0"/>
              <a:t>of</a:t>
            </a:r>
            <a:r>
              <a:rPr lang="en-US" dirty="0"/>
              <a:t> </a:t>
            </a:r>
            <a:r>
              <a:rPr lang="en-US" dirty="0" smtClean="0"/>
              <a:t>the </a:t>
            </a:r>
            <a:r>
              <a:rPr lang="en-US" dirty="0"/>
              <a:t>Nigerian elite insist as the Supreme Council for Sharia has done(and incidentally </a:t>
            </a:r>
            <a:r>
              <a:rPr lang="en-US" dirty="0" smtClean="0"/>
              <a:t>Boko</a:t>
            </a:r>
            <a:r>
              <a:rPr lang="en-US" dirty="0"/>
              <a:t> </a:t>
            </a:r>
            <a:r>
              <a:rPr lang="en-US" dirty="0" smtClean="0"/>
              <a:t>Haram</a:t>
            </a:r>
            <a:r>
              <a:rPr lang="en-US" dirty="0"/>
              <a:t>) that Sharia Law is supreme to the </a:t>
            </a:r>
            <a:r>
              <a:rPr lang="en-US" dirty="0" smtClean="0"/>
              <a:t>Constitution?</a:t>
            </a:r>
          </a:p>
          <a:p>
            <a:r>
              <a:rPr lang="en-US" dirty="0"/>
              <a:t>W</a:t>
            </a:r>
            <a:r>
              <a:rPr lang="en-US" dirty="0" smtClean="0"/>
              <a:t>hen </a:t>
            </a:r>
            <a:r>
              <a:rPr lang="en-US" dirty="0"/>
              <a:t>other moderate Muslims, like </a:t>
            </a:r>
            <a:r>
              <a:rPr lang="en-US" dirty="0" smtClean="0"/>
              <a:t>the</a:t>
            </a:r>
            <a:r>
              <a:rPr lang="en-US" dirty="0"/>
              <a:t> </a:t>
            </a:r>
            <a:r>
              <a:rPr lang="en-US" dirty="0" smtClean="0"/>
              <a:t>former </a:t>
            </a:r>
            <a:r>
              <a:rPr lang="en-US" dirty="0"/>
              <a:t>Chief Justice of Nigeria Mohammed  Bello,  insist that the unequivocal stipulation </a:t>
            </a:r>
            <a:r>
              <a:rPr lang="en-US" dirty="0" smtClean="0"/>
              <a:t>of Section </a:t>
            </a:r>
            <a:r>
              <a:rPr lang="en-US" dirty="0"/>
              <a:t>1 of the Nigerian Constitution  that it  is supreme over all other </a:t>
            </a:r>
            <a:r>
              <a:rPr lang="en-US" dirty="0" smtClean="0"/>
              <a:t>laws </a:t>
            </a:r>
            <a:r>
              <a:rPr lang="en-US" dirty="0"/>
              <a:t>is the path </a:t>
            </a:r>
            <a:r>
              <a:rPr lang="en-US" dirty="0" smtClean="0"/>
              <a:t>to</a:t>
            </a:r>
            <a:r>
              <a:rPr lang="en-US" dirty="0"/>
              <a:t> </a:t>
            </a:r>
            <a:r>
              <a:rPr lang="en-US" dirty="0" smtClean="0"/>
              <a:t>Nigerian </a:t>
            </a:r>
            <a:r>
              <a:rPr lang="en-US" dirty="0"/>
              <a:t>nationhood? </a:t>
            </a:r>
          </a:p>
        </p:txBody>
      </p:sp>
    </p:spTree>
    <p:extLst>
      <p:ext uri="{BB962C8B-B14F-4D97-AF65-F5344CB8AC3E}">
        <p14:creationId xmlns:p14="http://schemas.microsoft.com/office/powerpoint/2010/main" val="492127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3. THE </a:t>
            </a:r>
            <a:r>
              <a:rPr lang="en-US" sz="2400" dirty="0"/>
              <a:t>CASE OF THE SEVEN ABDUCTED CHRISTIAN GIRL -BRIDES. </a:t>
            </a:r>
          </a:p>
        </p:txBody>
      </p:sp>
      <p:sp>
        <p:nvSpPr>
          <p:cNvPr id="3" name="Content Placeholder 2"/>
          <p:cNvSpPr>
            <a:spLocks noGrp="1"/>
          </p:cNvSpPr>
          <p:nvPr>
            <p:ph idx="1"/>
          </p:nvPr>
        </p:nvSpPr>
        <p:spPr/>
        <p:txBody>
          <a:bodyPr/>
          <a:lstStyle/>
          <a:p>
            <a:r>
              <a:rPr lang="en-US" dirty="0"/>
              <a:t>The  second  illustration of the endangered status of the Nigerian girl-child arising from </a:t>
            </a:r>
            <a:r>
              <a:rPr lang="en-US" dirty="0" smtClean="0"/>
              <a:t>the</a:t>
            </a:r>
            <a:r>
              <a:rPr lang="en-US" dirty="0"/>
              <a:t> </a:t>
            </a:r>
            <a:r>
              <a:rPr lang="en-US" dirty="0" smtClean="0"/>
              <a:t>deliberate </a:t>
            </a:r>
            <a:r>
              <a:rPr lang="en-US" dirty="0"/>
              <a:t>distortion of religious precepts to advance negative social practices is the </a:t>
            </a:r>
            <a:r>
              <a:rPr lang="en-US" dirty="0" smtClean="0"/>
              <a:t>increasing</a:t>
            </a:r>
            <a:r>
              <a:rPr lang="en-US" dirty="0"/>
              <a:t> </a:t>
            </a:r>
            <a:r>
              <a:rPr lang="en-US" dirty="0" smtClean="0"/>
              <a:t>rate </a:t>
            </a:r>
            <a:r>
              <a:rPr lang="en-US" dirty="0"/>
              <a:t>of kidnapping of young girls from their homes ,churches and schools by criminals </a:t>
            </a:r>
            <a:r>
              <a:rPr lang="en-US" dirty="0" smtClean="0"/>
              <a:t>who</a:t>
            </a:r>
            <a:r>
              <a:rPr lang="en-US" dirty="0"/>
              <a:t> </a:t>
            </a:r>
            <a:r>
              <a:rPr lang="en-US" dirty="0" smtClean="0"/>
              <a:t>forcibly </a:t>
            </a:r>
            <a:r>
              <a:rPr lang="en-US" dirty="0"/>
              <a:t>convert them to the  Islamic religion and marry them off without their parents' </a:t>
            </a:r>
            <a:r>
              <a:rPr lang="en-US" dirty="0" smtClean="0"/>
              <a:t>knowledge or </a:t>
            </a:r>
            <a:r>
              <a:rPr lang="en-US" dirty="0"/>
              <a:t>consent .</a:t>
            </a:r>
            <a:br>
              <a:rPr lang="en-US" dirty="0"/>
            </a:br>
            <a:endParaRPr lang="en-US" dirty="0"/>
          </a:p>
        </p:txBody>
      </p:sp>
    </p:spTree>
    <p:extLst>
      <p:ext uri="{BB962C8B-B14F-4D97-AF65-F5344CB8AC3E}">
        <p14:creationId xmlns:p14="http://schemas.microsoft.com/office/powerpoint/2010/main" val="1180594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3. THE CASE OF THE SEVEN ABDUCTED CHRISTIAN GIRL -BRIDES</a:t>
            </a:r>
            <a:r>
              <a:rPr lang="en-US" sz="2400" dirty="0" smtClean="0"/>
              <a:t>.(continued)</a:t>
            </a:r>
            <a:endParaRPr lang="en-US" sz="2400" dirty="0"/>
          </a:p>
        </p:txBody>
      </p:sp>
      <p:sp>
        <p:nvSpPr>
          <p:cNvPr id="3" name="Content Placeholder 2"/>
          <p:cNvSpPr>
            <a:spLocks noGrp="1"/>
          </p:cNvSpPr>
          <p:nvPr>
            <p:ph sz="half" idx="1"/>
          </p:nvPr>
        </p:nvSpPr>
        <p:spPr/>
        <p:txBody>
          <a:bodyPr>
            <a:normAutofit fontScale="47500" lnSpcReduction="20000"/>
          </a:bodyPr>
          <a:lstStyle/>
          <a:p>
            <a:r>
              <a:rPr lang="en-US" sz="2500" b="1" dirty="0"/>
              <a:t>ESE ORURU(16 years old)</a:t>
            </a:r>
            <a:r>
              <a:rPr lang="en-US" dirty="0"/>
              <a:t/>
            </a:r>
            <a:br>
              <a:rPr lang="en-US" dirty="0"/>
            </a:br>
            <a:endParaRPr lang="en-US" dirty="0"/>
          </a:p>
          <a:p>
            <a:pPr>
              <a:buFont typeface="Wingdings" charset="2"/>
              <a:buChar char="v"/>
            </a:pPr>
            <a:r>
              <a:rPr lang="en-US" sz="2500" dirty="0"/>
              <a:t>O</a:t>
            </a:r>
            <a:r>
              <a:rPr lang="en-US" sz="2500" dirty="0" smtClean="0"/>
              <a:t>n </a:t>
            </a:r>
            <a:r>
              <a:rPr lang="en-US" sz="2500" dirty="0"/>
              <a:t>February 16 2016 Ese Oruru was abducted from her home in Bayelsa state where she was assisting her mum who runs a local restaurant</a:t>
            </a:r>
            <a:r>
              <a:rPr lang="en-US" sz="2500" dirty="0" smtClean="0"/>
              <a:t>.</a:t>
            </a:r>
          </a:p>
          <a:p>
            <a:pPr>
              <a:buFont typeface="Wingdings" charset="2"/>
              <a:buChar char="v"/>
            </a:pPr>
            <a:r>
              <a:rPr lang="en-US" sz="2500" dirty="0" smtClean="0"/>
              <a:t>Her </a:t>
            </a:r>
            <a:r>
              <a:rPr lang="en-US" sz="2500" dirty="0"/>
              <a:t>abductors were  two customers. She was taken to  Kano state, a days journey by road where she was allegedly converted to lslam and married off to  one of her </a:t>
            </a:r>
            <a:r>
              <a:rPr lang="en-US" sz="2500" dirty="0" smtClean="0"/>
              <a:t>abductors, Yunusa </a:t>
            </a:r>
            <a:r>
              <a:rPr lang="en-US" sz="2500" dirty="0"/>
              <a:t>Dahiru.</a:t>
            </a:r>
            <a:br>
              <a:rPr lang="en-US" sz="2500" dirty="0"/>
            </a:br>
            <a:endParaRPr lang="en-US" sz="2500" dirty="0"/>
          </a:p>
          <a:p>
            <a:pPr>
              <a:buFont typeface="Wingdings" charset="2"/>
              <a:buChar char="v"/>
            </a:pPr>
            <a:r>
              <a:rPr lang="en-US" sz="2500" dirty="0" smtClean="0"/>
              <a:t>Ese's </a:t>
            </a:r>
            <a:r>
              <a:rPr lang="en-US" sz="2500" dirty="0"/>
              <a:t>parents traced her to Kano and reported to the Police who declined to intervene on ground that it was a "religious matter ,Ese having "voluntarily converted to Islam </a:t>
            </a:r>
            <a:r>
              <a:rPr lang="en-US" sz="2500" dirty="0" smtClean="0"/>
              <a:t>.</a:t>
            </a:r>
          </a:p>
          <a:p>
            <a:pPr>
              <a:buFont typeface="Wingdings" charset="2"/>
              <a:buChar char="v"/>
            </a:pPr>
            <a:r>
              <a:rPr lang="en-US" sz="2500" dirty="0" smtClean="0"/>
              <a:t>The </a:t>
            </a:r>
            <a:r>
              <a:rPr lang="en-US" sz="2500" dirty="0"/>
              <a:t>story was broken by the Punch newspaper and persistent coverage ans public outcry forced Police ,traditional and religious authorities to act</a:t>
            </a:r>
            <a:r>
              <a:rPr lang="en-US" sz="2500" dirty="0" smtClean="0"/>
              <a:t>.</a:t>
            </a:r>
          </a:p>
          <a:p>
            <a:pPr>
              <a:buFont typeface="Wingdings" charset="2"/>
              <a:buChar char="v"/>
            </a:pPr>
            <a:r>
              <a:rPr lang="en-US" sz="2500" dirty="0" smtClean="0"/>
              <a:t>Ese </a:t>
            </a:r>
            <a:r>
              <a:rPr lang="en-US" sz="2500" dirty="0"/>
              <a:t>was ultimately released to get parents six months after her abduction but she had been sexually violated </a:t>
            </a:r>
            <a:r>
              <a:rPr lang="en-US" sz="2500" dirty="0" smtClean="0"/>
              <a:t>and </a:t>
            </a:r>
            <a:r>
              <a:rPr lang="en-US" sz="2500" dirty="0"/>
              <a:t>impregnated </a:t>
            </a:r>
            <a:r>
              <a:rPr lang="en-US" sz="2500" dirty="0" smtClean="0"/>
              <a:t>and </a:t>
            </a:r>
            <a:r>
              <a:rPr lang="en-US" sz="2500" dirty="0"/>
              <a:t>has given birth to a baby </a:t>
            </a:r>
            <a:r>
              <a:rPr lang="en-US" sz="2500" dirty="0" smtClean="0"/>
              <a:t>girl.</a:t>
            </a:r>
          </a:p>
          <a:p>
            <a:pPr>
              <a:buFont typeface="Wingdings" charset="2"/>
              <a:buChar char="v"/>
            </a:pPr>
            <a:r>
              <a:rPr lang="en-US" sz="2500" dirty="0" smtClean="0"/>
              <a:t>Dahiru </a:t>
            </a:r>
            <a:r>
              <a:rPr lang="en-US" sz="2500" dirty="0"/>
              <a:t>is </a:t>
            </a:r>
            <a:r>
              <a:rPr lang="en-US" sz="2500" dirty="0" smtClean="0"/>
              <a:t>facing </a:t>
            </a:r>
            <a:r>
              <a:rPr lang="en-US" sz="2500" dirty="0"/>
              <a:t>a charge of Abduction in a Magistrate court in Bayelsa state</a:t>
            </a:r>
            <a:r>
              <a:rPr lang="en-US" sz="2500" dirty="0" smtClean="0"/>
              <a:t>.</a:t>
            </a:r>
          </a:p>
          <a:p>
            <a:pPr>
              <a:buFont typeface="Wingdings" charset="2"/>
              <a:buChar char="v"/>
            </a:pPr>
            <a:r>
              <a:rPr lang="en-US" sz="2500" dirty="0" smtClean="0"/>
              <a:t>The </a:t>
            </a:r>
            <a:r>
              <a:rPr lang="en-US" sz="2500" dirty="0"/>
              <a:t>wide coverage of Ese Oruru's abduction encouraged other parents to come forward with similar cases of kidnapping</a:t>
            </a:r>
            <a:r>
              <a:rPr lang="en-US" sz="2500" dirty="0" smtClean="0"/>
              <a:t>, forced </a:t>
            </a:r>
            <a:r>
              <a:rPr lang="en-US" sz="2500" dirty="0"/>
              <a:t>conversion and marriage</a:t>
            </a:r>
            <a:br>
              <a:rPr lang="en-US" sz="2500" dirty="0"/>
            </a:br>
            <a:endParaRPr lang="en-US" sz="2500" dirty="0"/>
          </a:p>
        </p:txBody>
      </p:sp>
      <p:pic>
        <p:nvPicPr>
          <p:cNvPr id="6" name="Content Placeholder 5"/>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 t="45513" r="-2203" b="-46015"/>
          <a:stretch/>
        </p:blipFill>
        <p:spPr>
          <a:xfrm>
            <a:off x="6511636" y="2214436"/>
            <a:ext cx="4475018" cy="5322436"/>
          </a:xfrm>
        </p:spPr>
      </p:pic>
      <p:sp>
        <p:nvSpPr>
          <p:cNvPr id="7" name="TextBox 6"/>
          <p:cNvSpPr txBox="1"/>
          <p:nvPr/>
        </p:nvSpPr>
        <p:spPr>
          <a:xfrm>
            <a:off x="9213273" y="5403273"/>
            <a:ext cx="1773381" cy="261610"/>
          </a:xfrm>
          <a:prstGeom prst="rect">
            <a:avLst/>
          </a:prstGeom>
          <a:noFill/>
        </p:spPr>
        <p:txBody>
          <a:bodyPr wrap="square" rtlCol="0">
            <a:spAutoFit/>
          </a:bodyPr>
          <a:lstStyle/>
          <a:p>
            <a:r>
              <a:rPr lang="en-US" sz="1100" dirty="0" smtClean="0"/>
              <a:t>Courtesy: Punch newspaper</a:t>
            </a:r>
            <a:endParaRPr lang="en-US" sz="1100" dirty="0"/>
          </a:p>
        </p:txBody>
      </p:sp>
    </p:spTree>
    <p:extLst>
      <p:ext uri="{BB962C8B-B14F-4D97-AF65-F5344CB8AC3E}">
        <p14:creationId xmlns:p14="http://schemas.microsoft.com/office/powerpoint/2010/main" val="2111483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400" dirty="0"/>
              <a:t>3. THE CASE OF THE SEVEN ABDUCTED CHRISTIAN GIRL -BRIDES.(continued)</a:t>
            </a:r>
          </a:p>
        </p:txBody>
      </p:sp>
      <p:sp>
        <p:nvSpPr>
          <p:cNvPr id="6" name="Content Placeholder 5"/>
          <p:cNvSpPr>
            <a:spLocks noGrp="1"/>
          </p:cNvSpPr>
          <p:nvPr>
            <p:ph idx="1"/>
          </p:nvPr>
        </p:nvSpPr>
        <p:spPr>
          <a:xfrm>
            <a:off x="1097280" y="1845733"/>
            <a:ext cx="10058400" cy="4582776"/>
          </a:xfrm>
        </p:spPr>
        <p:txBody>
          <a:bodyPr>
            <a:noAutofit/>
          </a:bodyPr>
          <a:lstStyle/>
          <a:p>
            <a:r>
              <a:rPr lang="en-US" sz="1100" b="1" dirty="0"/>
              <a:t>PROGRESS </a:t>
            </a:r>
            <a:r>
              <a:rPr lang="en-US" sz="1100" b="1" dirty="0" smtClean="0"/>
              <a:t>JACOB (</a:t>
            </a:r>
            <a:r>
              <a:rPr lang="en-US" sz="1100" b="1" dirty="0"/>
              <a:t>13years</a:t>
            </a:r>
            <a:r>
              <a:rPr lang="en-US" sz="1100" b="1" dirty="0" smtClean="0"/>
              <a:t>)</a:t>
            </a:r>
          </a:p>
          <a:p>
            <a:pPr>
              <a:buFont typeface="Wingdings" charset="2"/>
              <a:buChar char="v"/>
            </a:pPr>
            <a:r>
              <a:rPr lang="en-US" sz="1100" dirty="0" smtClean="0"/>
              <a:t>She </a:t>
            </a:r>
            <a:r>
              <a:rPr lang="en-US" sz="1100" dirty="0"/>
              <a:t>was born and raised a Catholic</a:t>
            </a:r>
            <a:r>
              <a:rPr lang="en-US" sz="1100" dirty="0" smtClean="0"/>
              <a:t>.</a:t>
            </a:r>
          </a:p>
          <a:p>
            <a:pPr>
              <a:buFont typeface="Wingdings" charset="2"/>
              <a:buChar char="v"/>
            </a:pPr>
            <a:r>
              <a:rPr lang="en-US" sz="1100" dirty="0" smtClean="0"/>
              <a:t>She </a:t>
            </a:r>
            <a:r>
              <a:rPr lang="en-US" sz="1100" dirty="0"/>
              <a:t>had just finished Primary school</a:t>
            </a:r>
            <a:r>
              <a:rPr lang="en-US" sz="1100" dirty="0" smtClean="0"/>
              <a:t>, preparing </a:t>
            </a:r>
            <a:r>
              <a:rPr lang="en-US" sz="1100" dirty="0"/>
              <a:t>to begin her s</a:t>
            </a:r>
            <a:r>
              <a:rPr lang="en-US" sz="1100" dirty="0" smtClean="0"/>
              <a:t>econdary </a:t>
            </a:r>
            <a:r>
              <a:rPr lang="en-US" sz="1100" dirty="0"/>
              <a:t>school education</a:t>
            </a:r>
            <a:r>
              <a:rPr lang="en-US" sz="1100" dirty="0" smtClean="0"/>
              <a:t>.</a:t>
            </a:r>
          </a:p>
          <a:p>
            <a:pPr>
              <a:buFont typeface="Wingdings" charset="2"/>
              <a:buChar char="v"/>
            </a:pPr>
            <a:r>
              <a:rPr lang="en-US" sz="1100" dirty="0" smtClean="0"/>
              <a:t>She </a:t>
            </a:r>
            <a:r>
              <a:rPr lang="en-US" sz="1100" dirty="0"/>
              <a:t>was abducted on her </a:t>
            </a:r>
            <a:r>
              <a:rPr lang="en-US" sz="1100" dirty="0" smtClean="0"/>
              <a:t>way </a:t>
            </a:r>
            <a:r>
              <a:rPr lang="en-US" sz="1100" dirty="0"/>
              <a:t>from Church on January 3 2016 purportedly converted to Islam by the Bauchi State  Shariah  Commission , her name was changed to Aishat and  she was married off to a man she dead never met before</a:t>
            </a:r>
            <a:r>
              <a:rPr lang="en-US" sz="1100" dirty="0" smtClean="0"/>
              <a:t>.</a:t>
            </a:r>
          </a:p>
          <a:p>
            <a:pPr>
              <a:buFont typeface="Wingdings" charset="2"/>
              <a:buChar char="v"/>
            </a:pPr>
            <a:r>
              <a:rPr lang="en-US" sz="1100" dirty="0" smtClean="0"/>
              <a:t>The </a:t>
            </a:r>
            <a:r>
              <a:rPr lang="en-US" sz="1100" dirty="0"/>
              <a:t>Police refused to take any action because upon report lodged by her parents, the sharia commission wrote a letter that she had converted to Islam</a:t>
            </a:r>
            <a:r>
              <a:rPr lang="en-US" sz="1100" dirty="0" smtClean="0"/>
              <a:t>.</a:t>
            </a:r>
          </a:p>
          <a:p>
            <a:pPr>
              <a:buFont typeface="Wingdings" charset="2"/>
              <a:buChar char="v"/>
            </a:pPr>
            <a:r>
              <a:rPr lang="en-US" sz="1100" dirty="0" smtClean="0"/>
              <a:t>The </a:t>
            </a:r>
            <a:r>
              <a:rPr lang="en-US" sz="1100" dirty="0"/>
              <a:t>negative publicity by the press forced the Police to act </a:t>
            </a:r>
            <a:r>
              <a:rPr lang="en-US" sz="1100" dirty="0" smtClean="0"/>
              <a:t>and </a:t>
            </a:r>
            <a:r>
              <a:rPr lang="en-US" sz="1100" dirty="0"/>
              <a:t>Progress was released on March 15 </a:t>
            </a:r>
            <a:r>
              <a:rPr lang="en-US" sz="1100" dirty="0" smtClean="0"/>
              <a:t>2016</a:t>
            </a:r>
            <a:endParaRPr lang="en-US" sz="1100" dirty="0"/>
          </a:p>
          <a:p>
            <a:pPr marL="0" indent="0">
              <a:buNone/>
            </a:pPr>
            <a:r>
              <a:rPr lang="en-US" sz="1100" b="1" dirty="0"/>
              <a:t>BLESSING GOPEP(12 years</a:t>
            </a:r>
            <a:r>
              <a:rPr lang="en-US" sz="1100" b="1" dirty="0" smtClean="0"/>
              <a:t>)</a:t>
            </a:r>
            <a:endParaRPr lang="en-US" sz="1100" dirty="0"/>
          </a:p>
          <a:p>
            <a:pPr>
              <a:buFont typeface="Wingdings" charset="2"/>
              <a:buChar char="v"/>
            </a:pPr>
            <a:r>
              <a:rPr lang="en-US" sz="1100" dirty="0"/>
              <a:t>Blessing was  returning bto jos after visiting her Uncle in Bauchi on August 15 2015</a:t>
            </a:r>
          </a:p>
          <a:p>
            <a:pPr>
              <a:buFont typeface="Wingdings" charset="2"/>
              <a:buChar char="v"/>
            </a:pPr>
            <a:r>
              <a:rPr lang="en-US" sz="1100" dirty="0"/>
              <a:t>As she sat with her friend in the bus in a motor park,two men came on a motorcycle and took her away</a:t>
            </a:r>
          </a:p>
          <a:p>
            <a:pPr>
              <a:buFont typeface="Wingdings" charset="2"/>
              <a:buChar char="v"/>
            </a:pPr>
            <a:r>
              <a:rPr lang="en-US" sz="1100" dirty="0"/>
              <a:t>she was converted to Islam by the Bauchi state Shariah Commission and married off to one of her abductors.</a:t>
            </a:r>
          </a:p>
          <a:p>
            <a:pPr>
              <a:buFont typeface="Wingdings" charset="2"/>
              <a:buChar char="v"/>
            </a:pPr>
            <a:r>
              <a:rPr lang="en-US" sz="1100" dirty="0"/>
              <a:t>Her parents traced her to her abductor and reported him to the Police who arrested him.</a:t>
            </a:r>
          </a:p>
          <a:p>
            <a:pPr>
              <a:buFont typeface="Wingdings" charset="2"/>
              <a:buChar char="v"/>
            </a:pPr>
            <a:r>
              <a:rPr lang="en-US" sz="1100" dirty="0"/>
              <a:t>As he was being interrogated, a crows gathered and started chanting Islamic slogans and threatening the parents who were forced to abandon their daughter in the hand of her abductors</a:t>
            </a:r>
          </a:p>
          <a:p>
            <a:pPr>
              <a:buFont typeface="Wingdings" charset="2"/>
              <a:buChar char="v"/>
            </a:pPr>
            <a:r>
              <a:rPr lang="en-US" sz="1100" dirty="0"/>
              <a:t>Again,  the negative press coverage forced the Police, at the highest level to act and Progress was released in November 2016, fifteen months after her abduction.</a:t>
            </a:r>
            <a:br>
              <a:rPr lang="en-US" sz="1100" dirty="0"/>
            </a:br>
            <a:r>
              <a:rPr lang="en-US" sz="1100" dirty="0"/>
              <a:t/>
            </a:r>
            <a:br>
              <a:rPr lang="en-US" sz="1100" dirty="0"/>
            </a:br>
            <a:r>
              <a:rPr lang="en-US" sz="1100" dirty="0"/>
              <a:t/>
            </a:r>
            <a:br>
              <a:rPr lang="en-US" sz="1100" dirty="0"/>
            </a:br>
            <a:r>
              <a:rPr lang="en-US" sz="1100" dirty="0"/>
              <a:t/>
            </a:r>
            <a:br>
              <a:rPr lang="en-US" sz="1100" dirty="0"/>
            </a:br>
            <a:endParaRPr lang="en-US" sz="1100" dirty="0"/>
          </a:p>
        </p:txBody>
      </p:sp>
    </p:spTree>
    <p:extLst>
      <p:ext uri="{BB962C8B-B14F-4D97-AF65-F5344CB8AC3E}">
        <p14:creationId xmlns:p14="http://schemas.microsoft.com/office/powerpoint/2010/main" val="208984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169</TotalTime>
  <Words>233</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Wingdings</vt:lpstr>
      <vt:lpstr>Retrospect</vt:lpstr>
      <vt:lpstr>ABDUCTION, SEDUCTION AND MATRIMONY: THE NIGERIAN GIRL-CHILD AS AN ENDANGERED SPECIES. Presented at the Twenty-Third Annual Law and Religion Symposium on: "Religious Rights in a Pluralistic World", held at the International Center for Law and Religion Studies,J.Reuben Clark Law School,Provo,UT,United States,October 2-4,2016.   </vt:lpstr>
      <vt:lpstr>Outline</vt:lpstr>
      <vt:lpstr>1. INTRODUCTION </vt:lpstr>
      <vt:lpstr>2. THE NIGERIAN SENATOR'S  EGYPTIAN CHILD-BRIDE.</vt:lpstr>
      <vt:lpstr>THE NIGERIAN SENATOR'S  EGYPTIAN CHILD-BRIDE (continued)</vt:lpstr>
      <vt:lpstr>THE NIGERIAN SENATOR'S  EGYPTIAN CHILD-BRIDE (continued)</vt:lpstr>
      <vt:lpstr>3. THE CASE OF THE SEVEN ABDUCTED CHRISTIAN GIRL -BRIDES. </vt:lpstr>
      <vt:lpstr>3. THE CASE OF THE SEVEN ABDUCTED CHRISTIAN GIRL -BRIDES.(continued)</vt:lpstr>
      <vt:lpstr>3. THE CASE OF THE SEVEN ABDUCTED CHRISTIAN GIRL -BRIDES.(continued)</vt:lpstr>
      <vt:lpstr>3. THE CASE OF THE SEVEN ABDUCTED CHRISTIAN GIRL -BRIDES.(continued)</vt:lpstr>
      <vt:lpstr>UNRESOLVED CASES OF FORCED MARRIAGES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ABDUCTION,SEDUCTION AND MATRIMONY:THE NIGERIAN GIRL-CHILD AS AN ENDANGERED SPECIE. Presented at the Twenty-Third Annual Law and Religion Symposium on: "Religious Rights in a Pluralistic World", held at the International Center for Law and Religion Studies,J.Reuben Clark Law School,Provo,UT,United States,October 2-4,2016.</dc:title>
  <dc:creator>oyebode ibidapo obe</dc:creator>
  <cp:lastModifiedBy>Blythe Shupe</cp:lastModifiedBy>
  <cp:revision>16</cp:revision>
  <dcterms:created xsi:type="dcterms:W3CDTF">2016-10-04T09:50:14Z</dcterms:created>
  <dcterms:modified xsi:type="dcterms:W3CDTF">2016-11-28T23:18:50Z</dcterms:modified>
</cp:coreProperties>
</file>