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76" r:id="rId4"/>
    <p:sldId id="277" r:id="rId5"/>
    <p:sldId id="278" r:id="rId6"/>
    <p:sldId id="274" r:id="rId7"/>
    <p:sldId id="260" r:id="rId8"/>
    <p:sldId id="261" r:id="rId9"/>
    <p:sldId id="262" r:id="rId10"/>
    <p:sldId id="264" r:id="rId11"/>
    <p:sldId id="265" r:id="rId12"/>
    <p:sldId id="266" r:id="rId13"/>
    <p:sldId id="268" r:id="rId14"/>
    <p:sldId id="267" r:id="rId15"/>
    <p:sldId id="275"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1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233" autoAdjust="0"/>
  </p:normalViewPr>
  <p:slideViewPr>
    <p:cSldViewPr snapToGrid="0">
      <p:cViewPr>
        <p:scale>
          <a:sx n="70" d="100"/>
          <a:sy n="70" d="100"/>
        </p:scale>
        <p:origin x="-732" y="378"/>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210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B5760B-C44F-4CC3-8C54-55556DF29750}" type="datetimeFigureOut">
              <a:rPr lang="en-GB" smtClean="0"/>
              <a:t>04/10/2016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34795-F938-4E5E-BD6A-BD51032C3CB9}" type="slidenum">
              <a:rPr lang="en-GB" smtClean="0"/>
              <a:t>‹#›</a:t>
            </a:fld>
            <a:endParaRPr lang="en-GB"/>
          </a:p>
        </p:txBody>
      </p:sp>
    </p:spTree>
    <p:extLst>
      <p:ext uri="{BB962C8B-B14F-4D97-AF65-F5344CB8AC3E}">
        <p14:creationId xmlns:p14="http://schemas.microsoft.com/office/powerpoint/2010/main" val="46766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2</a:t>
            </a:fld>
            <a:endParaRPr lang="en-GB"/>
          </a:p>
        </p:txBody>
      </p:sp>
    </p:spTree>
    <p:extLst>
      <p:ext uri="{BB962C8B-B14F-4D97-AF65-F5344CB8AC3E}">
        <p14:creationId xmlns:p14="http://schemas.microsoft.com/office/powerpoint/2010/main" val="1559443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11</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Rather than identify poor practice and negative governmental actions for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on the face of it (this will, of course form a large part of the research- connecting why the interventions are needed and why those that are happening are) the commission will draw out best practices and innovation that engage with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It  will work to strengthen innovations and interventions that are already happening in the field, linking the thematic areas of the commissioners to show how forb can be used as a positive within communities- perhaps a counter narrative to how religion may sometimes appear. This would enable parliamentarians to feel “safer” talking about issues – happy to </a:t>
            </a:r>
            <a:r>
              <a:rPr lang="en-GB" sz="1200" kern="1200" dirty="0" err="1" smtClean="0">
                <a:solidFill>
                  <a:schemeClr val="tx1"/>
                </a:solidFill>
                <a:effectLst/>
                <a:latin typeface="+mn-lt"/>
                <a:ea typeface="+mn-ea"/>
                <a:cs typeface="+mn-cs"/>
              </a:rPr>
              <a:t>expan</a:t>
            </a:r>
            <a:r>
              <a:rPr lang="en-GB" sz="1200" kern="1200" dirty="0" smtClean="0">
                <a:solidFill>
                  <a:schemeClr val="tx1"/>
                </a:solidFill>
                <a:effectLst/>
                <a:latin typeface="+mn-lt"/>
                <a:ea typeface="+mn-ea"/>
                <a:cs typeface="+mn-cs"/>
              </a:rPr>
              <a:t> on this later. We hope that this will also, vitally, be unique in listening and responding to need and insights to adopt a nuanced and positive approaches to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across</a:t>
            </a:r>
            <a:r>
              <a:rPr lang="en-GB" sz="1200" kern="1200" baseline="0" dirty="0" smtClean="0">
                <a:solidFill>
                  <a:schemeClr val="tx1"/>
                </a:solidFill>
                <a:effectLst/>
                <a:latin typeface="+mn-lt"/>
                <a:ea typeface="+mn-ea"/>
                <a:cs typeface="+mn-cs"/>
              </a:rPr>
              <a:t> the commonwealth </a:t>
            </a: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 CIFORB Commission will help to increase the reach, awareness and profile of </a:t>
            </a:r>
            <a:r>
              <a:rPr lang="en-GB" dirty="0" err="1" smtClean="0"/>
              <a:t>FoRB</a:t>
            </a:r>
            <a:r>
              <a:rPr lang="en-GB" dirty="0" smtClean="0"/>
              <a:t> across the Commonwealth to enable and equip parliamentarians to engage with </a:t>
            </a:r>
            <a:r>
              <a:rPr lang="en-GB" dirty="0" err="1" smtClean="0"/>
              <a:t>FoRB</a:t>
            </a:r>
            <a:r>
              <a:rPr lang="en-GB" dirty="0" smtClean="0"/>
              <a:t> in the most effective way and through the most effective means.  The Commission will also seek to influence the impact and dissemination of policy and practice in </a:t>
            </a:r>
            <a:r>
              <a:rPr lang="en-GB" dirty="0" err="1" smtClean="0"/>
              <a:t>FoRB</a:t>
            </a:r>
            <a:r>
              <a:rPr lang="en-GB" dirty="0" smtClean="0"/>
              <a:t> throughout the Commonwealth overall. They will learn from the achievements of both parliamentarians and global partners and listen to their expressions of need and insights. The Commission will build on emergent models of activity, developing and refining them in the light of the insights of the wider research conducted by the CIFORB team. Rather than focusing on poor practice and negative governmental actions the Commission will draw out best practices and innovation that governments have utilised for </a:t>
            </a:r>
            <a:r>
              <a:rPr lang="en-GB" dirty="0" err="1" smtClean="0"/>
              <a:t>FoRB</a:t>
            </a:r>
            <a:r>
              <a:rPr lang="en-GB"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 Commission will work through a unique social laboratory of parliamentarians and states to explore current challenges and future potential for influence in the field of </a:t>
            </a:r>
            <a:r>
              <a:rPr lang="en-GB" dirty="0" err="1" smtClean="0"/>
              <a:t>FoRB</a:t>
            </a:r>
            <a:r>
              <a:rPr lang="en-GB" dirty="0" smtClean="0"/>
              <a:t>. In terms of future potential, it will afford an opportunity for high-level creative thinking on the need and opportunities in the field of </a:t>
            </a:r>
            <a:r>
              <a:rPr lang="en-GB" dirty="0" err="1" smtClean="0"/>
              <a:t>FoRB</a:t>
            </a:r>
            <a:r>
              <a:rPr lang="en-GB" dirty="0" smtClean="0"/>
              <a:t> advocacy, considering the development of appropriate forums, networks and political and policy connections, relying upon contextually-appropriate communication methodologies to develop and share messaging which will inform and facilitate effective responses to threats to </a:t>
            </a:r>
            <a:r>
              <a:rPr lang="en-GB" dirty="0" err="1" smtClean="0"/>
              <a:t>FoRB</a:t>
            </a:r>
            <a:r>
              <a:rPr lang="en-GB" dirty="0" smtClean="0"/>
              <a:t> worldwide. The Commission will also learn from engagement with non-state actors and influencers. The commissioners will aim to motivate parliamentarians to effectively engage through suitable channels, which may not be specific to </a:t>
            </a:r>
            <a:r>
              <a:rPr lang="en-GB" dirty="0" err="1" smtClean="0"/>
              <a:t>FoRB</a:t>
            </a:r>
            <a:r>
              <a:rPr lang="en-GB" dirty="0" smtClean="0"/>
              <a:t>. Through this engagement, the Commission will determine what the effective influencers of change are and how this works on the ground. The Commission will use this knowledge to effectively equip Parliamentarians with the most effective way for them to influence and engage with </a:t>
            </a:r>
            <a:r>
              <a:rPr lang="en-GB" dirty="0" err="1" smtClean="0"/>
              <a:t>FoRB</a:t>
            </a:r>
            <a:r>
              <a:rPr lang="en-GB" dirty="0" smtClean="0"/>
              <a:t> individually and systematically.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12</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order for the Commission to enable this, global thematic leaders will be needed. This will require a diverse group of Commissioners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which will afford an opportunity for high-level creative thinking on the need and opportunities in the field of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advocacy, considering the development of appropriate forums, networks and political and policy connection. The thematic areas include:</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Justice/Policing/Law (how do law enforcement institutions approaching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what are the challenges / what would make this more effective/ what is transferable from the Commissioner’s expertise. i.e. safe houses, the use of text messages)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Philanthropists (</a:t>
            </a:r>
            <a:r>
              <a:rPr lang="en-GB" sz="1200" kern="1200" dirty="0" err="1" smtClean="0">
                <a:solidFill>
                  <a:schemeClr val="tx1"/>
                </a:solidFill>
                <a:effectLst/>
                <a:latin typeface="+mn-lt"/>
                <a:ea typeface="+mn-ea"/>
                <a:cs typeface="+mn-cs"/>
              </a:rPr>
              <a:t>ie</a:t>
            </a:r>
            <a:r>
              <a:rPr lang="en-GB" sz="1200" kern="1200" dirty="0" smtClean="0">
                <a:solidFill>
                  <a:schemeClr val="tx1"/>
                </a:solidFill>
                <a:effectLst/>
                <a:latin typeface="+mn-lt"/>
                <a:ea typeface="+mn-ea"/>
                <a:cs typeface="+mn-cs"/>
              </a:rPr>
              <a:t>. What projects are being funded, how to approach forb, what are the difficulties in getting funding for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what are the problems in community led approaches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Business (ref: Brian Grim – how is forb utilised and how can in be to promote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CSR/ employment practices for example)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Women and Girls (custom, equality, community action, the tangled approach to culture/forb/</a:t>
            </a:r>
            <a:r>
              <a:rPr lang="en-GB" sz="1200" kern="1200" dirty="0" err="1" smtClean="0">
                <a:solidFill>
                  <a:schemeClr val="tx1"/>
                </a:solidFill>
                <a:effectLst/>
                <a:latin typeface="+mn-lt"/>
                <a:ea typeface="+mn-ea"/>
                <a:cs typeface="+mn-cs"/>
              </a:rPr>
              <a:t>vawg</a:t>
            </a:r>
            <a:r>
              <a:rPr lang="en-GB" sz="1200" kern="1200" dirty="0" smtClean="0">
                <a:solidFill>
                  <a:schemeClr val="tx1"/>
                </a:solidFill>
                <a:effectLst/>
                <a:latin typeface="+mn-lt"/>
                <a:ea typeface="+mn-ea"/>
                <a:cs typeface="+mn-cs"/>
              </a:rPr>
              <a:t> / addressing discriminatory laws- does </a:t>
            </a:r>
            <a:r>
              <a:rPr lang="en-GB" sz="1200" kern="1200" dirty="0" err="1" smtClean="0">
                <a:solidFill>
                  <a:schemeClr val="tx1"/>
                </a:solidFill>
                <a:effectLst/>
                <a:latin typeface="+mn-lt"/>
                <a:ea typeface="+mn-ea"/>
                <a:cs typeface="+mn-cs"/>
              </a:rPr>
              <a:t>thi</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Social Media- Innovator in harnessing social media (i.e. how to engage with </a:t>
            </a:r>
            <a:r>
              <a:rPr lang="en-GB" sz="1200" kern="1200" dirty="0" err="1" smtClean="0">
                <a:solidFill>
                  <a:schemeClr val="tx1"/>
                </a:solidFill>
                <a:effectLst/>
                <a:latin typeface="+mn-lt"/>
                <a:ea typeface="+mn-ea"/>
                <a:cs typeface="+mn-cs"/>
              </a:rPr>
              <a:t>FoRB</a:t>
            </a:r>
            <a:r>
              <a:rPr lang="en-GB" sz="1200" kern="1200" dirty="0" smtClean="0">
                <a:solidFill>
                  <a:schemeClr val="tx1"/>
                </a:solidFill>
                <a:effectLst/>
                <a:latin typeface="+mn-lt"/>
                <a:ea typeface="+mn-ea"/>
                <a:cs typeface="+mn-cs"/>
              </a:rPr>
              <a:t> in the digital age effectively)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Creative Arts (poetry, music, photography – this community led means to engage with forb positively- how effective is this)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Education (how is it taught in schools and in general – i.e. schools of equality, MRG stuff- how to embed forb within educational policy, for example which can allow parliamentarians to talk about this as a critical point- i.e. </a:t>
            </a:r>
            <a:r>
              <a:rPr lang="en-GB" sz="1200" kern="1200" dirty="0" err="1" smtClean="0">
                <a:solidFill>
                  <a:schemeClr val="tx1"/>
                </a:solidFill>
                <a:effectLst/>
                <a:latin typeface="+mn-lt"/>
                <a:ea typeface="+mn-ea"/>
                <a:cs typeface="+mn-cs"/>
              </a:rPr>
              <a:t>jan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figel</a:t>
            </a:r>
            <a:r>
              <a:rPr lang="en-GB" sz="1200" kern="1200" dirty="0" smtClean="0">
                <a:solidFill>
                  <a:schemeClr val="tx1"/>
                </a:solidFill>
                <a:effectLst/>
                <a:latin typeface="+mn-lt"/>
                <a:ea typeface="+mn-ea"/>
                <a:cs typeface="+mn-cs"/>
              </a:rPr>
              <a:t> was talking about the important of education in the diplomacy event)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Human Rights  – note the lovely Heiner </a:t>
            </a:r>
            <a:r>
              <a:rPr lang="en-GB" sz="1200" kern="1200" dirty="0" err="1" smtClean="0">
                <a:solidFill>
                  <a:schemeClr val="tx1"/>
                </a:solidFill>
                <a:effectLst/>
                <a:latin typeface="+mn-lt"/>
                <a:ea typeface="+mn-ea"/>
                <a:cs typeface="+mn-cs"/>
              </a:rPr>
              <a:t>Heiner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Bielefeldt</a:t>
            </a:r>
            <a:r>
              <a:rPr lang="en-GB" sz="1200" kern="1200" dirty="0" smtClean="0">
                <a:solidFill>
                  <a:schemeClr val="tx1"/>
                </a:solidFill>
                <a:effectLst/>
                <a:latin typeface="+mn-lt"/>
                <a:ea typeface="+mn-ea"/>
                <a:cs typeface="+mn-cs"/>
              </a:rPr>
              <a:t>, UN special rapporteur on freedom of religion or belief, noted that we need to understand the secularity as an open space, not an empty space. “Religion should be visible and audible in public space, rather than silenced or pushed out of it. Therefore international diplomacy should not move away from the secularity paradigm.” Referring to human rights, </a:t>
            </a:r>
            <a:r>
              <a:rPr lang="en-GB" sz="1200" kern="1200" dirty="0" err="1" smtClean="0">
                <a:solidFill>
                  <a:schemeClr val="tx1"/>
                </a:solidFill>
                <a:effectLst/>
                <a:latin typeface="+mn-lt"/>
                <a:ea typeface="+mn-ea"/>
                <a:cs typeface="+mn-cs"/>
              </a:rPr>
              <a:t>Bielefeldt</a:t>
            </a:r>
            <a:r>
              <a:rPr lang="en-GB" sz="1200" kern="1200" dirty="0" smtClean="0">
                <a:solidFill>
                  <a:schemeClr val="tx1"/>
                </a:solidFill>
                <a:effectLst/>
                <a:latin typeface="+mn-lt"/>
                <a:ea typeface="+mn-ea"/>
                <a:cs typeface="+mn-cs"/>
              </a:rPr>
              <a:t> said: “I do believe in human dignity, but human rights are not a religion, and must not be turned into religion. Because the function of human rights is to provide equal rights for members of all religions and beliefs.”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13</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ea typeface="Calibri"/>
                <a:cs typeface="Times New Roman"/>
              </a:rPr>
              <a:t>At the conclusion of each colloquium they will deliver a short report on their discoveries and deliberations, and pursue local and cross-Commonwealth media opportunities, and at the end of the two year cycle will deliver a more extended report at a major launch event setting out lessons learned, evaluating the success or otherwise of the plans of action implemented, and recording the results of their discussions on the practical areas of wider strategy that have been the subject of reflection and consideration at the various meetings. This will (hopefully) report some </a:t>
            </a:r>
            <a:r>
              <a:rPr lang="en-GB" dirty="0" err="1" smtClean="0">
                <a:ea typeface="Calibri"/>
                <a:cs typeface="Times New Roman"/>
              </a:rPr>
              <a:t>groundbreaking</a:t>
            </a:r>
            <a:r>
              <a:rPr lang="en-GB" dirty="0" smtClean="0">
                <a:ea typeface="Calibri"/>
                <a:cs typeface="Times New Roman"/>
              </a:rPr>
              <a:t> ways of approaching </a:t>
            </a:r>
            <a:r>
              <a:rPr lang="en-GB" dirty="0" err="1" smtClean="0">
                <a:ea typeface="Calibri"/>
                <a:cs typeface="Times New Roman"/>
              </a:rPr>
              <a:t>FoRB</a:t>
            </a:r>
            <a:r>
              <a:rPr lang="en-GB" dirty="0" smtClean="0">
                <a:ea typeface="Calibri"/>
                <a:cs typeface="Times New Roman"/>
              </a:rPr>
              <a:t>. </a:t>
            </a:r>
          </a:p>
          <a:p>
            <a:pPr marL="0" lvl="0" indent="0">
              <a:buNone/>
            </a:pPr>
            <a:endParaRPr lang="en-GB" sz="1200" dirty="0" smtClean="0"/>
          </a:p>
          <a:p>
            <a:pPr marL="0" lvl="0" indent="0">
              <a:buNone/>
            </a:pPr>
            <a:endParaRPr lang="en-GB" sz="1200" dirty="0" smtClean="0"/>
          </a:p>
          <a:p>
            <a:pPr marL="0" lvl="0" indent="0">
              <a:buNone/>
            </a:pPr>
            <a:r>
              <a:rPr lang="en-GB" sz="1200" dirty="0" smtClean="0"/>
              <a:t>Approaching FORB using </a:t>
            </a:r>
            <a:r>
              <a:rPr lang="en-GB" sz="1200" dirty="0" err="1" smtClean="0"/>
              <a:t>thematics</a:t>
            </a:r>
            <a:r>
              <a:rPr lang="en-GB" sz="1200" dirty="0" smtClean="0"/>
              <a:t> rather than solely through the Human Rights framework allows for the:</a:t>
            </a:r>
          </a:p>
          <a:p>
            <a:pPr marL="171450" indent="-171450">
              <a:buFont typeface="Arial" panose="020B0604020202020204" pitchFamily="34" charset="0"/>
              <a:buChar char="•"/>
            </a:pPr>
            <a:r>
              <a:rPr lang="en-GB" sz="1200" dirty="0" smtClean="0"/>
              <a:t>Engagement with the reality of legal plurality: e.g.  the emerging paradigms of HR separated by religious and non religious Human Rights (i.e. Western/non-Western). </a:t>
            </a:r>
          </a:p>
          <a:p>
            <a:pPr marL="171450" indent="-171450">
              <a:buFont typeface="Arial" panose="020B0604020202020204" pitchFamily="34" charset="0"/>
              <a:buChar char="•"/>
            </a:pPr>
            <a:r>
              <a:rPr lang="en-GB" sz="1200" dirty="0" smtClean="0"/>
              <a:t>Widens the understanding of FORB: “One of the most common and unfortunate misunderstandings today involves the notion that the Declaration [UNDHR] was meant to impose a single model of right conduct rather than provide a common standard that can be brought to life in different cultures in a legitimate variety of ways (Glendon 2002)”.</a:t>
            </a:r>
          </a:p>
          <a:p>
            <a:pPr marL="171450" lvl="0" indent="-171450">
              <a:buFont typeface="Arial" panose="020B0604020202020204" pitchFamily="34" charset="0"/>
              <a:buChar char="•"/>
            </a:pPr>
            <a:r>
              <a:rPr lang="en-GB" sz="1200" dirty="0" smtClean="0"/>
              <a:t>Other approaches that may stand on its as well as feed into the human rights framework &amp; increases the potential for high-level creative thinking on the need and opportunities in the field of </a:t>
            </a:r>
            <a:r>
              <a:rPr lang="en-GB" sz="1200" dirty="0" err="1" smtClean="0"/>
              <a:t>FoRB</a:t>
            </a:r>
            <a:r>
              <a:rPr lang="en-GB" sz="1200" dirty="0" smtClean="0"/>
              <a:t> advocacy, and contextually-appropriate solutions</a:t>
            </a: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14</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Advocacy strategies in Commonwealth countries have already begun to focus on parliamentarians such as the </a:t>
            </a:r>
            <a:r>
              <a:rPr lang="en-GB" sz="1200" dirty="0" err="1" smtClean="0"/>
              <a:t>IPPFoRB</a:t>
            </a:r>
            <a:r>
              <a:rPr lang="en-GB" sz="1200" dirty="0" smtClean="0"/>
              <a:t> and APPG </a:t>
            </a:r>
            <a:r>
              <a:rPr lang="en-GB" sz="1200" dirty="0" err="1" smtClean="0"/>
              <a:t>FoRB</a:t>
            </a:r>
            <a:r>
              <a:rPr lang="en-GB" sz="1200" dirty="0" smtClean="0"/>
              <a:t>.</a:t>
            </a:r>
          </a:p>
          <a:p>
            <a:pPr marL="171450" indent="-171450">
              <a:buFont typeface="Arial" panose="020B0604020202020204" pitchFamily="34" charset="0"/>
              <a:buChar char="•"/>
            </a:pPr>
            <a:r>
              <a:rPr lang="en-GB" sz="1200" dirty="0" smtClean="0"/>
              <a:t>The International Panel of Parliamentarians for Freedom of Religion or Belief (</a:t>
            </a:r>
            <a:r>
              <a:rPr lang="en-GB" sz="1200" dirty="0" err="1" smtClean="0"/>
              <a:t>IPPFoRB</a:t>
            </a:r>
            <a:r>
              <a:rPr lang="en-GB" sz="1200" dirty="0" smtClean="0"/>
              <a:t>) includes a range of parliamentarians including significant representation from Commonwealth countries, who are committed to advancing religious freedom issues abroad from their own platforms. </a:t>
            </a:r>
          </a:p>
          <a:p>
            <a:pPr marL="171450" indent="-171450">
              <a:buFont typeface="Arial" panose="020B0604020202020204" pitchFamily="34" charset="0"/>
              <a:buChar char="•"/>
            </a:pPr>
            <a:r>
              <a:rPr lang="en-GB" sz="1200" dirty="0" smtClean="0"/>
              <a:t>The All Party Parliamentary Group (APPG) for </a:t>
            </a:r>
            <a:r>
              <a:rPr lang="en-GB" sz="1200" dirty="0" err="1" smtClean="0"/>
              <a:t>FoRB</a:t>
            </a:r>
            <a:r>
              <a:rPr lang="en-GB" sz="1200" dirty="0" smtClean="0"/>
              <a:t> builds broad partisan support</a:t>
            </a:r>
          </a:p>
          <a:p>
            <a:pPr marL="0" lvl="0" indent="0">
              <a:buNone/>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16</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We select the Commonwealth as our context since it is a diverse, </a:t>
            </a:r>
            <a:r>
              <a:rPr lang="en-GB" dirty="0" err="1" smtClean="0"/>
              <a:t>multireligious</a:t>
            </a:r>
            <a:r>
              <a:rPr lang="en-GB" dirty="0" smtClean="0"/>
              <a:t> global family of nations which, despite its Charter commitments, presents some of the worst and best practices internationally in </a:t>
            </a:r>
            <a:r>
              <a:rPr lang="en-GB" dirty="0" err="1" smtClean="0"/>
              <a:t>FoRB</a:t>
            </a:r>
            <a:r>
              <a:rPr lang="en-GB" dirty="0" smtClean="0"/>
              <a:t> but which affords real opportunities for targeted, sustainable activity to reverse the trend against </a:t>
            </a:r>
            <a:r>
              <a:rPr lang="en-GB" dirty="0" err="1" smtClean="0"/>
              <a:t>FoRB</a:t>
            </a:r>
            <a:r>
              <a:rPr lang="en-GB"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 Commonwealth is a group of 53 nations who share a language, a charter, an expressed commitment to human rights and a developing institutional architecture to track and challenge abuses. Its nations also of course share a historic connection to the UK, which has itself been transformed by the size and </a:t>
            </a:r>
            <a:r>
              <a:rPr lang="en-GB" dirty="0" err="1" smtClean="0"/>
              <a:t>superdiversity</a:t>
            </a:r>
            <a:r>
              <a:rPr lang="en-GB" dirty="0" smtClean="0"/>
              <a:t> of Commonwealth diaspora communities in its major urban centres, particularly London and Birmingham.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Sadly the Commonwealth does not have an unblemished record on </a:t>
            </a:r>
            <a:r>
              <a:rPr lang="en-GB" dirty="0" err="1" smtClean="0"/>
              <a:t>FoRB</a:t>
            </a:r>
            <a:r>
              <a:rPr lang="en-GB" dirty="0" smtClean="0"/>
              <a:t>, but Section IV of the recently-adopted Commonwealth Charter (2013) for the first time references </a:t>
            </a:r>
            <a:r>
              <a:rPr lang="en-GB" dirty="0" err="1" smtClean="0"/>
              <a:t>FoRB</a:t>
            </a:r>
            <a:r>
              <a:rPr lang="en-GB" dirty="0" smtClean="0"/>
              <a:t> in a Commonwealth instrument, underlining that the Commonwealth not only offers a viable context but also presents a new opportunity for concerted efforts in this field to make a substantial difference to the lives of many.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Commonwealth reaches across all 5 continents and has a large young population, which gives us an opportunity to connect and influence future leaders and change-makers</a:t>
            </a: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3</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834795-F938-4E5E-BD6A-BD51032C3CB9}" type="slidenum">
              <a:rPr lang="en-GB" smtClean="0"/>
              <a:t>4</a:t>
            </a:fld>
            <a:endParaRPr lang="en-GB"/>
          </a:p>
        </p:txBody>
      </p:sp>
    </p:spTree>
    <p:extLst>
      <p:ext uri="{BB962C8B-B14F-4D97-AF65-F5344CB8AC3E}">
        <p14:creationId xmlns:p14="http://schemas.microsoft.com/office/powerpoint/2010/main" val="1713617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 section II 0 Human Rights reiterates a commitment to upholding the UDHR and subsequent international documents.</a:t>
            </a:r>
            <a:r>
              <a:rPr lang="en-GB" baseline="0" dirty="0" smtClean="0"/>
              <a:t> </a:t>
            </a:r>
            <a:r>
              <a:rPr lang="en-GB" baseline="0" dirty="0" smtClean="0"/>
              <a:t>We see this gap as an </a:t>
            </a:r>
            <a:r>
              <a:rPr lang="en-GB" baseline="0" dirty="0" err="1" smtClean="0"/>
              <a:t>opportnity</a:t>
            </a:r>
            <a:r>
              <a:rPr lang="en-GB" baseline="0" dirty="0" smtClean="0"/>
              <a:t> to embed </a:t>
            </a:r>
            <a:r>
              <a:rPr lang="en-GB" baseline="0" dirty="0" err="1" smtClean="0"/>
              <a:t>FoRB</a:t>
            </a:r>
            <a:r>
              <a:rPr lang="en-GB" baseline="0" dirty="0" smtClean="0"/>
              <a:t> more explicitly in vision and aims of the commonwealth both as an institution and as </a:t>
            </a:r>
            <a:r>
              <a:rPr lang="en-GB" baseline="0" smtClean="0"/>
              <a:t>a network .</a:t>
            </a: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5</a:t>
            </a:fld>
            <a:endParaRPr lang="en-GB"/>
          </a:p>
        </p:txBody>
      </p:sp>
    </p:spTree>
    <p:extLst>
      <p:ext uri="{BB962C8B-B14F-4D97-AF65-F5344CB8AC3E}">
        <p14:creationId xmlns:p14="http://schemas.microsoft.com/office/powerpoint/2010/main" val="3373912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Advocacy strategies in Commonwealth countries have already begun to focus on parliamentarians such as the </a:t>
            </a:r>
            <a:r>
              <a:rPr lang="en-GB" sz="1200" dirty="0" err="1" smtClean="0"/>
              <a:t>IPPFoRB</a:t>
            </a:r>
            <a:r>
              <a:rPr lang="en-GB" sz="1200" dirty="0" smtClean="0"/>
              <a:t> and APPG </a:t>
            </a:r>
            <a:r>
              <a:rPr lang="en-GB" sz="1200" dirty="0" err="1" smtClean="0"/>
              <a:t>FoRB</a:t>
            </a:r>
            <a:r>
              <a:rPr lang="en-GB" sz="1200" dirty="0" smtClean="0"/>
              <a:t>.</a:t>
            </a:r>
          </a:p>
          <a:p>
            <a:pPr marL="171450" indent="-171450">
              <a:buFont typeface="Arial" panose="020B0604020202020204" pitchFamily="34" charset="0"/>
              <a:buChar char="•"/>
            </a:pPr>
            <a:r>
              <a:rPr lang="en-GB" sz="1200" dirty="0" smtClean="0"/>
              <a:t>The International Panel of Parliamentarians for Freedom of Religion or Belief (</a:t>
            </a:r>
            <a:r>
              <a:rPr lang="en-GB" sz="1200" dirty="0" err="1" smtClean="0"/>
              <a:t>IPPFoRB</a:t>
            </a:r>
            <a:r>
              <a:rPr lang="en-GB" sz="1200" dirty="0" smtClean="0"/>
              <a:t>) includes a range of parliamentarians including significant representation from Commonwealth countries, who are committed to advancing religious freedom issues abroad from their own platforms. </a:t>
            </a:r>
          </a:p>
          <a:p>
            <a:pPr marL="171450" indent="-171450">
              <a:buFont typeface="Arial" panose="020B0604020202020204" pitchFamily="34" charset="0"/>
              <a:buChar char="•"/>
            </a:pPr>
            <a:r>
              <a:rPr lang="en-GB" sz="1200" dirty="0" smtClean="0"/>
              <a:t>The All Party Parliamentary Group (APPG) for </a:t>
            </a:r>
            <a:r>
              <a:rPr lang="en-GB" sz="1200" dirty="0" err="1" smtClean="0"/>
              <a:t>FoRB</a:t>
            </a:r>
            <a:r>
              <a:rPr lang="en-GB" sz="1200" dirty="0" smtClean="0"/>
              <a:t> builds broad partisan support</a:t>
            </a:r>
          </a:p>
          <a:p>
            <a:pPr marL="0" lvl="0" indent="0">
              <a:buNone/>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6</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Whilst Article 18 of the UDHR remains the benchmark against which the enjoyment of </a:t>
            </a:r>
            <a:r>
              <a:rPr lang="en-GB" dirty="0" err="1" smtClean="0"/>
              <a:t>FoRB</a:t>
            </a:r>
            <a:r>
              <a:rPr lang="en-GB" dirty="0" smtClean="0"/>
              <a:t> should be measured,</a:t>
            </a:r>
            <a:r>
              <a:rPr lang="en-GB" baseline="0" dirty="0" smtClean="0"/>
              <a:t> and the UN Vienna Declaration asserts that all human rights are universal, indivisible, interdependent and inter-related, in practice within the family of human rights this freedom remains on the margins. It is in this respect an orphaned right. </a:t>
            </a:r>
          </a:p>
          <a:p>
            <a:pPr marL="171450" indent="-171450">
              <a:buFont typeface="Arial" panose="020B0604020202020204" pitchFamily="34" charset="0"/>
              <a:buChar char="•"/>
            </a:pPr>
            <a:r>
              <a:rPr lang="en-GB" baseline="0" dirty="0" smtClean="0"/>
              <a:t>Unlike many other human rights, there is as yet no focussed UN Convention directly addressing the subject of freedom of religion or belief. Consequently, </a:t>
            </a:r>
            <a:r>
              <a:rPr lang="en-GB" baseline="0" dirty="0" err="1" smtClean="0"/>
              <a:t>FoRB</a:t>
            </a:r>
            <a:r>
              <a:rPr lang="en-GB" baseline="0" dirty="0" smtClean="0"/>
              <a:t> has for many years been something of a “residual” right, only protected to the extent that it does not stand in the way of achieving some other goal or ambition.</a:t>
            </a:r>
          </a:p>
          <a:p>
            <a:pPr marL="171450" indent="-171450">
              <a:buFont typeface="Arial" panose="020B0604020202020204" pitchFamily="34" charset="0"/>
              <a:buChar char="•"/>
            </a:pPr>
            <a:r>
              <a:rPr lang="en-GB" baseline="0" dirty="0" smtClean="0"/>
              <a:t>Almost 75% of the world’s population live in countries with high levels of government restrictions on </a:t>
            </a:r>
            <a:r>
              <a:rPr lang="en-GB" baseline="0" dirty="0" err="1" smtClean="0"/>
              <a:t>FoRB</a:t>
            </a:r>
            <a:r>
              <a:rPr lang="en-GB" baseline="0" dirty="0" smtClean="0"/>
              <a:t>, or where they face high-level hostility due to their religious affiliations, and this figure is rising. Across the globe there is widespread denial of freedom of worship, and of freedom to teach, promote and publicly express one’s religion or belief.</a:t>
            </a:r>
          </a:p>
          <a:p>
            <a:pPr marL="171450" indent="-171450">
              <a:buFont typeface="Arial" panose="020B0604020202020204" pitchFamily="34" charset="0"/>
              <a:buChar char="•"/>
            </a:pPr>
            <a:r>
              <a:rPr lang="en-GB" baseline="0" dirty="0" smtClean="0"/>
              <a:t>The aim of CIFORB is to work with Parliamentarians to advocate </a:t>
            </a:r>
            <a:r>
              <a:rPr lang="en-GB" baseline="0" dirty="0" err="1" smtClean="0"/>
              <a:t>FoRB</a:t>
            </a:r>
            <a:r>
              <a:rPr lang="en-GB" baseline="0" dirty="0" smtClean="0"/>
              <a:t> and bring </a:t>
            </a:r>
            <a:r>
              <a:rPr lang="en-GB" baseline="0" dirty="0" err="1" smtClean="0"/>
              <a:t>FoRB</a:t>
            </a:r>
            <a:r>
              <a:rPr lang="en-GB" baseline="0" dirty="0" smtClean="0"/>
              <a:t> back from the margins. </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7</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Academic analysis and journalistic research evidences the substantial global decline in </a:t>
            </a:r>
            <a:r>
              <a:rPr lang="en-GB" dirty="0" err="1" smtClean="0"/>
              <a:t>FoRB</a:t>
            </a:r>
            <a:r>
              <a:rPr lang="en-GB" dirty="0" smtClean="0"/>
              <a:t>, but despite the efforts of existing international and diplomatic fora, a need remains for work to reverse this trend. The former UN Special Rapporteur (UNSR) on </a:t>
            </a:r>
            <a:r>
              <a:rPr lang="en-GB" dirty="0" err="1" smtClean="0"/>
              <a:t>FoRB</a:t>
            </a:r>
            <a:r>
              <a:rPr lang="en-GB" dirty="0" smtClean="0"/>
              <a:t> called attention to the continued stress the right is under and the need for new approaches to support it. The </a:t>
            </a:r>
            <a:r>
              <a:rPr lang="en-GB" i="1" dirty="0" smtClean="0"/>
              <a:t>Commonwealth Initiative for Freedom of Religion or Belief</a:t>
            </a:r>
            <a:r>
              <a:rPr lang="en-GB" dirty="0" smtClean="0"/>
              <a:t> (</a:t>
            </a:r>
            <a:r>
              <a:rPr lang="en-GB" dirty="0" err="1" smtClean="0"/>
              <a:t>CIFoRB</a:t>
            </a:r>
            <a:r>
              <a:rPr lang="en-GB" dirty="0" smtClean="0"/>
              <a:t>) responds to the UNSR’s appeal by exploring the critical but </a:t>
            </a:r>
            <a:r>
              <a:rPr lang="en-GB" dirty="0" err="1" smtClean="0"/>
              <a:t>underinvestigated</a:t>
            </a:r>
            <a:r>
              <a:rPr lang="en-GB" dirty="0" smtClean="0"/>
              <a:t> potential of parliamentarians, asking the Big Question: </a:t>
            </a:r>
          </a:p>
          <a:p>
            <a:pPr marL="171450" indent="-171450">
              <a:buFont typeface="Arial" panose="020B0604020202020204" pitchFamily="34" charset="0"/>
              <a:buChar char="•"/>
            </a:pPr>
            <a:r>
              <a:rPr lang="en-US" i="1" dirty="0" smtClean="0"/>
              <a:t>How can parliamentarians be effectively equipped to make a significant contribution to reversing the global decline in freedom of religion or belief?</a:t>
            </a:r>
            <a:endParaRPr lang="en-GB" dirty="0" smtClean="0"/>
          </a:p>
          <a:p>
            <a:pPr marL="171450" indent="-171450">
              <a:buFont typeface="Arial" panose="020B0604020202020204" pitchFamily="34" charset="0"/>
              <a:buChar char="•"/>
            </a:pPr>
            <a:r>
              <a:rPr lang="en-GB" dirty="0" smtClean="0"/>
              <a:t>We believe parliamentarians do indeed have a unique capacity and opportunity to work within and across national boundaries for change and that they can become highly-effective agents of change. We note that parliamentarians in some Commonwealth countries (such as the UK, Australia and Canada) have been key initiators of strategies which attempt to reverse the disturbing worldwide increase of restrictions upon religious and non-religious belief and practice (see APPG, 2013), but argue that their effectiveness in reversing the global decline in </a:t>
            </a:r>
            <a:r>
              <a:rPr lang="en-GB" dirty="0" err="1" smtClean="0"/>
              <a:t>FoRB</a:t>
            </a:r>
            <a:r>
              <a:rPr lang="en-GB" dirty="0" smtClean="0"/>
              <a:t> has often been hampered by a lack of training and professional resourcing. </a:t>
            </a:r>
          </a:p>
          <a:p>
            <a:pPr marL="171450" indent="-171450">
              <a:buFont typeface="Arial" panose="020B0604020202020204" pitchFamily="34" charset="0"/>
              <a:buChar char="•"/>
            </a:pPr>
            <a:r>
              <a:rPr lang="en-GB" dirty="0" smtClean="0"/>
              <a:t>It is our hypothesis that better support will substantially impact the effectiveness of parliamentarians in their work to improve the lives of those whose freedom is presently curtailed. </a:t>
            </a:r>
            <a:r>
              <a:rPr lang="en-GB" dirty="0" err="1" smtClean="0"/>
              <a:t>CIFoRB</a:t>
            </a:r>
            <a:r>
              <a:rPr lang="en-GB" dirty="0" smtClean="0"/>
              <a:t> therefore establishes a unique advocacy, support and professional development unit deploying international academic, parliamentary and policy expertise targeted to increase the </a:t>
            </a:r>
            <a:r>
              <a:rPr lang="en-GB" i="1" dirty="0" smtClean="0"/>
              <a:t>number, knowledge, profile </a:t>
            </a:r>
            <a:r>
              <a:rPr lang="en-GB" dirty="0" smtClean="0"/>
              <a:t>and</a:t>
            </a:r>
            <a:r>
              <a:rPr lang="en-GB" i="1" dirty="0" smtClean="0"/>
              <a:t> impact</a:t>
            </a:r>
            <a:r>
              <a:rPr lang="en-GB" dirty="0" smtClean="0"/>
              <a:t> of parliamentarians and senior advisors working for </a:t>
            </a:r>
            <a:r>
              <a:rPr lang="en-GB" dirty="0" err="1" smtClean="0"/>
              <a:t>FoRB</a:t>
            </a:r>
            <a:r>
              <a:rPr lang="en-GB" dirty="0" smtClean="0"/>
              <a:t> across the Commonwealth. </a:t>
            </a:r>
          </a:p>
        </p:txBody>
      </p:sp>
      <p:sp>
        <p:nvSpPr>
          <p:cNvPr id="4" name="Slide Number Placeholder 3"/>
          <p:cNvSpPr>
            <a:spLocks noGrp="1"/>
          </p:cNvSpPr>
          <p:nvPr>
            <p:ph type="sldNum" sz="quarter" idx="10"/>
          </p:nvPr>
        </p:nvSpPr>
        <p:spPr/>
        <p:txBody>
          <a:bodyPr/>
          <a:lstStyle/>
          <a:p>
            <a:fld id="{D2834795-F938-4E5E-BD6A-BD51032C3CB9}" type="slidenum">
              <a:rPr lang="en-GB" smtClean="0"/>
              <a:t>8</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err="1" smtClean="0"/>
              <a:t>CIFoRB’s</a:t>
            </a:r>
            <a:r>
              <a:rPr lang="en-GB" dirty="0" smtClean="0"/>
              <a:t> work will benefit citizens across the Commonwealth by modelling, supporting and developing effective advocacy by parliamentarians across the Commonwealth. It will approach this task through research, through networking, training, mentoring and development events for experienced parliamentarians and emerging leaders; and through the establishment of a Commonwealth Commission for </a:t>
            </a:r>
            <a:r>
              <a:rPr lang="en-GB" dirty="0" err="1" smtClean="0"/>
              <a:t>FoRB</a:t>
            </a:r>
            <a:r>
              <a:rPr lang="en-GB" dirty="0" smtClean="0"/>
              <a:t> which will work in strategically-significant nations to support and encourage parliamentary activity and help parliamentarians to maximise their opportunities to speak out authoritatively. Our work will have lasting and enduring impact in the attainment of a fairer, safer global society where </a:t>
            </a:r>
            <a:r>
              <a:rPr lang="en-GB" dirty="0" err="1" smtClean="0"/>
              <a:t>FoRB</a:t>
            </a:r>
            <a:r>
              <a:rPr lang="en-GB" dirty="0" smtClean="0"/>
              <a:t> is rightly cherished.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p:txBody>
      </p:sp>
      <p:sp>
        <p:nvSpPr>
          <p:cNvPr id="4" name="Slide Number Placeholder 3"/>
          <p:cNvSpPr>
            <a:spLocks noGrp="1"/>
          </p:cNvSpPr>
          <p:nvPr>
            <p:ph type="sldNum" sz="quarter" idx="10"/>
          </p:nvPr>
        </p:nvSpPr>
        <p:spPr/>
        <p:txBody>
          <a:bodyPr/>
          <a:lstStyle/>
          <a:p>
            <a:fld id="{D2834795-F938-4E5E-BD6A-BD51032C3CB9}" type="slidenum">
              <a:rPr lang="en-GB" smtClean="0"/>
              <a:t>9</a:t>
            </a:fld>
            <a:endParaRPr lang="en-GB"/>
          </a:p>
        </p:txBody>
      </p:sp>
    </p:spTree>
    <p:extLst>
      <p:ext uri="{BB962C8B-B14F-4D97-AF65-F5344CB8AC3E}">
        <p14:creationId xmlns:p14="http://schemas.microsoft.com/office/powerpoint/2010/main" val="2133515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Focus on developing Research from the political science and public policy arena which will investigate and evaluate present activities, core literature and insights. </a:t>
            </a:r>
          </a:p>
          <a:p>
            <a:pPr marL="171450" indent="-171450">
              <a:buFont typeface="Arial" panose="020B0604020202020204" pitchFamily="34" charset="0"/>
              <a:buChar char="•"/>
            </a:pPr>
            <a:r>
              <a:rPr lang="en-GB" dirty="0" smtClean="0"/>
              <a:t>Investigation &amp; evaluation of the recent and present actions of legislatures and executives that have prioritised religious freedom as a policy issue. Will identify ¾ of the most significant global agendas for action and evaluate them  based on their goals and empirical contribution. </a:t>
            </a:r>
          </a:p>
          <a:p>
            <a:pPr marL="171450" indent="-171450">
              <a:buFont typeface="Arial" panose="020B0604020202020204" pitchFamily="34" charset="0"/>
              <a:buChar char="•"/>
            </a:pPr>
            <a:r>
              <a:rPr lang="en-GB" dirty="0" smtClean="0"/>
              <a:t>What governmental resources have achieved and learn what lessons we can for effective parliamentary activity (US, Norway, Finland &amp; Canada have/had government offices whose mandate was to advance the cause of religious freedom)</a:t>
            </a:r>
          </a:p>
          <a:p>
            <a:pPr marL="171450" indent="-171450">
              <a:buFont typeface="Arial" panose="020B0604020202020204" pitchFamily="34" charset="0"/>
              <a:buChar char="•"/>
            </a:pPr>
            <a:r>
              <a:rPr lang="en-GB" dirty="0" smtClean="0"/>
              <a:t>Creation of Database: will provide robust evidence base to ground and underpin CIFORB’s advocacy work across the Commonwealth &amp; our partners. </a:t>
            </a:r>
          </a:p>
          <a:p>
            <a:pPr marL="171450" indent="-171450">
              <a:buFont typeface="Arial" panose="020B0604020202020204" pitchFamily="34" charset="0"/>
              <a:buChar char="•"/>
            </a:pPr>
            <a:r>
              <a:rPr lang="en-GB" dirty="0" smtClean="0"/>
              <a:t>Eventual “White Paper” policy report: input in policy, for parliamentarians/those interested in policy side of advancing religious freedom in light of CIFORB work, about the practical implementation of an agenda for change.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p:txBody>
      </p:sp>
      <p:sp>
        <p:nvSpPr>
          <p:cNvPr id="4" name="Slide Number Placeholder 3"/>
          <p:cNvSpPr>
            <a:spLocks noGrp="1"/>
          </p:cNvSpPr>
          <p:nvPr>
            <p:ph type="sldNum" sz="quarter" idx="10"/>
          </p:nvPr>
        </p:nvSpPr>
        <p:spPr/>
        <p:txBody>
          <a:bodyPr/>
          <a:lstStyle/>
          <a:p>
            <a:fld id="{D2834795-F938-4E5E-BD6A-BD51032C3CB9}" type="slidenum">
              <a:rPr lang="en-GB" smtClean="0"/>
              <a:t>10</a:t>
            </a:fld>
            <a:endParaRPr lang="en-GB"/>
          </a:p>
        </p:txBody>
      </p:sp>
    </p:spTree>
    <p:extLst>
      <p:ext uri="{BB962C8B-B14F-4D97-AF65-F5344CB8AC3E}">
        <p14:creationId xmlns:p14="http://schemas.microsoft.com/office/powerpoint/2010/main" val="213351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482204-82CB-4E9E-A25B-50C173B5886F}"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57983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82204-82CB-4E9E-A25B-50C173B5886F}"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41178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82204-82CB-4E9E-A25B-50C173B5886F}"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309845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82204-82CB-4E9E-A25B-50C173B5886F}"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C0149-5899-4885-B828-6C29D9F38267}" type="slidenum">
              <a:rPr lang="en-GB" smtClean="0"/>
              <a:t>‹#›</a:t>
            </a:fld>
            <a:endParaRPr lang="en-GB"/>
          </a:p>
        </p:txBody>
      </p:sp>
      <p:pic>
        <p:nvPicPr>
          <p:cNvPr id="7" name="Picture 3" descr="C:\Users\patelss\Documents\Promotional material\ciforb-logo-rect-comb-rgb-300.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942" y="5540822"/>
            <a:ext cx="1129552" cy="112955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patelss\Documents\Promotional material\ecc-banner-rgb-bl-300.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20317" y="6337481"/>
            <a:ext cx="4137212" cy="38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60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82204-82CB-4E9E-A25B-50C173B5886F}"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252311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482204-82CB-4E9E-A25B-50C173B5886F}"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96255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482204-82CB-4E9E-A25B-50C173B5886F}"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42110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482204-82CB-4E9E-A25B-50C173B5886F}"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280699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82204-82CB-4E9E-A25B-50C173B5886F}"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287093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82204-82CB-4E9E-A25B-50C173B5886F}"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309017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82204-82CB-4E9E-A25B-50C173B5886F}"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C0149-5899-4885-B828-6C29D9F38267}" type="slidenum">
              <a:rPr lang="en-GB" smtClean="0"/>
              <a:t>‹#›</a:t>
            </a:fld>
            <a:endParaRPr lang="en-GB"/>
          </a:p>
        </p:txBody>
      </p:sp>
    </p:spTree>
    <p:extLst>
      <p:ext uri="{BB962C8B-B14F-4D97-AF65-F5344CB8AC3E}">
        <p14:creationId xmlns:p14="http://schemas.microsoft.com/office/powerpoint/2010/main" val="179526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82204-82CB-4E9E-A25B-50C173B5886F}" type="datetimeFigureOut">
              <a:rPr lang="en-GB" smtClean="0"/>
              <a:t>04/10/2016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C0149-5899-4885-B828-6C29D9F38267}" type="slidenum">
              <a:rPr lang="en-GB" smtClean="0"/>
              <a:t>‹#›</a:t>
            </a:fld>
            <a:endParaRPr lang="en-GB"/>
          </a:p>
        </p:txBody>
      </p:sp>
    </p:spTree>
    <p:extLst>
      <p:ext uri="{BB962C8B-B14F-4D97-AF65-F5344CB8AC3E}">
        <p14:creationId xmlns:p14="http://schemas.microsoft.com/office/powerpoint/2010/main" val="1589880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679" y="4517401"/>
            <a:ext cx="9216185" cy="1473324"/>
          </a:xfrm>
          <a:effectLst>
            <a:outerShdw blurRad="50800" dist="38100" dir="2700000" algn="tl" rotWithShape="0">
              <a:prstClr val="black">
                <a:alpha val="40000"/>
              </a:prstClr>
            </a:outerShdw>
          </a:effectLst>
        </p:spPr>
        <p:txBody>
          <a:bodyPr>
            <a:normAutofit/>
          </a:bodyPr>
          <a:lstStyle/>
          <a:p>
            <a:r>
              <a:rPr lang="en-GB" sz="3200" b="1" dirty="0" smtClean="0"/>
              <a:t>Harriet Hoffler</a:t>
            </a:r>
            <a:br>
              <a:rPr lang="en-GB" sz="3200" b="1" dirty="0" smtClean="0"/>
            </a:br>
            <a:r>
              <a:rPr lang="en-GB" sz="3200" b="1" dirty="0" smtClean="0"/>
              <a:t>Head of Research</a:t>
            </a:r>
            <a:endParaRPr lang="en-GB" sz="3200" b="1" dirty="0"/>
          </a:p>
        </p:txBody>
      </p:sp>
      <p:sp>
        <p:nvSpPr>
          <p:cNvPr id="4" name="AutoShape 2" descr="Ciforb logo rect comb rgb 30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descr="C:\Users\patelss\Documents\Promotional material\ciforb-logo-rect-comb-rgb-3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6753" y="0"/>
            <a:ext cx="2292915" cy="22929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atelss\Documents\Promotional material\ecc-banner-rgb-bl-3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582" y="6255103"/>
            <a:ext cx="3725237" cy="34471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657600" y="2392949"/>
            <a:ext cx="9144000" cy="2387600"/>
          </a:xfrm>
          <a:prstGeom prst="rect">
            <a:avLst/>
          </a:prstGeom>
          <a:effectLst>
            <a:outerShdw blurRad="50800" dist="38100" dir="2700000" algn="tl" rotWithShape="0">
              <a:prstClr val="black">
                <a:alpha val="40000"/>
              </a:prstClr>
            </a:outerShdw>
          </a:effectLst>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smtClean="0"/>
              <a:t>Religious freedom initiative in the Commonwealth:</a:t>
            </a:r>
            <a:br>
              <a:rPr lang="en-GB" b="1" dirty="0" smtClean="0"/>
            </a:br>
            <a:r>
              <a:rPr lang="en-GB" b="1" dirty="0" smtClean="0"/>
              <a:t>CIFORB</a:t>
            </a:r>
            <a:endParaRPr lang="en-GB" b="1" dirty="0"/>
          </a:p>
        </p:txBody>
      </p:sp>
    </p:spTree>
    <p:extLst>
      <p:ext uri="{BB962C8B-B14F-4D97-AF65-F5344CB8AC3E}">
        <p14:creationId xmlns:p14="http://schemas.microsoft.com/office/powerpoint/2010/main" val="602699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CIFORB’s current work</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187355" y="1856095"/>
            <a:ext cx="10222173" cy="4899547"/>
          </a:xfrm>
        </p:spPr>
        <p:txBody>
          <a:bodyPr>
            <a:noAutofit/>
          </a:bodyPr>
          <a:lstStyle/>
          <a:p>
            <a:pPr marL="0" indent="0" defTabSz="572516">
              <a:spcBef>
                <a:spcPts val="1100"/>
              </a:spcBef>
              <a:buNone/>
              <a:defRPr sz="3920"/>
            </a:pPr>
            <a:r>
              <a:rPr lang="en-GB" sz="2600" dirty="0" smtClean="0"/>
              <a:t>Currently focusing on developing research from political science and public policy arena:</a:t>
            </a:r>
          </a:p>
          <a:p>
            <a:pPr marL="435609" indent="-435609" defTabSz="572516">
              <a:spcBef>
                <a:spcPts val="1100"/>
              </a:spcBef>
              <a:defRPr sz="3920"/>
            </a:pPr>
            <a:r>
              <a:rPr lang="en-GB" sz="2600" dirty="0"/>
              <a:t>Investigation &amp; evaluation of the recent and present actions of legislatures and executives that have prioritised religious freedom as a policy issue. </a:t>
            </a:r>
            <a:endParaRPr lang="en-GB" sz="2600" dirty="0" smtClean="0"/>
          </a:p>
          <a:p>
            <a:pPr marL="435609" indent="-435609" defTabSz="572516">
              <a:spcBef>
                <a:spcPts val="1100"/>
              </a:spcBef>
              <a:defRPr sz="3920"/>
            </a:pPr>
            <a:r>
              <a:rPr lang="en-GB" sz="2600" dirty="0" smtClean="0"/>
              <a:t>Investigation of governmental resources, and their impact</a:t>
            </a:r>
          </a:p>
          <a:p>
            <a:pPr marL="435609" indent="-435609" defTabSz="572516">
              <a:spcBef>
                <a:spcPts val="1100"/>
              </a:spcBef>
              <a:defRPr sz="3920"/>
            </a:pPr>
            <a:r>
              <a:rPr lang="en-GB" sz="2600" dirty="0"/>
              <a:t>Creation of </a:t>
            </a:r>
            <a:r>
              <a:rPr lang="en-GB" sz="2600" dirty="0" smtClean="0"/>
              <a:t>a comprehensive database which will </a:t>
            </a:r>
            <a:r>
              <a:rPr lang="en-GB" sz="2600" dirty="0"/>
              <a:t>provide </a:t>
            </a:r>
            <a:r>
              <a:rPr lang="en-GB" sz="2600" dirty="0" smtClean="0"/>
              <a:t>a robust </a:t>
            </a:r>
            <a:r>
              <a:rPr lang="en-GB" sz="2600" dirty="0"/>
              <a:t>evidence base to ground and underpin CIFORB’s advocacy work across the Commonwealth </a:t>
            </a:r>
            <a:r>
              <a:rPr lang="en-GB" sz="2600" dirty="0" smtClean="0"/>
              <a:t>– translates into centre of excellence to share best practice – </a:t>
            </a:r>
            <a:r>
              <a:rPr lang="en-GB" sz="2600" b="1" dirty="0" smtClean="0"/>
              <a:t>and action</a:t>
            </a:r>
          </a:p>
          <a:p>
            <a:pPr marL="0" indent="0" defTabSz="572516">
              <a:spcBef>
                <a:spcPts val="1100"/>
              </a:spcBef>
              <a:buNone/>
              <a:defRPr sz="3920"/>
            </a:pPr>
            <a:endParaRPr lang="en-GB" dirty="0"/>
          </a:p>
          <a:p>
            <a:pPr marL="0" indent="0">
              <a:buNone/>
            </a:pPr>
            <a:endParaRPr lang="en-GB" sz="700" dirty="0" smtClean="0"/>
          </a:p>
        </p:txBody>
      </p:sp>
      <p:cxnSp>
        <p:nvCxnSpPr>
          <p:cNvPr id="5" name="Straight Connector 4"/>
          <p:cNvCxnSpPr/>
          <p:nvPr/>
        </p:nvCxnSpPr>
        <p:spPr>
          <a:xfrm>
            <a:off x="0" y="1337481"/>
            <a:ext cx="5868537"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0469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CIFORB’s current work</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187355" y="1856095"/>
            <a:ext cx="10222173" cy="4899547"/>
          </a:xfrm>
        </p:spPr>
        <p:txBody>
          <a:bodyPr>
            <a:noAutofit/>
          </a:bodyPr>
          <a:lstStyle/>
          <a:p>
            <a:pPr marL="0" lvl="0" indent="0">
              <a:buNone/>
            </a:pPr>
            <a:r>
              <a:rPr lang="en-GB" sz="2400" dirty="0"/>
              <a:t>Alongside this research, CIFORB is continuing to provide support: </a:t>
            </a:r>
          </a:p>
          <a:p>
            <a:r>
              <a:rPr lang="en-GB" sz="2400" dirty="0"/>
              <a:t>Input into FCO toolkits</a:t>
            </a:r>
          </a:p>
          <a:p>
            <a:r>
              <a:rPr lang="en-GB" sz="2400" dirty="0"/>
              <a:t>Questions in Parliament: getting parliamentarians to lobby the Foreign &amp; Commonwealth </a:t>
            </a:r>
            <a:r>
              <a:rPr lang="en-GB" sz="2400" dirty="0" smtClean="0"/>
              <a:t>Office </a:t>
            </a:r>
            <a:endParaRPr lang="en-GB" sz="2400" dirty="0"/>
          </a:p>
          <a:p>
            <a:r>
              <a:rPr lang="en-GB" sz="2400" dirty="0"/>
              <a:t>Preparing parliamentarians for chamber debates on FORB</a:t>
            </a:r>
          </a:p>
          <a:p>
            <a:r>
              <a:rPr lang="en-GB" sz="2400" dirty="0"/>
              <a:t>Supporting parliamentarian on speech in upcoming FCO conference examining link between Freedom of religion or Belief and plural societies and building resilience against extremism. </a:t>
            </a:r>
            <a:endParaRPr lang="en-GB" sz="2400" dirty="0" smtClean="0"/>
          </a:p>
          <a:p>
            <a:r>
              <a:rPr lang="en-GB" sz="2400" dirty="0" smtClean="0"/>
              <a:t>Providing op-eds and opinion pieces on </a:t>
            </a:r>
            <a:r>
              <a:rPr lang="en-GB" sz="2400" dirty="0" err="1" smtClean="0"/>
              <a:t>FoRB</a:t>
            </a:r>
            <a:endParaRPr lang="en-GB" sz="2400" dirty="0" smtClean="0"/>
          </a:p>
          <a:p>
            <a:r>
              <a:rPr lang="en-GB" sz="2400" dirty="0" smtClean="0"/>
              <a:t>Academic articles and white papers</a:t>
            </a:r>
          </a:p>
          <a:p>
            <a:r>
              <a:rPr lang="en-GB" sz="2400" dirty="0" smtClean="0"/>
              <a:t>And… the Commission. </a:t>
            </a:r>
            <a:endParaRPr lang="en-GB" sz="2400" dirty="0"/>
          </a:p>
          <a:p>
            <a:pPr marL="0" indent="0" defTabSz="572516">
              <a:spcBef>
                <a:spcPts val="1100"/>
              </a:spcBef>
              <a:buNone/>
              <a:defRPr sz="3920"/>
            </a:pPr>
            <a:endParaRPr lang="en-GB" dirty="0"/>
          </a:p>
          <a:p>
            <a:pPr marL="0" indent="0">
              <a:buNone/>
            </a:pPr>
            <a:endParaRPr lang="en-GB" sz="700" dirty="0" smtClean="0"/>
          </a:p>
        </p:txBody>
      </p:sp>
      <p:cxnSp>
        <p:nvCxnSpPr>
          <p:cNvPr id="5" name="Straight Connector 4"/>
          <p:cNvCxnSpPr/>
          <p:nvPr/>
        </p:nvCxnSpPr>
        <p:spPr>
          <a:xfrm>
            <a:off x="0" y="1337481"/>
            <a:ext cx="5868537"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7008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 Commonwealth Commission</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777923" y="1856095"/>
            <a:ext cx="10631606" cy="4899547"/>
          </a:xfrm>
        </p:spPr>
        <p:txBody>
          <a:bodyPr>
            <a:noAutofit/>
          </a:bodyPr>
          <a:lstStyle/>
          <a:p>
            <a:pPr marL="0" indent="0" defTabSz="572516">
              <a:spcBef>
                <a:spcPts val="1100"/>
              </a:spcBef>
              <a:buNone/>
              <a:defRPr sz="3920"/>
            </a:pPr>
            <a:endParaRPr lang="en-GB" dirty="0"/>
          </a:p>
          <a:p>
            <a:pPr marL="0" indent="0">
              <a:buNone/>
            </a:pPr>
            <a:endParaRPr lang="en-GB" sz="700" dirty="0" smtClean="0"/>
          </a:p>
        </p:txBody>
      </p:sp>
      <p:cxnSp>
        <p:nvCxnSpPr>
          <p:cNvPr id="5" name="Straight Connector 4"/>
          <p:cNvCxnSpPr/>
          <p:nvPr/>
        </p:nvCxnSpPr>
        <p:spPr>
          <a:xfrm>
            <a:off x="0" y="1337481"/>
            <a:ext cx="9103057"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2"/>
          <p:cNvSpPr txBox="1">
            <a:spLocks/>
          </p:cNvSpPr>
          <p:nvPr/>
        </p:nvSpPr>
        <p:spPr>
          <a:xfrm>
            <a:off x="750627" y="1637731"/>
            <a:ext cx="10945504" cy="5215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sz="2400" dirty="0"/>
              <a:t>The Commission will encourage commitment to – and action in - </a:t>
            </a:r>
            <a:r>
              <a:rPr lang="en-GB" sz="2400" dirty="0" err="1"/>
              <a:t>FoRB</a:t>
            </a:r>
            <a:r>
              <a:rPr lang="en-GB" sz="2400" dirty="0"/>
              <a:t> among Commonwealth parliamentarians and to act as a means by which to attract more parliamentarians, influencers and global leaders to the cause of </a:t>
            </a:r>
            <a:r>
              <a:rPr lang="en-GB" sz="2400" dirty="0" err="1"/>
              <a:t>FoRB</a:t>
            </a:r>
            <a:r>
              <a:rPr lang="en-GB" sz="2400" dirty="0"/>
              <a:t>. </a:t>
            </a:r>
            <a:r>
              <a:rPr lang="en-GB" sz="2400" dirty="0" smtClean="0"/>
              <a:t>It will:</a:t>
            </a:r>
          </a:p>
          <a:p>
            <a:pPr marL="0" indent="0">
              <a:lnSpc>
                <a:spcPct val="100000"/>
              </a:lnSpc>
              <a:spcBef>
                <a:spcPts val="0"/>
              </a:spcBef>
              <a:buNone/>
              <a:defRPr/>
            </a:pPr>
            <a:endParaRPr lang="en-GB" sz="2400" dirty="0" smtClean="0"/>
          </a:p>
          <a:p>
            <a:pPr>
              <a:lnSpc>
                <a:spcPct val="100000"/>
              </a:lnSpc>
              <a:spcBef>
                <a:spcPts val="0"/>
              </a:spcBef>
              <a:defRPr/>
            </a:pPr>
            <a:r>
              <a:rPr lang="en-GB" sz="2400" dirty="0"/>
              <a:t>influence the impact and dissemination of policy and practice in </a:t>
            </a:r>
            <a:r>
              <a:rPr lang="en-GB" sz="2400" dirty="0" err="1"/>
              <a:t>FoRB</a:t>
            </a:r>
            <a:r>
              <a:rPr lang="en-GB" sz="2400" dirty="0"/>
              <a:t> throughout the Commonwealth </a:t>
            </a:r>
            <a:endParaRPr lang="en-GB" sz="2400" dirty="0" smtClean="0"/>
          </a:p>
          <a:p>
            <a:pPr>
              <a:lnSpc>
                <a:spcPct val="100000"/>
              </a:lnSpc>
              <a:spcBef>
                <a:spcPts val="0"/>
              </a:spcBef>
              <a:defRPr/>
            </a:pPr>
            <a:r>
              <a:rPr lang="en-GB" sz="2400" dirty="0"/>
              <a:t>learn from the achievements of both parliamentarians and global partners and listen to their expressions of need and insights. </a:t>
            </a:r>
            <a:endParaRPr lang="en-GB" sz="2400" dirty="0" smtClean="0"/>
          </a:p>
          <a:p>
            <a:pPr>
              <a:lnSpc>
                <a:spcPct val="100000"/>
              </a:lnSpc>
              <a:spcBef>
                <a:spcPts val="0"/>
              </a:spcBef>
              <a:defRPr/>
            </a:pPr>
            <a:r>
              <a:rPr lang="en-GB" sz="2400" dirty="0" smtClean="0"/>
              <a:t>build </a:t>
            </a:r>
            <a:r>
              <a:rPr lang="en-GB" sz="2400" dirty="0"/>
              <a:t>on emergent models of activity, developing and refining </a:t>
            </a:r>
            <a:r>
              <a:rPr lang="en-GB" sz="2400" dirty="0" smtClean="0"/>
              <a:t>them</a:t>
            </a:r>
          </a:p>
          <a:p>
            <a:pPr>
              <a:lnSpc>
                <a:spcPct val="100000"/>
              </a:lnSpc>
              <a:spcBef>
                <a:spcPts val="0"/>
              </a:spcBef>
              <a:defRPr/>
            </a:pPr>
            <a:r>
              <a:rPr lang="en-GB" sz="2400" dirty="0" smtClean="0"/>
              <a:t>draw </a:t>
            </a:r>
            <a:r>
              <a:rPr lang="en-GB" sz="2400" dirty="0"/>
              <a:t>out best practices and innovation that governments have utilised for </a:t>
            </a:r>
            <a:r>
              <a:rPr lang="en-GB" sz="2400" dirty="0" err="1"/>
              <a:t>FoRB</a:t>
            </a:r>
            <a:endParaRPr lang="en-GB" sz="2400" dirty="0"/>
          </a:p>
          <a:p>
            <a:pPr marL="0" indent="0" defTabSz="572516">
              <a:spcBef>
                <a:spcPts val="1100"/>
              </a:spcBef>
              <a:buFont typeface="Arial" panose="020B0604020202020204" pitchFamily="34" charset="0"/>
              <a:buNone/>
              <a:defRPr sz="3920"/>
            </a:pPr>
            <a:endParaRPr lang="en-GB" sz="3920" dirty="0" smtClean="0"/>
          </a:p>
          <a:p>
            <a:pPr marL="0" indent="0">
              <a:buFont typeface="Arial" panose="020B0604020202020204" pitchFamily="34" charset="0"/>
              <a:buNone/>
            </a:pPr>
            <a:endParaRPr lang="en-GB" sz="700" dirty="0" smtClean="0"/>
          </a:p>
        </p:txBody>
      </p:sp>
    </p:spTree>
    <p:extLst>
      <p:ext uri="{BB962C8B-B14F-4D97-AF65-F5344CB8AC3E}">
        <p14:creationId xmlns:p14="http://schemas.microsoft.com/office/powerpoint/2010/main" val="2084217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 Commonwealth Commission</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777923" y="1856095"/>
            <a:ext cx="10631606" cy="4899547"/>
          </a:xfrm>
        </p:spPr>
        <p:txBody>
          <a:bodyPr>
            <a:noAutofit/>
          </a:bodyPr>
          <a:lstStyle/>
          <a:p>
            <a:pPr marL="0" indent="0" defTabSz="572516">
              <a:spcBef>
                <a:spcPts val="1100"/>
              </a:spcBef>
              <a:buNone/>
              <a:defRPr sz="3920"/>
            </a:pPr>
            <a:endParaRPr lang="en-GB" dirty="0"/>
          </a:p>
          <a:p>
            <a:pPr marL="0" indent="0">
              <a:buNone/>
            </a:pPr>
            <a:endParaRPr lang="en-GB" sz="700" dirty="0" smtClean="0"/>
          </a:p>
        </p:txBody>
      </p:sp>
      <p:cxnSp>
        <p:nvCxnSpPr>
          <p:cNvPr id="5" name="Straight Connector 4"/>
          <p:cNvCxnSpPr/>
          <p:nvPr/>
        </p:nvCxnSpPr>
        <p:spPr>
          <a:xfrm>
            <a:off x="0" y="1337481"/>
            <a:ext cx="9103057"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2"/>
          <p:cNvSpPr txBox="1">
            <a:spLocks/>
          </p:cNvSpPr>
          <p:nvPr/>
        </p:nvSpPr>
        <p:spPr>
          <a:xfrm>
            <a:off x="1091821" y="1637731"/>
            <a:ext cx="10604310" cy="5215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sz="2400" dirty="0"/>
              <a:t>The Commission will </a:t>
            </a:r>
            <a:r>
              <a:rPr lang="en-GB" sz="2400" dirty="0" smtClean="0"/>
              <a:t>work within thematic areas:</a:t>
            </a:r>
          </a:p>
          <a:p>
            <a:pPr marL="0" indent="0">
              <a:lnSpc>
                <a:spcPct val="100000"/>
              </a:lnSpc>
              <a:spcBef>
                <a:spcPts val="0"/>
              </a:spcBef>
              <a:buNone/>
              <a:defRPr/>
            </a:pPr>
            <a:endParaRPr lang="en-GB" sz="2400" dirty="0" smtClean="0"/>
          </a:p>
          <a:p>
            <a:pPr marL="798513" lvl="0" indent="-171450"/>
            <a:r>
              <a:rPr lang="en-GB" sz="2400" dirty="0" smtClean="0"/>
              <a:t>Justice/Policing/Law</a:t>
            </a:r>
            <a:endParaRPr lang="en-GB" sz="2400" dirty="0"/>
          </a:p>
          <a:p>
            <a:pPr marL="798513" lvl="0" indent="-171450"/>
            <a:r>
              <a:rPr lang="en-GB" sz="2400" dirty="0"/>
              <a:t>Philanthropists </a:t>
            </a:r>
            <a:endParaRPr lang="en-GB" sz="2400" dirty="0" smtClean="0"/>
          </a:p>
          <a:p>
            <a:pPr marL="798513" lvl="0" indent="-171450"/>
            <a:r>
              <a:rPr lang="en-GB" sz="2400" dirty="0" smtClean="0"/>
              <a:t>Business</a:t>
            </a:r>
            <a:endParaRPr lang="en-GB" sz="2400" dirty="0"/>
          </a:p>
          <a:p>
            <a:pPr marL="798513" lvl="0" indent="-171450"/>
            <a:r>
              <a:rPr lang="en-GB" sz="2400" dirty="0"/>
              <a:t>Women and Girls </a:t>
            </a:r>
            <a:endParaRPr lang="en-GB" sz="2400" dirty="0" smtClean="0"/>
          </a:p>
          <a:p>
            <a:pPr marL="798513" lvl="0" indent="-171450"/>
            <a:r>
              <a:rPr lang="en-GB" sz="2400" dirty="0" smtClean="0"/>
              <a:t>Social Media</a:t>
            </a:r>
          </a:p>
          <a:p>
            <a:pPr marL="798513" lvl="0" indent="-171450"/>
            <a:r>
              <a:rPr lang="en-GB" sz="2400" dirty="0" smtClean="0"/>
              <a:t>The </a:t>
            </a:r>
            <a:r>
              <a:rPr lang="en-GB" sz="2400" dirty="0"/>
              <a:t>Creative Arts </a:t>
            </a:r>
            <a:endParaRPr lang="en-GB" sz="2400" dirty="0" smtClean="0"/>
          </a:p>
          <a:p>
            <a:pPr marL="798513" lvl="0" indent="-171450"/>
            <a:r>
              <a:rPr lang="en-GB" sz="2400" dirty="0" smtClean="0"/>
              <a:t>Education </a:t>
            </a:r>
          </a:p>
          <a:p>
            <a:pPr marL="798513" lvl="0" indent="-171450"/>
            <a:r>
              <a:rPr lang="en-GB" sz="2400" dirty="0" smtClean="0"/>
              <a:t>Human </a:t>
            </a:r>
            <a:r>
              <a:rPr lang="en-GB" sz="2400" dirty="0"/>
              <a:t>Rights </a:t>
            </a:r>
            <a:endParaRPr lang="en-GB" sz="700" dirty="0" smtClean="0"/>
          </a:p>
        </p:txBody>
      </p:sp>
    </p:spTree>
    <p:extLst>
      <p:ext uri="{BB962C8B-B14F-4D97-AF65-F5344CB8AC3E}">
        <p14:creationId xmlns:p14="http://schemas.microsoft.com/office/powerpoint/2010/main" val="33472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 Commonwealth Commission</a:t>
            </a:r>
            <a:endParaRPr lang="en-GB" dirty="0">
              <a:solidFill>
                <a:srgbClr val="A21A5E"/>
              </a:solidFill>
              <a:effectLst>
                <a:outerShdw blurRad="50800" dist="38100" dir="2700000" algn="tl" rotWithShape="0">
                  <a:prstClr val="black">
                    <a:alpha val="40000"/>
                  </a:prstClr>
                </a:outerShdw>
              </a:effectLst>
            </a:endParaRPr>
          </a:p>
        </p:txBody>
      </p:sp>
      <p:cxnSp>
        <p:nvCxnSpPr>
          <p:cNvPr id="5" name="Straight Connector 4"/>
          <p:cNvCxnSpPr/>
          <p:nvPr/>
        </p:nvCxnSpPr>
        <p:spPr>
          <a:xfrm>
            <a:off x="0" y="1337481"/>
            <a:ext cx="9089409"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2"/>
          <p:cNvSpPr txBox="1">
            <a:spLocks/>
          </p:cNvSpPr>
          <p:nvPr/>
        </p:nvSpPr>
        <p:spPr>
          <a:xfrm>
            <a:off x="750627" y="1760561"/>
            <a:ext cx="10945504" cy="50928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GB" sz="2400" dirty="0"/>
              <a:t>Approaching FORB using </a:t>
            </a:r>
            <a:r>
              <a:rPr lang="en-GB" sz="2400" dirty="0" err="1"/>
              <a:t>thematics</a:t>
            </a:r>
            <a:r>
              <a:rPr lang="en-GB" sz="2400" dirty="0"/>
              <a:t> </a:t>
            </a:r>
            <a:r>
              <a:rPr lang="en-GB" sz="2400" dirty="0" smtClean="0"/>
              <a:t>allows </a:t>
            </a:r>
            <a:r>
              <a:rPr lang="en-GB" sz="2400" dirty="0"/>
              <a:t>for the:</a:t>
            </a:r>
          </a:p>
          <a:p>
            <a:r>
              <a:rPr lang="en-GB" sz="2400" dirty="0"/>
              <a:t>Engagement with the reality of legal </a:t>
            </a:r>
            <a:r>
              <a:rPr lang="en-GB" sz="2400" dirty="0" smtClean="0"/>
              <a:t>plurality</a:t>
            </a:r>
            <a:r>
              <a:rPr lang="en-GB" sz="2400" dirty="0"/>
              <a:t> </a:t>
            </a:r>
            <a:r>
              <a:rPr lang="en-GB" sz="2400" dirty="0" smtClean="0"/>
              <a:t>- </a:t>
            </a:r>
            <a:r>
              <a:rPr lang="en-GB" sz="2400" dirty="0"/>
              <a:t>“One of the most common and unfortunate misunderstandings today involves the notion that the Declaration [UNDHR] was meant to impose a single model of right conduct rather than provide a common standard that can be brought to life in different cultures in a legitimate variety of ways (</a:t>
            </a:r>
            <a:r>
              <a:rPr lang="en-GB" sz="2400" dirty="0" err="1"/>
              <a:t>Glendon</a:t>
            </a:r>
            <a:r>
              <a:rPr lang="en-GB" sz="2400" dirty="0"/>
              <a:t> 2002)”</a:t>
            </a:r>
          </a:p>
          <a:p>
            <a:r>
              <a:rPr lang="en-GB" sz="2400" dirty="0"/>
              <a:t>Widens the understanding of </a:t>
            </a:r>
            <a:r>
              <a:rPr lang="en-GB" sz="2400" dirty="0" smtClean="0"/>
              <a:t>FORB and its impact</a:t>
            </a:r>
          </a:p>
          <a:p>
            <a:r>
              <a:rPr lang="en-GB" sz="2400" dirty="0" smtClean="0"/>
              <a:t>Allows positive engagement with </a:t>
            </a:r>
            <a:r>
              <a:rPr lang="en-GB" sz="2400" dirty="0" err="1" smtClean="0"/>
              <a:t>FoRB</a:t>
            </a:r>
            <a:r>
              <a:rPr lang="en-GB" sz="2400" dirty="0" smtClean="0"/>
              <a:t> </a:t>
            </a:r>
          </a:p>
          <a:p>
            <a:r>
              <a:rPr lang="en-GB" sz="2400" dirty="0" smtClean="0"/>
              <a:t>Creative and innovative collaboration </a:t>
            </a:r>
          </a:p>
        </p:txBody>
      </p:sp>
    </p:spTree>
    <p:extLst>
      <p:ext uri="{BB962C8B-B14F-4D97-AF65-F5344CB8AC3E}">
        <p14:creationId xmlns:p14="http://schemas.microsoft.com/office/powerpoint/2010/main" val="293520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to you.. </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	Seeing the Commonwealth as an international agent within the ‘soft power’ network that can promote human rights generally and FORB particularly: compare ASEAN, UN, EU </a:t>
            </a:r>
            <a:r>
              <a:rPr lang="en-GB" dirty="0" err="1"/>
              <a:t>etc</a:t>
            </a:r>
            <a:endParaRPr lang="en-GB" dirty="0"/>
          </a:p>
          <a:p>
            <a:pPr marL="0" indent="0">
              <a:buNone/>
            </a:pPr>
            <a:r>
              <a:rPr lang="en-GB" dirty="0"/>
              <a:t>•	Identify </a:t>
            </a:r>
            <a:r>
              <a:rPr lang="en-GB" dirty="0" err="1"/>
              <a:t>FoRB</a:t>
            </a:r>
            <a:r>
              <a:rPr lang="en-GB" dirty="0"/>
              <a:t> issues in your country </a:t>
            </a:r>
          </a:p>
          <a:p>
            <a:pPr marL="0" indent="0">
              <a:buNone/>
            </a:pPr>
            <a:r>
              <a:rPr lang="en-GB" dirty="0"/>
              <a:t>•	Identify those best to deal with </a:t>
            </a:r>
            <a:r>
              <a:rPr lang="en-GB" dirty="0" err="1"/>
              <a:t>FoRB</a:t>
            </a:r>
            <a:r>
              <a:rPr lang="en-GB" dirty="0"/>
              <a:t> issues in the public square and Parliament </a:t>
            </a:r>
          </a:p>
          <a:p>
            <a:pPr marL="0" indent="0">
              <a:buNone/>
            </a:pPr>
            <a:r>
              <a:rPr lang="en-GB" dirty="0"/>
              <a:t>•	Which Parliamentarians would place </a:t>
            </a:r>
            <a:r>
              <a:rPr lang="en-GB" dirty="0" err="1"/>
              <a:t>FoRB</a:t>
            </a:r>
            <a:r>
              <a:rPr lang="en-GB" dirty="0"/>
              <a:t> on the national policy and legislative agenda?</a:t>
            </a:r>
          </a:p>
          <a:p>
            <a:pPr marL="0" indent="0">
              <a:buNone/>
            </a:pPr>
            <a:r>
              <a:rPr lang="en-GB" dirty="0"/>
              <a:t>•	What challenges exist in raising </a:t>
            </a:r>
            <a:r>
              <a:rPr lang="en-GB" dirty="0" err="1"/>
              <a:t>FoRB</a:t>
            </a:r>
            <a:r>
              <a:rPr lang="en-GB" dirty="0"/>
              <a:t> issues?</a:t>
            </a:r>
          </a:p>
          <a:p>
            <a:pPr marL="0" indent="0">
              <a:buNone/>
            </a:pPr>
            <a:r>
              <a:rPr lang="en-GB" dirty="0"/>
              <a:t>•	Which non-state actors can best influence Parliamentary action around </a:t>
            </a:r>
            <a:r>
              <a:rPr lang="en-GB" dirty="0" err="1"/>
              <a:t>FoRB</a:t>
            </a:r>
            <a:r>
              <a:rPr lang="en-GB" dirty="0"/>
              <a:t>, or creating change on the ground independently?</a:t>
            </a:r>
          </a:p>
          <a:p>
            <a:pPr marL="0" indent="0">
              <a:buNone/>
            </a:pPr>
            <a:r>
              <a:rPr lang="en-GB" dirty="0"/>
              <a:t>•	For CIFORB to engage effectively with Commonwealth countries what practical suggestions would you make?</a:t>
            </a:r>
          </a:p>
          <a:p>
            <a:pPr marL="0" indent="0">
              <a:buNone/>
            </a:pPr>
            <a:r>
              <a:rPr lang="en-GB" dirty="0"/>
              <a:t>o	CHOGM side events</a:t>
            </a:r>
          </a:p>
          <a:p>
            <a:pPr marL="0" indent="0">
              <a:buNone/>
            </a:pPr>
            <a:r>
              <a:rPr lang="en-GB" dirty="0"/>
              <a:t>o	National seminars</a:t>
            </a:r>
          </a:p>
          <a:p>
            <a:pPr marL="0" indent="0">
              <a:buNone/>
            </a:pPr>
            <a:r>
              <a:rPr lang="en-GB" dirty="0"/>
              <a:t>o	Regional seminars</a:t>
            </a:r>
          </a:p>
          <a:p>
            <a:pPr marL="0" indent="0">
              <a:buNone/>
            </a:pPr>
            <a:r>
              <a:rPr lang="en-GB" dirty="0"/>
              <a:t>•	In what role could you assist for the implementation of the </a:t>
            </a:r>
            <a:r>
              <a:rPr lang="en-GB" dirty="0" err="1"/>
              <a:t>CiFoRB</a:t>
            </a:r>
            <a:r>
              <a:rPr lang="en-GB" dirty="0"/>
              <a:t> opportunity to promote FORB internationally?</a:t>
            </a:r>
          </a:p>
          <a:p>
            <a:endParaRPr lang="en-GB" dirty="0"/>
          </a:p>
          <a:p>
            <a:endParaRPr lang="en-GB" dirty="0"/>
          </a:p>
        </p:txBody>
      </p:sp>
    </p:spTree>
    <p:extLst>
      <p:ext uri="{BB962C8B-B14F-4D97-AF65-F5344CB8AC3E}">
        <p14:creationId xmlns:p14="http://schemas.microsoft.com/office/powerpoint/2010/main" val="73350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50627" y="2210937"/>
            <a:ext cx="10672549" cy="46425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7200" b="1" dirty="0" smtClean="0"/>
              <a:t>Thank you</a:t>
            </a:r>
            <a:endParaRPr lang="en-GB" sz="7200" b="1" dirty="0"/>
          </a:p>
        </p:txBody>
      </p:sp>
    </p:spTree>
    <p:extLst>
      <p:ext uri="{BB962C8B-B14F-4D97-AF65-F5344CB8AC3E}">
        <p14:creationId xmlns:p14="http://schemas.microsoft.com/office/powerpoint/2010/main" val="28422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What is CIFORB?</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lstStyle/>
          <a:p>
            <a:pPr marL="0" indent="0">
              <a:buNone/>
            </a:pPr>
            <a:r>
              <a:rPr lang="en-GB" b="1" dirty="0" smtClean="0">
                <a:solidFill>
                  <a:srgbClr val="A21A5E"/>
                </a:solidFill>
              </a:rPr>
              <a:t>The Commonwealth Initiative for the Freedom of Religion or Belief:</a:t>
            </a:r>
          </a:p>
          <a:p>
            <a:pPr marL="0" indent="0">
              <a:buNone/>
            </a:pPr>
            <a:endParaRPr lang="en-GB" b="1" dirty="0" smtClean="0">
              <a:solidFill>
                <a:srgbClr val="A21A5E"/>
              </a:solidFill>
            </a:endParaRPr>
          </a:p>
          <a:p>
            <a:r>
              <a:rPr lang="en-GB" b="1" dirty="0" smtClean="0"/>
              <a:t>Our vision </a:t>
            </a:r>
            <a:r>
              <a:rPr lang="en-GB" dirty="0" smtClean="0"/>
              <a:t>- to effectively equip </a:t>
            </a:r>
            <a:r>
              <a:rPr lang="en-GB" dirty="0"/>
              <a:t>Commonwealth Parliamentarians to make a significant contribution to reversing the global decline in </a:t>
            </a:r>
            <a:r>
              <a:rPr lang="en-GB" dirty="0" smtClean="0"/>
              <a:t>FORB. We aim to use robust </a:t>
            </a:r>
            <a:r>
              <a:rPr lang="en-GB" dirty="0"/>
              <a:t>academic research to create an evidence base to identify effective interventions for addressing </a:t>
            </a:r>
            <a:r>
              <a:rPr lang="en-GB" dirty="0" err="1"/>
              <a:t>FoRB</a:t>
            </a:r>
            <a:r>
              <a:rPr lang="en-GB" dirty="0"/>
              <a:t> issues.</a:t>
            </a:r>
          </a:p>
          <a:p>
            <a:endParaRPr lang="en-GB" b="1" dirty="0" smtClean="0"/>
          </a:p>
        </p:txBody>
      </p:sp>
      <p:cxnSp>
        <p:nvCxnSpPr>
          <p:cNvPr id="5" name="Straight Connector 4"/>
          <p:cNvCxnSpPr/>
          <p:nvPr/>
        </p:nvCxnSpPr>
        <p:spPr>
          <a:xfrm>
            <a:off x="0" y="1337481"/>
            <a:ext cx="4653887"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49618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Why the Commonwealth?</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838200" y="1856095"/>
            <a:ext cx="10515600" cy="4320867"/>
          </a:xfrm>
        </p:spPr>
        <p:txBody>
          <a:bodyPr>
            <a:noAutofit/>
          </a:bodyPr>
          <a:lstStyle/>
          <a:p>
            <a:pPr marL="435609" indent="-435609" defTabSz="572516">
              <a:spcBef>
                <a:spcPts val="1100"/>
              </a:spcBef>
              <a:defRPr sz="3920"/>
            </a:pPr>
            <a:r>
              <a:rPr lang="en-GB" sz="3200" dirty="0"/>
              <a:t>On all five continents, 2.2 billion people, 53 </a:t>
            </a:r>
            <a:r>
              <a:rPr lang="en-GB" sz="3200" dirty="0" smtClean="0"/>
              <a:t>nations which also share a historic connection to the UK</a:t>
            </a:r>
            <a:endParaRPr lang="en-GB" sz="3200" dirty="0"/>
          </a:p>
          <a:p>
            <a:pPr marL="435609" indent="-435609" defTabSz="572516">
              <a:spcBef>
                <a:spcPts val="1100"/>
              </a:spcBef>
              <a:defRPr sz="3920"/>
            </a:pPr>
            <a:r>
              <a:rPr lang="en-GB" sz="3200" dirty="0" smtClean="0"/>
              <a:t>Religiously </a:t>
            </a:r>
            <a:r>
              <a:rPr lang="en-GB" sz="3200" dirty="0"/>
              <a:t>Diverse – Hindu, Muslim, Buddhist and Christian Majority Countries</a:t>
            </a:r>
          </a:p>
          <a:p>
            <a:pPr marL="435609" indent="-435609" defTabSz="572516">
              <a:spcBef>
                <a:spcPts val="1100"/>
              </a:spcBef>
              <a:defRPr sz="3920"/>
            </a:pPr>
            <a:r>
              <a:rPr lang="en-GB" sz="3200" dirty="0"/>
              <a:t>Has a commitment to FORB in </a:t>
            </a:r>
            <a:r>
              <a:rPr lang="en-GB" sz="3200" dirty="0" smtClean="0"/>
              <a:t>Charter</a:t>
            </a:r>
          </a:p>
          <a:p>
            <a:pPr marL="435609" indent="-435609" defTabSz="572516">
              <a:spcBef>
                <a:spcPts val="1100"/>
              </a:spcBef>
              <a:defRPr sz="3920"/>
            </a:pPr>
            <a:r>
              <a:rPr lang="en-GB" sz="3200" dirty="0"/>
              <a:t>Young population – under age of 30</a:t>
            </a:r>
          </a:p>
          <a:p>
            <a:pPr marL="0" indent="0" defTabSz="572516">
              <a:spcBef>
                <a:spcPts val="1100"/>
              </a:spcBef>
              <a:buNone/>
              <a:defRPr sz="3920"/>
            </a:pPr>
            <a:endParaRPr lang="en-GB" sz="3200" dirty="0"/>
          </a:p>
          <a:p>
            <a:pPr marL="0" indent="0">
              <a:buNone/>
            </a:pPr>
            <a:endParaRPr lang="en-GB" sz="2000" dirty="0" smtClean="0"/>
          </a:p>
        </p:txBody>
      </p:sp>
      <p:cxnSp>
        <p:nvCxnSpPr>
          <p:cNvPr id="5" name="Straight Connector 4"/>
          <p:cNvCxnSpPr/>
          <p:nvPr/>
        </p:nvCxnSpPr>
        <p:spPr>
          <a:xfrm>
            <a:off x="0" y="1337481"/>
            <a:ext cx="6646460"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4177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FoRB</a:t>
            </a:r>
            <a:r>
              <a:rPr lang="en-GB" dirty="0" smtClean="0"/>
              <a:t> in the Commonwealth</a:t>
            </a:r>
            <a:endParaRPr lang="en-GB" dirty="0"/>
          </a:p>
        </p:txBody>
      </p:sp>
      <p:sp>
        <p:nvSpPr>
          <p:cNvPr id="3" name="Content Placeholder 2"/>
          <p:cNvSpPr>
            <a:spLocks noGrp="1"/>
          </p:cNvSpPr>
          <p:nvPr>
            <p:ph idx="1"/>
          </p:nvPr>
        </p:nvSpPr>
        <p:spPr/>
        <p:txBody>
          <a:bodyPr/>
          <a:lstStyle/>
          <a:p>
            <a:r>
              <a:rPr lang="en-GB" dirty="0" smtClean="0"/>
              <a:t>As Nazila </a:t>
            </a:r>
            <a:r>
              <a:rPr lang="en-GB" dirty="0" err="1" smtClean="0"/>
              <a:t>Ghanea</a:t>
            </a:r>
            <a:r>
              <a:rPr lang="en-GB" dirty="0" smtClean="0"/>
              <a:t> says in her excellent paper on </a:t>
            </a:r>
            <a:r>
              <a:rPr lang="en-GB" dirty="0" err="1" smtClean="0"/>
              <a:t>FoRB</a:t>
            </a:r>
            <a:r>
              <a:rPr lang="en-GB" dirty="0" smtClean="0"/>
              <a:t> in the Commonwealth (2012) </a:t>
            </a:r>
          </a:p>
          <a:p>
            <a:r>
              <a:rPr lang="en-GB" dirty="0" smtClean="0"/>
              <a:t>All </a:t>
            </a:r>
            <a:r>
              <a:rPr lang="en-GB" dirty="0"/>
              <a:t>in all, ‘religion’ – whether in acknowledging the grounds of diversity in the Commonwealth, outlining commitment for non-discrimination on a variety of grounds, acknowledging the role of faith groups or upholding freedom of religion or belief – seems to have been conspicuously absent</a:t>
            </a:r>
          </a:p>
        </p:txBody>
      </p:sp>
    </p:spTree>
    <p:extLst>
      <p:ext uri="{BB962C8B-B14F-4D97-AF65-F5344CB8AC3E}">
        <p14:creationId xmlns:p14="http://schemas.microsoft.com/office/powerpoint/2010/main" val="123827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Commonwealth Charter- no explicit section</a:t>
            </a:r>
            <a:endParaRPr lang="en-GB" dirty="0"/>
          </a:p>
        </p:txBody>
      </p:sp>
      <p:sp>
        <p:nvSpPr>
          <p:cNvPr id="3" name="Content Placeholder 2"/>
          <p:cNvSpPr>
            <a:spLocks noGrp="1"/>
          </p:cNvSpPr>
          <p:nvPr>
            <p:ph idx="1"/>
          </p:nvPr>
        </p:nvSpPr>
        <p:spPr/>
        <p:txBody>
          <a:bodyPr/>
          <a:lstStyle/>
          <a:p>
            <a:r>
              <a:rPr lang="en-GB" dirty="0"/>
              <a:t>IV. TOLERANCE, RESPECT AND UNDERSTANDING We emphasise the need to promote tolerance, respect, understanding, moderation and religious freedom which are essential to the development of free and democratic societies, and recall that respect for the dignity of all human beings is critical to promoting peace and prosperity. We accept that diversity and understanding the richness of our multiple identities are fundamental to the Commonwealth’s principles and approach.</a:t>
            </a:r>
          </a:p>
        </p:txBody>
      </p:sp>
    </p:spTree>
    <p:extLst>
      <p:ext uri="{BB962C8B-B14F-4D97-AF65-F5344CB8AC3E}">
        <p14:creationId xmlns:p14="http://schemas.microsoft.com/office/powerpoint/2010/main" val="280393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How is CIFORB unique from others</a:t>
            </a:r>
            <a:endParaRPr lang="en-GB" dirty="0">
              <a:solidFill>
                <a:srgbClr val="A21A5E"/>
              </a:solidFill>
              <a:effectLst>
                <a:outerShdw blurRad="50800" dist="38100" dir="2700000" algn="tl" rotWithShape="0">
                  <a:prstClr val="black">
                    <a:alpha val="40000"/>
                  </a:prstClr>
                </a:outerShdw>
              </a:effectLst>
            </a:endParaRPr>
          </a:p>
        </p:txBody>
      </p:sp>
      <p:cxnSp>
        <p:nvCxnSpPr>
          <p:cNvPr id="5" name="Straight Connector 4"/>
          <p:cNvCxnSpPr/>
          <p:nvPr/>
        </p:nvCxnSpPr>
        <p:spPr>
          <a:xfrm>
            <a:off x="0" y="1337481"/>
            <a:ext cx="8625385"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6" name="Content Placeholder 2"/>
          <p:cNvSpPr txBox="1">
            <a:spLocks/>
          </p:cNvSpPr>
          <p:nvPr/>
        </p:nvSpPr>
        <p:spPr>
          <a:xfrm>
            <a:off x="750627" y="1760561"/>
            <a:ext cx="10945504" cy="50928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Advocacy strategies in </a:t>
            </a:r>
            <a:r>
              <a:rPr lang="en-GB" sz="2400" dirty="0" smtClean="0"/>
              <a:t>Commonwealth countries </a:t>
            </a:r>
            <a:r>
              <a:rPr lang="en-GB" sz="2400" dirty="0"/>
              <a:t>have already begun to focus on </a:t>
            </a:r>
            <a:r>
              <a:rPr lang="en-GB" sz="2400" dirty="0" smtClean="0"/>
              <a:t>parliamentarians such as the </a:t>
            </a:r>
            <a:r>
              <a:rPr lang="en-GB" sz="2400" dirty="0" err="1" smtClean="0"/>
              <a:t>IPPFoRB</a:t>
            </a:r>
            <a:r>
              <a:rPr lang="en-GB" sz="2400" dirty="0" smtClean="0"/>
              <a:t> and APPG </a:t>
            </a:r>
            <a:r>
              <a:rPr lang="en-GB" sz="2400" dirty="0" err="1" smtClean="0"/>
              <a:t>FoRB</a:t>
            </a:r>
            <a:r>
              <a:rPr lang="en-GB" sz="2400" dirty="0" smtClean="0"/>
              <a:t>.</a:t>
            </a:r>
          </a:p>
          <a:p>
            <a:r>
              <a:rPr lang="en-GB" sz="2400" dirty="0" smtClean="0"/>
              <a:t>CIFORB are unique in providing </a:t>
            </a:r>
            <a:r>
              <a:rPr lang="en-GB" sz="2400" dirty="0"/>
              <a:t>robust academic research to create an evidence base to identify effective interventions for addressing </a:t>
            </a:r>
            <a:r>
              <a:rPr lang="en-GB" sz="2400" dirty="0" err="1"/>
              <a:t>FoRB</a:t>
            </a:r>
            <a:r>
              <a:rPr lang="en-GB" sz="2400" dirty="0"/>
              <a:t> </a:t>
            </a:r>
            <a:r>
              <a:rPr lang="en-GB" sz="2400" dirty="0" smtClean="0"/>
              <a:t>issues.</a:t>
            </a:r>
          </a:p>
          <a:p>
            <a:r>
              <a:rPr lang="en-GB" sz="2400" dirty="0" smtClean="0"/>
              <a:t>We will establish a Commission which will extend the reach of the project across the Commonwealth, and utilise expertise to influence policy and create effective change in </a:t>
            </a:r>
            <a:r>
              <a:rPr lang="en-GB" sz="2400" dirty="0" err="1" smtClean="0"/>
              <a:t>FoRB</a:t>
            </a:r>
            <a:endParaRPr lang="en-GB" sz="2400" dirty="0" smtClean="0"/>
          </a:p>
          <a:p>
            <a:r>
              <a:rPr lang="en-GB" sz="2400" dirty="0" smtClean="0"/>
              <a:t>We will establish a centres of excellence to support Parliamentarians in advocating </a:t>
            </a:r>
            <a:r>
              <a:rPr lang="en-GB" sz="2400" dirty="0" err="1" smtClean="0"/>
              <a:t>FoRB</a:t>
            </a:r>
            <a:endParaRPr lang="en-GB" sz="2400" dirty="0"/>
          </a:p>
        </p:txBody>
      </p:sp>
    </p:spTree>
    <p:extLst>
      <p:ext uri="{BB962C8B-B14F-4D97-AF65-F5344CB8AC3E}">
        <p14:creationId xmlns:p14="http://schemas.microsoft.com/office/powerpoint/2010/main" val="81736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Why is CIFORB important?</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lstStyle/>
          <a:p>
            <a:r>
              <a:rPr lang="en-GB" dirty="0"/>
              <a:t>Article </a:t>
            </a:r>
            <a:r>
              <a:rPr lang="en-GB" dirty="0" smtClean="0"/>
              <a:t>18</a:t>
            </a:r>
            <a:r>
              <a:rPr lang="en-GB" dirty="0"/>
              <a:t> </a:t>
            </a:r>
            <a:r>
              <a:rPr lang="en-GB" dirty="0" smtClean="0"/>
              <a:t>of the UDHR has become “An </a:t>
            </a:r>
            <a:r>
              <a:rPr lang="en-GB" dirty="0"/>
              <a:t>Orphaned </a:t>
            </a:r>
            <a:r>
              <a:rPr lang="en-GB" dirty="0" smtClean="0"/>
              <a:t>Right”</a:t>
            </a:r>
            <a:endParaRPr lang="en-GB" dirty="0"/>
          </a:p>
          <a:p>
            <a:r>
              <a:rPr lang="en-GB" dirty="0" smtClean="0"/>
              <a:t>There has been a historical </a:t>
            </a:r>
            <a:r>
              <a:rPr lang="en-GB" dirty="0"/>
              <a:t>abandonment (in both practical and ideological focus)</a:t>
            </a:r>
          </a:p>
          <a:p>
            <a:r>
              <a:rPr lang="en-GB" dirty="0"/>
              <a:t>Structural and conceptual complication: impinges on other rights and is itself shaped and restricted by them</a:t>
            </a:r>
          </a:p>
          <a:p>
            <a:r>
              <a:rPr lang="en-GB" dirty="0"/>
              <a:t>Lack of applicable formal UN infrastructure: No convention &amp; associated legal frameworks </a:t>
            </a:r>
          </a:p>
          <a:p>
            <a:endParaRPr lang="en-GB" b="1" dirty="0" smtClean="0"/>
          </a:p>
        </p:txBody>
      </p:sp>
      <p:cxnSp>
        <p:nvCxnSpPr>
          <p:cNvPr id="5" name="Straight Connector 4"/>
          <p:cNvCxnSpPr/>
          <p:nvPr/>
        </p:nvCxnSpPr>
        <p:spPr>
          <a:xfrm>
            <a:off x="0" y="1337481"/>
            <a:ext cx="6701051"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7746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Why is CIFORB important?</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838200" y="1555845"/>
            <a:ext cx="10515600" cy="4621118"/>
          </a:xfrm>
        </p:spPr>
        <p:txBody>
          <a:bodyPr>
            <a:noAutofit/>
          </a:bodyPr>
          <a:lstStyle/>
          <a:p>
            <a:r>
              <a:rPr lang="en-GB" sz="2000" dirty="0" smtClean="0"/>
              <a:t>CIFORB will explore the critical but </a:t>
            </a:r>
            <a:r>
              <a:rPr lang="en-GB" sz="2000" dirty="0" err="1" smtClean="0"/>
              <a:t>underinvestigated</a:t>
            </a:r>
            <a:r>
              <a:rPr lang="en-GB" sz="2000" dirty="0" smtClean="0"/>
              <a:t> potential of parliamentarians, asking </a:t>
            </a:r>
            <a:r>
              <a:rPr lang="en-GB" sz="2000" b="1" dirty="0" smtClean="0"/>
              <a:t>“</a:t>
            </a:r>
            <a:r>
              <a:rPr lang="en-US" sz="2000" b="1" i="1" dirty="0"/>
              <a:t>How can parliamentarians be effectively equipped to make a significant contribution to reversing the global decline in </a:t>
            </a:r>
            <a:r>
              <a:rPr lang="en-US" sz="2000" b="1" i="1" dirty="0" err="1" smtClean="0"/>
              <a:t>FoRB</a:t>
            </a:r>
            <a:r>
              <a:rPr lang="en-US" sz="2000" b="1" i="1" dirty="0" smtClean="0"/>
              <a:t>?”</a:t>
            </a:r>
            <a:endParaRPr lang="en-GB" sz="2000" b="1" dirty="0"/>
          </a:p>
          <a:p>
            <a:r>
              <a:rPr lang="en-GB" sz="2000" dirty="0" smtClean="0"/>
              <a:t>Parliamentarians have </a:t>
            </a:r>
            <a:r>
              <a:rPr lang="en-GB" sz="2000" dirty="0"/>
              <a:t>a unique capacity and opportunity to work within and across </a:t>
            </a:r>
            <a:r>
              <a:rPr lang="en-GB" sz="2000" dirty="0" smtClean="0"/>
              <a:t>national </a:t>
            </a:r>
            <a:r>
              <a:rPr lang="en-GB" sz="2000" dirty="0"/>
              <a:t>boundaries for change </a:t>
            </a:r>
            <a:endParaRPr lang="en-GB" sz="2000" dirty="0" smtClean="0"/>
          </a:p>
          <a:p>
            <a:r>
              <a:rPr lang="en-GB" sz="2000" dirty="0" smtClean="0"/>
              <a:t>Parliamentarians </a:t>
            </a:r>
            <a:r>
              <a:rPr lang="en-GB" sz="2000" dirty="0"/>
              <a:t>in some Commonwealth countries </a:t>
            </a:r>
            <a:r>
              <a:rPr lang="en-GB" sz="2000" dirty="0" smtClean="0"/>
              <a:t>have </a:t>
            </a:r>
            <a:r>
              <a:rPr lang="en-GB" sz="2000" dirty="0"/>
              <a:t>been key initiators of </a:t>
            </a:r>
            <a:r>
              <a:rPr lang="en-GB" sz="2000" dirty="0" smtClean="0"/>
              <a:t>strategies, </a:t>
            </a:r>
            <a:r>
              <a:rPr lang="en-GB" sz="2000" dirty="0"/>
              <a:t>but </a:t>
            </a:r>
            <a:r>
              <a:rPr lang="en-GB" sz="2000" dirty="0" smtClean="0"/>
              <a:t>we argue </a:t>
            </a:r>
            <a:r>
              <a:rPr lang="en-GB" sz="2000" dirty="0"/>
              <a:t>that their effectiveness </a:t>
            </a:r>
            <a:r>
              <a:rPr lang="en-GB" sz="2000" dirty="0" smtClean="0"/>
              <a:t>has </a:t>
            </a:r>
            <a:r>
              <a:rPr lang="en-GB" sz="2000" dirty="0"/>
              <a:t>often been hampered by a lack of training and professional </a:t>
            </a:r>
            <a:r>
              <a:rPr lang="en-GB" sz="2000" dirty="0" smtClean="0"/>
              <a:t>resourcing</a:t>
            </a:r>
          </a:p>
          <a:p>
            <a:r>
              <a:rPr lang="en-GB" sz="2000" dirty="0" err="1"/>
              <a:t>CIFoRB</a:t>
            </a:r>
            <a:r>
              <a:rPr lang="en-GB" sz="2000" dirty="0"/>
              <a:t> therefore establishes a unique advocacy, support and professional development unit deploying international academic, parliamentary and policy expertise targeted to increase the </a:t>
            </a:r>
            <a:r>
              <a:rPr lang="en-GB" sz="2000" i="1" dirty="0"/>
              <a:t>number, knowledge, profile </a:t>
            </a:r>
            <a:r>
              <a:rPr lang="en-GB" sz="2000" dirty="0"/>
              <a:t>and</a:t>
            </a:r>
            <a:r>
              <a:rPr lang="en-GB" sz="2000" i="1" dirty="0"/>
              <a:t> impact</a:t>
            </a:r>
            <a:r>
              <a:rPr lang="en-GB" sz="2000" dirty="0"/>
              <a:t> of parliamentarians and senior advisors working for </a:t>
            </a:r>
            <a:r>
              <a:rPr lang="en-GB" sz="2000" dirty="0" err="1"/>
              <a:t>FoRB</a:t>
            </a:r>
            <a:r>
              <a:rPr lang="en-GB" sz="2000" dirty="0"/>
              <a:t> across the Commonwealth.</a:t>
            </a:r>
            <a:endParaRPr lang="en-GB" sz="2000" b="1" dirty="0" smtClean="0"/>
          </a:p>
        </p:txBody>
      </p:sp>
      <p:cxnSp>
        <p:nvCxnSpPr>
          <p:cNvPr id="5" name="Straight Connector 4"/>
          <p:cNvCxnSpPr/>
          <p:nvPr/>
        </p:nvCxnSpPr>
        <p:spPr>
          <a:xfrm>
            <a:off x="0" y="1337481"/>
            <a:ext cx="6701051"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9871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A21A5E"/>
                </a:solidFill>
                <a:effectLst>
                  <a:outerShdw blurRad="50800" dist="38100" dir="2700000" algn="tl" rotWithShape="0">
                    <a:prstClr val="black">
                      <a:alpha val="40000"/>
                    </a:prstClr>
                  </a:outerShdw>
                </a:effectLst>
              </a:rPr>
              <a:t>CIFORB’s strategic aims</a:t>
            </a:r>
            <a:endParaRPr lang="en-GB" dirty="0">
              <a:solidFill>
                <a:srgbClr val="A21A5E"/>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838200" y="1856095"/>
            <a:ext cx="10515600" cy="4320867"/>
          </a:xfrm>
        </p:spPr>
        <p:txBody>
          <a:bodyPr>
            <a:noAutofit/>
          </a:bodyPr>
          <a:lstStyle/>
          <a:p>
            <a:r>
              <a:rPr lang="en-GB" dirty="0"/>
              <a:t>A measurable increase in the number of Commonwealth parliamentarians and senior advisors expressing interest in and concern for issues around </a:t>
            </a:r>
            <a:r>
              <a:rPr lang="en-GB" dirty="0" err="1"/>
              <a:t>FoRB</a:t>
            </a:r>
            <a:r>
              <a:rPr lang="en-GB" dirty="0"/>
              <a:t>, and an increase in their knowledge, profile and impact.</a:t>
            </a:r>
          </a:p>
          <a:p>
            <a:r>
              <a:rPr lang="en-GB" dirty="0"/>
              <a:t>Establishment of a scholarly research evidence base into effective intervention on </a:t>
            </a:r>
            <a:r>
              <a:rPr lang="en-GB" dirty="0" err="1"/>
              <a:t>FoRB</a:t>
            </a:r>
            <a:endParaRPr lang="en-GB" dirty="0"/>
          </a:p>
          <a:p>
            <a:r>
              <a:rPr lang="en-GB" dirty="0"/>
              <a:t>Establishment of a centre of excellence in the UK </a:t>
            </a:r>
            <a:r>
              <a:rPr lang="en-GB" dirty="0" smtClean="0"/>
              <a:t>parliament and regional hubs across the commonwealth</a:t>
            </a:r>
            <a:endParaRPr lang="en-GB" dirty="0"/>
          </a:p>
          <a:p>
            <a:r>
              <a:rPr lang="en-GB" dirty="0"/>
              <a:t>Creation of networks of established and emerging leaders</a:t>
            </a:r>
          </a:p>
          <a:p>
            <a:endParaRPr lang="en-GB" dirty="0" smtClean="0"/>
          </a:p>
        </p:txBody>
      </p:sp>
      <p:cxnSp>
        <p:nvCxnSpPr>
          <p:cNvPr id="5" name="Straight Connector 4"/>
          <p:cNvCxnSpPr/>
          <p:nvPr/>
        </p:nvCxnSpPr>
        <p:spPr>
          <a:xfrm>
            <a:off x="0" y="1337481"/>
            <a:ext cx="6073254" cy="0"/>
          </a:xfrm>
          <a:prstGeom prst="line">
            <a:avLst/>
          </a:prstGeom>
          <a:ln w="57150">
            <a:solidFill>
              <a:schemeClr val="accent5">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45052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1857</TotalTime>
  <Words>2683</Words>
  <Application>Microsoft Office PowerPoint</Application>
  <PresentationFormat>Custom</PresentationFormat>
  <Paragraphs>150</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Harriet Hoffler Head of Research</vt:lpstr>
      <vt:lpstr>What is CIFORB?</vt:lpstr>
      <vt:lpstr>Why the Commonwealth?</vt:lpstr>
      <vt:lpstr>FoRB in the Commonwealth</vt:lpstr>
      <vt:lpstr>Commonwealth Charter- no explicit section</vt:lpstr>
      <vt:lpstr>How is CIFORB unique from others</vt:lpstr>
      <vt:lpstr>Why is CIFORB important?</vt:lpstr>
      <vt:lpstr>Why is CIFORB important?</vt:lpstr>
      <vt:lpstr>CIFORB’s strategic aims</vt:lpstr>
      <vt:lpstr>CIFORB’s current work</vt:lpstr>
      <vt:lpstr>CIFORB’s current work</vt:lpstr>
      <vt:lpstr>CIFORB Commonwealth Commission</vt:lpstr>
      <vt:lpstr>CIFORB Commonwealth Commission</vt:lpstr>
      <vt:lpstr>CIFORB Commonwealth Commission</vt:lpstr>
      <vt:lpstr>Over to you.. </vt:lpstr>
      <vt:lpstr>PowerPoint Presentation</vt:lpstr>
    </vt:vector>
  </TitlesOfParts>
  <Company>Houses of Parliament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Commonwealth Commission on Freedom of Religion or Belief</dc:title>
  <dc:creator>BERRIDGE, Baroness</dc:creator>
  <cp:lastModifiedBy>Harriet Hoffler</cp:lastModifiedBy>
  <cp:revision>53</cp:revision>
  <dcterms:created xsi:type="dcterms:W3CDTF">2016-03-03T17:55:41Z</dcterms:created>
  <dcterms:modified xsi:type="dcterms:W3CDTF">2016-10-04T16:42:14Z</dcterms:modified>
</cp:coreProperties>
</file>