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355" r:id="rId3"/>
    <p:sldId id="354" r:id="rId4"/>
    <p:sldId id="356" r:id="rId5"/>
    <p:sldId id="357" r:id="rId6"/>
    <p:sldId id="364" r:id="rId7"/>
    <p:sldId id="358" r:id="rId8"/>
    <p:sldId id="359" r:id="rId9"/>
    <p:sldId id="360" r:id="rId10"/>
    <p:sldId id="361" r:id="rId11"/>
    <p:sldId id="362" r:id="rId12"/>
    <p:sldId id="352" r:id="rId13"/>
    <p:sldId id="363"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p:scale>
          <a:sx n="100" d="100"/>
          <a:sy n="100" d="100"/>
        </p:scale>
        <p:origin x="-1032"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Plan1!$B$1</c:f>
              <c:strCache>
                <c:ptCount val="1"/>
                <c:pt idx="0">
                  <c:v>GRI</c:v>
                </c:pt>
              </c:strCache>
            </c:strRef>
          </c:tx>
          <c:spPr>
            <a:ln w="34925" cap="rnd">
              <a:solidFill>
                <a:srgbClr val="E1681D"/>
              </a:solidFill>
              <a:round/>
            </a:ln>
            <a:effectLst>
              <a:outerShdw blurRad="44450" dist="25400" dir="2700000" algn="br" rotWithShape="0">
                <a:srgbClr val="000000">
                  <a:alpha val="60000"/>
                </a:srgbClr>
              </a:outerShdw>
            </a:effectLst>
          </c:spPr>
          <c:marker>
            <c:symbol val="none"/>
          </c:marker>
          <c:dLbls>
            <c:dLbl>
              <c:idx val="1"/>
              <c:layout>
                <c:manualLayout>
                  <c:x val="1.570048309178744E-2"/>
                  <c:y val="-2.62677824613946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Plan1!$A$2:$A$8</c:f>
              <c:numCache>
                <c:formatCode>General</c:formatCode>
                <c:ptCount val="7"/>
                <c:pt idx="0">
                  <c:v>2007</c:v>
                </c:pt>
                <c:pt idx="1">
                  <c:v>2008</c:v>
                </c:pt>
                <c:pt idx="2">
                  <c:v>2009</c:v>
                </c:pt>
                <c:pt idx="3">
                  <c:v>2010</c:v>
                </c:pt>
                <c:pt idx="4">
                  <c:v>2011</c:v>
                </c:pt>
                <c:pt idx="5">
                  <c:v>2012</c:v>
                </c:pt>
                <c:pt idx="6">
                  <c:v>2013</c:v>
                </c:pt>
              </c:numCache>
            </c:numRef>
          </c:cat>
          <c:val>
            <c:numRef>
              <c:f>Plan1!$B$2:$B$8</c:f>
              <c:numCache>
                <c:formatCode>General</c:formatCode>
                <c:ptCount val="7"/>
                <c:pt idx="0">
                  <c:v>0.4</c:v>
                </c:pt>
                <c:pt idx="1">
                  <c:v>0.8</c:v>
                </c:pt>
                <c:pt idx="2">
                  <c:v>1.1000000000000001</c:v>
                </c:pt>
                <c:pt idx="3">
                  <c:v>1</c:v>
                </c:pt>
                <c:pt idx="4">
                  <c:v>0.4</c:v>
                </c:pt>
                <c:pt idx="5">
                  <c:v>0.6</c:v>
                </c:pt>
                <c:pt idx="6">
                  <c:v>0.2</c:v>
                </c:pt>
              </c:numCache>
            </c:numRef>
          </c:val>
          <c:smooth val="1"/>
        </c:ser>
        <c:ser>
          <c:idx val="1"/>
          <c:order val="1"/>
          <c:tx>
            <c:strRef>
              <c:f>Plan1!$C$1</c:f>
              <c:strCache>
                <c:ptCount val="1"/>
                <c:pt idx="0">
                  <c:v>SHI</c:v>
                </c:pt>
              </c:strCache>
            </c:strRef>
          </c:tx>
          <c:spPr>
            <a:ln w="60325" cap="rnd">
              <a:solidFill>
                <a:schemeClr val="accent6">
                  <a:lumMod val="60000"/>
                  <a:lumOff val="40000"/>
                </a:schemeClr>
              </a:solidFill>
              <a:round/>
            </a:ln>
            <a:effectLst>
              <a:softEdge rad="0"/>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Plan1!$A$2:$A$8</c:f>
              <c:numCache>
                <c:formatCode>General</c:formatCode>
                <c:ptCount val="7"/>
                <c:pt idx="0">
                  <c:v>2007</c:v>
                </c:pt>
                <c:pt idx="1">
                  <c:v>2008</c:v>
                </c:pt>
                <c:pt idx="2">
                  <c:v>2009</c:v>
                </c:pt>
                <c:pt idx="3">
                  <c:v>2010</c:v>
                </c:pt>
                <c:pt idx="4">
                  <c:v>2011</c:v>
                </c:pt>
                <c:pt idx="5">
                  <c:v>2012</c:v>
                </c:pt>
                <c:pt idx="6">
                  <c:v>2013</c:v>
                </c:pt>
              </c:numCache>
            </c:numRef>
          </c:cat>
          <c:val>
            <c:numRef>
              <c:f>Plan1!$C$2:$C$8</c:f>
              <c:numCache>
                <c:formatCode>General</c:formatCode>
                <c:ptCount val="7"/>
                <c:pt idx="0">
                  <c:v>0.8</c:v>
                </c:pt>
                <c:pt idx="1">
                  <c:v>1.6</c:v>
                </c:pt>
                <c:pt idx="2">
                  <c:v>1.7</c:v>
                </c:pt>
                <c:pt idx="3">
                  <c:v>3.3</c:v>
                </c:pt>
                <c:pt idx="4">
                  <c:v>3.5</c:v>
                </c:pt>
                <c:pt idx="5">
                  <c:v>2.8</c:v>
                </c:pt>
                <c:pt idx="6">
                  <c:v>3.7</c:v>
                </c:pt>
              </c:numCache>
            </c:numRef>
          </c:val>
          <c:smooth val="1"/>
        </c:ser>
        <c:dLbls>
          <c:showLegendKey val="0"/>
          <c:showVal val="0"/>
          <c:showCatName val="0"/>
          <c:showSerName val="0"/>
          <c:showPercent val="0"/>
          <c:showBubbleSize val="0"/>
        </c:dLbls>
        <c:marker val="1"/>
        <c:smooth val="0"/>
        <c:axId val="111580672"/>
        <c:axId val="111582208"/>
      </c:lineChart>
      <c:catAx>
        <c:axId val="111580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11582208"/>
        <c:crosses val="autoZero"/>
        <c:auto val="1"/>
        <c:lblAlgn val="ctr"/>
        <c:lblOffset val="100"/>
        <c:noMultiLvlLbl val="0"/>
      </c:catAx>
      <c:valAx>
        <c:axId val="11158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1115806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7CF50D6-E725-4F24-B9CB-DC49D79B0FF1}" type="datetimeFigureOut">
              <a:rPr lang="pt-BR" smtClean="0"/>
              <a:t>26/09/2016</a:t>
            </a:fld>
            <a:endParaRPr lang="pt-BR"/>
          </a:p>
        </p:txBody>
      </p:sp>
      <p:sp>
        <p:nvSpPr>
          <p:cNvPr id="4" name="Espaço Reservado para Rodapé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1801D4-A6BC-40FA-9CC6-56EA3C7EAC3E}" type="slidenum">
              <a:rPr lang="pt-BR" smtClean="0"/>
              <a:t>‹nº›</a:t>
            </a:fld>
            <a:endParaRPr lang="pt-BR"/>
          </a:p>
        </p:txBody>
      </p:sp>
    </p:spTree>
    <p:extLst>
      <p:ext uri="{BB962C8B-B14F-4D97-AF65-F5344CB8AC3E}">
        <p14:creationId xmlns:p14="http://schemas.microsoft.com/office/powerpoint/2010/main" val="395721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36241A-E44F-4645-98F5-1A2424346347}" type="datetimeFigureOut">
              <a:rPr lang="pt-BR" smtClean="0"/>
              <a:t>26/09/2016</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A1DD7F-E41E-4C60-B617-C7C761B89663}" type="slidenum">
              <a:rPr lang="pt-BR" smtClean="0"/>
              <a:t>‹nº›</a:t>
            </a:fld>
            <a:endParaRPr lang="pt-BR"/>
          </a:p>
        </p:txBody>
      </p:sp>
    </p:spTree>
    <p:extLst>
      <p:ext uri="{BB962C8B-B14F-4D97-AF65-F5344CB8AC3E}">
        <p14:creationId xmlns:p14="http://schemas.microsoft.com/office/powerpoint/2010/main" val="53817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BR" smtClean="0"/>
              <a:t>Clique para editar o título mestre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B80C674-7DFC-42FE-B9CD-82963CDB1557}"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076456F-F47D-4F25-8053-2A695DA0CA7D}"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D6C7379-69CC-4837-9905-BEBA22830C8A}"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9EB8B7E-8AEE-4F10-BFEE-C999AD004D36}"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BR" smtClean="0"/>
              <a:t>Clique para editar o texto mestre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BR" smtClean="0"/>
              <a:t>Clique para editar o texto mestre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8668F3F9-58BC-440B-B37B-805B9055EF92}" type="datetimeFigureOut">
              <a:rPr lang="en-US" dirty="0"/>
              <a:t>9/26/2016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0D5A53AF-48EA-489D-8260-9DCAB666386A}" type="datetimeFigureOut">
              <a:rPr lang="en-US" dirty="0"/>
              <a:t>9/26/2016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ítulo e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pt-BR"/>
              <a:t>Clique para editar o estilo do título mestre</a:t>
            </a:r>
          </a:p>
        </p:txBody>
      </p:sp>
      <p:sp>
        <p:nvSpPr>
          <p:cNvPr id="8" name="Date Placeholder 7"/>
          <p:cNvSpPr>
            <a:spLocks noGrp="1"/>
          </p:cNvSpPr>
          <p:nvPr>
            <p:ph type="dt" sz="half" idx="10"/>
          </p:nvPr>
        </p:nvSpPr>
        <p:spPr/>
        <p:txBody>
          <a:bodyPr/>
          <a:lstStyle/>
          <a:p>
            <a:fld id="{5C14FD69-4A85-4715-A222-ABB225B63BC6}" type="datetimeFigureOut">
              <a:rPr lang="pt-BR"/>
              <a:pPr/>
              <a:t>26/09/2016</a:t>
            </a:fld>
            <a:endParaRPr lang="pt-BR"/>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pt-BR"/>
          </a:p>
        </p:txBody>
      </p:sp>
      <p:sp>
        <p:nvSpPr>
          <p:cNvPr id="11" name="Footer Placeholder 10"/>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92535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t-BR" smtClean="0"/>
              <a:t>Clique para editar o título mestre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20000" y="2505075"/>
            <a:ext cx="5025216"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t-BR" smtClean="0"/>
              <a:t>Clique para editar o texto mestre</a:t>
            </a:r>
          </a:p>
        </p:txBody>
      </p:sp>
      <p:sp>
        <p:nvSpPr>
          <p:cNvPr id="6" name="Content Placeholder 5"/>
          <p:cNvSpPr>
            <a:spLocks noGrp="1"/>
          </p:cNvSpPr>
          <p:nvPr>
            <p:ph sz="quarter" idx="4"/>
          </p:nvPr>
        </p:nvSpPr>
        <p:spPr>
          <a:xfrm>
            <a:off x="6319840" y="2505075"/>
            <a:ext cx="503554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7D1BD23-6E54-4D9D-AD88-A2813C73CC25}"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471A834-4F3C-4AF9-9C74-05EC35A0F292}" type="datetimeFigureOut">
              <a:rPr lang="en-US" dirty="0"/>
              <a:t>9/26/2016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1883" y="2609850"/>
            <a:ext cx="11743592" cy="1162051"/>
          </a:xfrm>
        </p:spPr>
        <p:txBody>
          <a:bodyPr>
            <a:noAutofit/>
          </a:bodyPr>
          <a:lstStyle/>
          <a:p>
            <a:pPr algn="ctr"/>
            <a:r>
              <a:rPr lang="en-ZA" sz="4800" b="1" spc="0" dirty="0" smtClean="0">
                <a:effectLst/>
              </a:rPr>
              <a:t>Religious Rights in a pluralistic world:  </a:t>
            </a:r>
            <a:br>
              <a:rPr lang="en-ZA" sz="4800" b="1" spc="0" dirty="0" smtClean="0">
                <a:effectLst/>
              </a:rPr>
            </a:br>
            <a:r>
              <a:rPr lang="en-ZA" sz="4800" b="1" spc="0" dirty="0" smtClean="0">
                <a:effectLst/>
              </a:rPr>
              <a:t>The </a:t>
            </a:r>
            <a:r>
              <a:rPr lang="en-ZA" sz="4800" b="1" spc="0" dirty="0">
                <a:effectLst/>
              </a:rPr>
              <a:t>Brazilian Approach</a:t>
            </a:r>
            <a:endParaRPr lang="pt-BR" sz="4800" spc="0" dirty="0"/>
          </a:p>
        </p:txBody>
      </p:sp>
      <p:sp>
        <p:nvSpPr>
          <p:cNvPr id="3" name="Subtítulo 2"/>
          <p:cNvSpPr>
            <a:spLocks noGrp="1"/>
          </p:cNvSpPr>
          <p:nvPr>
            <p:ph type="subTitle" idx="1"/>
          </p:nvPr>
        </p:nvSpPr>
        <p:spPr>
          <a:xfrm>
            <a:off x="1405706" y="505043"/>
            <a:ext cx="9144000" cy="1038007"/>
          </a:xfrm>
        </p:spPr>
        <p:txBody>
          <a:bodyPr>
            <a:normAutofit fontScale="77500" lnSpcReduction="20000"/>
          </a:bodyPr>
          <a:lstStyle/>
          <a:p>
            <a:pPr algn="ctr"/>
            <a:r>
              <a:rPr lang="en-ZA" b="1" dirty="0" smtClean="0"/>
              <a:t>Twenty-Third Annual International Law and Religion Symposium</a:t>
            </a:r>
          </a:p>
          <a:p>
            <a:pPr algn="ctr"/>
            <a:r>
              <a:rPr lang="en-ZA" b="1" dirty="0" smtClean="0"/>
              <a:t>Brigham Young University – Provo, Utah – October 2-4, 2016</a:t>
            </a:r>
          </a:p>
        </p:txBody>
      </p:sp>
      <p:sp>
        <p:nvSpPr>
          <p:cNvPr id="7" name="Subtítulo 2"/>
          <p:cNvSpPr txBox="1">
            <a:spLocks/>
          </p:cNvSpPr>
          <p:nvPr/>
        </p:nvSpPr>
        <p:spPr>
          <a:xfrm>
            <a:off x="6160219" y="4838700"/>
            <a:ext cx="5222436" cy="122321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smtClean="0">
                <a:latin typeface="+mn-lt"/>
              </a:rPr>
              <a:t>Dr. Alexandre Brasil Fonseca</a:t>
            </a:r>
          </a:p>
          <a:p>
            <a:r>
              <a:rPr lang="es-ES" sz="2000" dirty="0" smtClean="0">
                <a:latin typeface="+mn-lt"/>
              </a:rPr>
              <a:t>Federal </a:t>
            </a:r>
            <a:r>
              <a:rPr lang="es-ES" sz="2000" dirty="0" err="1" smtClean="0">
                <a:latin typeface="+mn-lt"/>
              </a:rPr>
              <a:t>University</a:t>
            </a:r>
            <a:r>
              <a:rPr lang="es-ES" sz="2000" dirty="0" smtClean="0">
                <a:latin typeface="+mn-lt"/>
              </a:rPr>
              <a:t> of Rio de Janeiro</a:t>
            </a:r>
          </a:p>
          <a:p>
            <a:r>
              <a:rPr lang="es-ES" sz="2000" dirty="0" smtClean="0">
                <a:latin typeface="+mn-lt"/>
              </a:rPr>
              <a:t>abrasil@ufrj.br</a:t>
            </a:r>
            <a:endParaRPr lang="pt-BR" sz="2000" dirty="0">
              <a:latin typeface="+mn-lt"/>
            </a:endParaRPr>
          </a:p>
        </p:txBody>
      </p:sp>
    </p:spTree>
    <p:extLst>
      <p:ext uri="{BB962C8B-B14F-4D97-AF65-F5344CB8AC3E}">
        <p14:creationId xmlns:p14="http://schemas.microsoft.com/office/powerpoint/2010/main" val="425903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800" y="796925"/>
            <a:ext cx="10515600" cy="1325563"/>
          </a:xfrm>
        </p:spPr>
        <p:txBody>
          <a:bodyPr>
            <a:normAutofit fontScale="90000"/>
          </a:bodyPr>
          <a:lstStyle/>
          <a:p>
            <a:r>
              <a:rPr lang="en-ZA" b="1" dirty="0" smtClean="0"/>
              <a:t>3. Understanding </a:t>
            </a:r>
            <a:r>
              <a:rPr lang="en-ZA" b="1" dirty="0"/>
              <a:t>and articulation of the role of religions in promoting human rights and a more cohesive society</a:t>
            </a:r>
            <a:endParaRPr lang="es-ES" dirty="0"/>
          </a:p>
        </p:txBody>
      </p:sp>
      <p:pic>
        <p:nvPicPr>
          <p:cNvPr id="6150" name="Picture 6" descr="http://secretariageral.gov.br/central-de-conteudos/imagens/10-12-2013-encontro-movimento-paz-protecao/img_0064.jpg/@@images/9003f381-9b35-4381-ae41-a13c8cc9dad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2895600"/>
            <a:ext cx="5816600" cy="38725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luteranos.com.br/_arquivos/201312/big_eb9df92beafa500b630c309203b26b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895600"/>
            <a:ext cx="5746148" cy="380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280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4. </a:t>
            </a:r>
            <a:r>
              <a:rPr lang="en-ZA" b="1" dirty="0" smtClean="0"/>
              <a:t>Production </a:t>
            </a:r>
            <a:r>
              <a:rPr lang="en-ZA" b="1" dirty="0"/>
              <a:t>surveys and reports</a:t>
            </a:r>
            <a:r>
              <a:rPr lang="en-ZA" dirty="0"/>
              <a:t> </a:t>
            </a:r>
            <a:endParaRPr lang="es-ES" dirty="0"/>
          </a:p>
        </p:txBody>
      </p:sp>
      <p:sp>
        <p:nvSpPr>
          <p:cNvPr id="4" name="Retângulo 3"/>
          <p:cNvSpPr/>
          <p:nvPr/>
        </p:nvSpPr>
        <p:spPr>
          <a:xfrm>
            <a:off x="1854200" y="1816100"/>
            <a:ext cx="3312817" cy="1477328"/>
          </a:xfrm>
          <a:prstGeom prst="rect">
            <a:avLst/>
          </a:prstGeom>
          <a:noFill/>
        </p:spPr>
        <p:txBody>
          <a:bodyPr wrap="square" lIns="91440" tIns="45720" rIns="91440" bIns="45720">
            <a:spAutoFit/>
          </a:bodyPr>
          <a:lstStyle/>
          <a:p>
            <a:pPr algn="ctr"/>
            <a:r>
              <a:rPr lang="pt-BR" sz="9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RIVIR</a:t>
            </a:r>
            <a:endParaRPr lang="pt-BR" sz="9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aixaDeTexto 4"/>
          <p:cNvSpPr txBox="1"/>
          <p:nvPr/>
        </p:nvSpPr>
        <p:spPr>
          <a:xfrm>
            <a:off x="1968028" y="3073400"/>
            <a:ext cx="3085159" cy="646331"/>
          </a:xfrm>
          <a:prstGeom prst="rect">
            <a:avLst/>
          </a:prstGeom>
          <a:noFill/>
        </p:spPr>
        <p:txBody>
          <a:bodyPr wrap="square" rtlCol="0">
            <a:spAutoFit/>
          </a:bodyPr>
          <a:lstStyle/>
          <a:p>
            <a:pPr algn="ctr"/>
            <a:r>
              <a:rPr lang="pt-BR" b="1" dirty="0" smtClean="0"/>
              <a:t>Relatório sobre Intolerância e Violência Religiosa</a:t>
            </a:r>
            <a:endParaRPr lang="es-ES" b="1" dirty="0"/>
          </a:p>
        </p:txBody>
      </p:sp>
      <p:pic>
        <p:nvPicPr>
          <p:cNvPr id="7170" name="Picture 2" descr="http://www.diariodocentrodomundo.com.br/wp-content/uploads/2015/06/menin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074" y="4168775"/>
            <a:ext cx="44196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04.video.glbimg.com/x720/4262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216" y="4168775"/>
            <a:ext cx="4419601" cy="24860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andeiasmix.com.br/wp-content/uploads/2015/06/candeiasmix_menina-cado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36" y="1550988"/>
            <a:ext cx="3419475" cy="24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44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a:p>
        </p:txBody>
      </p:sp>
      <p:pic>
        <p:nvPicPr>
          <p:cNvPr id="4" name="Picture 2" descr="http://uploads3.wikiart.org/images/marc-chagall/joseph-has-been-recognized-by-his-brothers-1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739" y="227301"/>
            <a:ext cx="4884552" cy="617696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7228739" y="6385312"/>
            <a:ext cx="4950691" cy="307777"/>
          </a:xfrm>
          <a:prstGeom prst="rect">
            <a:avLst/>
          </a:prstGeom>
          <a:noFill/>
        </p:spPr>
        <p:txBody>
          <a:bodyPr wrap="square" rtlCol="0">
            <a:spAutoFit/>
          </a:bodyPr>
          <a:lstStyle/>
          <a:p>
            <a:r>
              <a:rPr lang="en-US" sz="1400" dirty="0"/>
              <a:t>Joseph has been recognized by his brothers </a:t>
            </a:r>
            <a:r>
              <a:rPr lang="pt-BR" sz="1400" dirty="0" smtClean="0"/>
              <a:t>, Marc </a:t>
            </a:r>
            <a:r>
              <a:rPr lang="pt-BR" sz="1400" dirty="0" err="1" smtClean="0"/>
              <a:t>Chagall</a:t>
            </a:r>
            <a:r>
              <a:rPr lang="pt-BR" sz="1400" dirty="0" smtClean="0"/>
              <a:t> - 1931</a:t>
            </a:r>
            <a:endParaRPr lang="es-ES" sz="1400" dirty="0"/>
          </a:p>
        </p:txBody>
      </p:sp>
      <p:pic>
        <p:nvPicPr>
          <p:cNvPr id="6" name="Picture 2" descr="http://www.masterworksfineart.com/inventory/chagall/original/chagall2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9" y="227301"/>
            <a:ext cx="4691781" cy="6189663"/>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556752" y="6416964"/>
            <a:ext cx="4126255" cy="307777"/>
          </a:xfrm>
          <a:prstGeom prst="rect">
            <a:avLst/>
          </a:prstGeom>
          <a:noFill/>
        </p:spPr>
        <p:txBody>
          <a:bodyPr wrap="square" rtlCol="0">
            <a:spAutoFit/>
          </a:bodyPr>
          <a:lstStyle/>
          <a:p>
            <a:r>
              <a:rPr lang="pt-BR" sz="1400" dirty="0" smtClean="0"/>
              <a:t>Cain </a:t>
            </a:r>
            <a:r>
              <a:rPr lang="pt-BR" sz="1400" dirty="0" err="1" smtClean="0"/>
              <a:t>and</a:t>
            </a:r>
            <a:r>
              <a:rPr lang="pt-BR" sz="1400" dirty="0" smtClean="0"/>
              <a:t> Abel, Marc </a:t>
            </a:r>
            <a:r>
              <a:rPr lang="pt-BR" sz="1400" dirty="0" err="1" smtClean="0"/>
              <a:t>Chagall</a:t>
            </a:r>
            <a:r>
              <a:rPr lang="pt-BR" sz="1400" dirty="0" smtClean="0"/>
              <a:t> - 1960</a:t>
            </a:r>
            <a:endParaRPr lang="es-ES" sz="1400" dirty="0"/>
          </a:p>
        </p:txBody>
      </p:sp>
      <p:sp>
        <p:nvSpPr>
          <p:cNvPr id="8" name="CaixaDeTexto 7"/>
          <p:cNvSpPr txBox="1"/>
          <p:nvPr/>
        </p:nvSpPr>
        <p:spPr>
          <a:xfrm>
            <a:off x="5024829" y="999331"/>
            <a:ext cx="1949570" cy="4355038"/>
          </a:xfrm>
          <a:prstGeom prst="rect">
            <a:avLst/>
          </a:prstGeom>
          <a:noFill/>
        </p:spPr>
        <p:txBody>
          <a:bodyPr wrap="square" rtlCol="0">
            <a:spAutoFit/>
          </a:bodyPr>
          <a:lstStyle/>
          <a:p>
            <a:pPr algn="ctr"/>
            <a:r>
              <a:rPr lang="en-ZA" sz="3500" dirty="0" smtClean="0"/>
              <a:t>The </a:t>
            </a:r>
            <a:r>
              <a:rPr lang="en-ZA" sz="3500" dirty="0"/>
              <a:t>Cain's </a:t>
            </a:r>
            <a:endParaRPr lang="en-ZA" sz="3500" dirty="0" smtClean="0"/>
          </a:p>
          <a:p>
            <a:pPr algn="ctr"/>
            <a:r>
              <a:rPr lang="en-ZA" sz="3500" dirty="0" smtClean="0"/>
              <a:t>arm </a:t>
            </a:r>
            <a:r>
              <a:rPr lang="en-ZA" sz="3500" dirty="0"/>
              <a:t>or the </a:t>
            </a:r>
            <a:endParaRPr lang="en-ZA" sz="3500" dirty="0" smtClean="0"/>
          </a:p>
          <a:p>
            <a:pPr algn="ctr"/>
            <a:r>
              <a:rPr lang="en-ZA" sz="3500" dirty="0" smtClean="0"/>
              <a:t>embrace </a:t>
            </a:r>
          </a:p>
          <a:p>
            <a:pPr algn="ctr"/>
            <a:r>
              <a:rPr lang="en-ZA" sz="3500" dirty="0" smtClean="0"/>
              <a:t>of </a:t>
            </a:r>
            <a:r>
              <a:rPr lang="en-ZA" sz="3500" dirty="0"/>
              <a:t>Joseph?</a:t>
            </a:r>
            <a:endParaRPr lang="pt-BR" sz="3500" b="1" dirty="0" smtClean="0"/>
          </a:p>
          <a:p>
            <a:pPr algn="ctr"/>
            <a:endParaRPr lang="pt-BR" sz="1600" b="1" dirty="0" smtClean="0"/>
          </a:p>
          <a:p>
            <a:pPr algn="ctr"/>
            <a:r>
              <a:rPr lang="pt-BR" sz="1600" b="1" dirty="0" smtClean="0"/>
              <a:t>(Bergman, 2013)</a:t>
            </a:r>
          </a:p>
        </p:txBody>
      </p:sp>
    </p:spTree>
    <p:extLst>
      <p:ext uri="{BB962C8B-B14F-4D97-AF65-F5344CB8AC3E}">
        <p14:creationId xmlns:p14="http://schemas.microsoft.com/office/powerpoint/2010/main" val="128983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5260" y="-144463"/>
            <a:ext cx="12633960" cy="7223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AutoShape 2" descr="http://www.unilab.edu.br/wp-content/uploads/2013/10/mpatap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8" name="Picture 4" descr="http://www.unilab.edu.br/wp-content/uploads/2013/10/mpata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758101"/>
            <a:ext cx="5330936" cy="521987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426946" y="1640958"/>
            <a:ext cx="5475767" cy="2769989"/>
          </a:xfrm>
          <a:prstGeom prst="rect">
            <a:avLst/>
          </a:prstGeom>
          <a:noFill/>
        </p:spPr>
        <p:txBody>
          <a:bodyPr wrap="square" rtlCol="0">
            <a:spAutoFit/>
          </a:bodyPr>
          <a:lstStyle/>
          <a:p>
            <a:pPr algn="ctr"/>
            <a:endParaRPr lang="pt-BR"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pt-BR"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pt-BR"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pt-BR" sz="30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MPATAPO </a:t>
            </a:r>
            <a:r>
              <a:rPr lang="pt-BR" sz="30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lang="pt-BR" sz="30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pt-BR" sz="30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pt-BR" sz="3000" b="1" dirty="0" err="1"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Pacification</a:t>
            </a:r>
            <a:r>
              <a:rPr lang="pt-BR" sz="30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pt-BR" sz="30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node</a:t>
            </a:r>
          </a:p>
          <a:p>
            <a:pPr algn="ctr"/>
            <a:endParaRPr lang="pt-BR" sz="30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6141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303572" y="1500754"/>
            <a:ext cx="6325828" cy="3876789"/>
          </a:xfrm>
        </p:spPr>
        <p:txBody>
          <a:bodyPr>
            <a:normAutofit lnSpcReduction="10000"/>
          </a:bodyPr>
          <a:lstStyle/>
          <a:p>
            <a:r>
              <a:rPr lang="en-US" dirty="0"/>
              <a:t>Article 18 of the 1948 </a:t>
            </a:r>
            <a:r>
              <a:rPr lang="en-ZA" b="1" dirty="0"/>
              <a:t>Universal Declaration of Human Rights </a:t>
            </a:r>
            <a:r>
              <a:rPr lang="en-US" dirty="0" smtClean="0"/>
              <a:t>reads</a:t>
            </a:r>
            <a:r>
              <a:rPr lang="en-US" dirty="0"/>
              <a:t>: “</a:t>
            </a:r>
            <a:r>
              <a:rPr lang="en-US" dirty="0">
                <a:effectLst>
                  <a:outerShdw blurRad="38100" dist="38100" dir="2700000" algn="tl">
                    <a:srgbClr val="000000">
                      <a:alpha val="43137"/>
                    </a:srgbClr>
                  </a:outerShdw>
                </a:effectLst>
              </a:rPr>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r>
              <a:rPr lang="en-US" dirty="0" smtClean="0">
                <a:effectLst>
                  <a:outerShdw blurRad="38100" dist="38100" dir="2700000" algn="tl">
                    <a:srgbClr val="000000">
                      <a:alpha val="43137"/>
                    </a:srgbClr>
                  </a:outerShdw>
                </a:effectLst>
              </a:rPr>
              <a:t>.</a:t>
            </a:r>
            <a:r>
              <a:rPr lang="en-US" dirty="0" smtClean="0"/>
              <a:t>”</a:t>
            </a:r>
          </a:p>
        </p:txBody>
      </p:sp>
      <p:sp>
        <p:nvSpPr>
          <p:cNvPr id="3" name="Título 2"/>
          <p:cNvSpPr>
            <a:spLocks noGrp="1"/>
          </p:cNvSpPr>
          <p:nvPr>
            <p:ph type="title"/>
          </p:nvPr>
        </p:nvSpPr>
        <p:spPr>
          <a:xfrm>
            <a:off x="1219200" y="73026"/>
            <a:ext cx="10972800" cy="1143000"/>
          </a:xfrm>
        </p:spPr>
        <p:txBody>
          <a:bodyPr/>
          <a:lstStyle/>
          <a:p>
            <a:r>
              <a:rPr lang="pt-BR" dirty="0" err="1" smtClean="0"/>
              <a:t>Religion</a:t>
            </a:r>
            <a:r>
              <a:rPr lang="pt-BR" dirty="0" smtClean="0"/>
              <a:t>: </a:t>
            </a:r>
            <a:r>
              <a:rPr lang="pt-BR" dirty="0" err="1" smtClean="0"/>
              <a:t>an</a:t>
            </a:r>
            <a:r>
              <a:rPr lang="pt-BR" dirty="0" smtClean="0"/>
              <a:t> </a:t>
            </a:r>
            <a:r>
              <a:rPr lang="pt-BR" dirty="0" err="1" smtClean="0"/>
              <a:t>Human</a:t>
            </a:r>
            <a:r>
              <a:rPr lang="pt-BR" dirty="0" smtClean="0"/>
              <a:t> </a:t>
            </a:r>
            <a:r>
              <a:rPr lang="pt-BR" dirty="0" err="1" smtClean="0"/>
              <a:t>Rights</a:t>
            </a:r>
            <a:r>
              <a:rPr lang="pt-BR" dirty="0" smtClean="0"/>
              <a:t> </a:t>
            </a:r>
            <a:r>
              <a:rPr lang="pt-BR" dirty="0" err="1" smtClean="0"/>
              <a:t>issue</a:t>
            </a:r>
            <a:endParaRPr lang="es-ES" dirty="0"/>
          </a:p>
        </p:txBody>
      </p:sp>
      <p:pic>
        <p:nvPicPr>
          <p:cNvPr id="3074" name="Picture 2" descr="http://downloads.unmultimedia.org/photo/ltd/high/633/6338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85257"/>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1"/>
          <p:cNvSpPr txBox="1">
            <a:spLocks/>
          </p:cNvSpPr>
          <p:nvPr/>
        </p:nvSpPr>
        <p:spPr>
          <a:xfrm>
            <a:off x="227372" y="5214257"/>
            <a:ext cx="11469328" cy="13643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ZA" b="1" dirty="0" smtClean="0"/>
              <a:t>“Declaration on the Elimination of All Forms of Intolerance and Discrimination Based on Religion or Belief</a:t>
            </a:r>
            <a:r>
              <a:rPr lang="en-ZA" dirty="0" smtClean="0"/>
              <a:t>”, 1981</a:t>
            </a:r>
            <a:endParaRPr lang="es-ES" dirty="0"/>
          </a:p>
        </p:txBody>
      </p:sp>
    </p:spTree>
    <p:extLst>
      <p:ext uri="{BB962C8B-B14F-4D97-AF65-F5344CB8AC3E}">
        <p14:creationId xmlns:p14="http://schemas.microsoft.com/office/powerpoint/2010/main" val="2692258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pPr lvl="0"/>
            <a:r>
              <a:rPr lang="en-ZA" altLang="es-ES" sz="44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Religion </a:t>
            </a:r>
            <a:r>
              <a:rPr lang="en-ZA" altLang="es-ES" sz="4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 Brazil (Population and Youth), </a:t>
            </a:r>
            <a:r>
              <a:rPr lang="en-ZA" altLang="es-ES" sz="44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2010</a:t>
            </a:r>
            <a:endParaRPr lang="es-ES" sz="4400" dirty="0"/>
          </a:p>
        </p:txBody>
      </p:sp>
      <p:graphicFrame>
        <p:nvGraphicFramePr>
          <p:cNvPr id="4" name="Tabela 3"/>
          <p:cNvGraphicFramePr>
            <a:graphicFrameLocks noGrp="1"/>
          </p:cNvGraphicFramePr>
          <p:nvPr>
            <p:extLst>
              <p:ext uri="{D42A27DB-BD31-4B8C-83A1-F6EECF244321}">
                <p14:modId xmlns:p14="http://schemas.microsoft.com/office/powerpoint/2010/main" val="1357961444"/>
              </p:ext>
            </p:extLst>
          </p:nvPr>
        </p:nvGraphicFramePr>
        <p:xfrm>
          <a:off x="3209193" y="2088963"/>
          <a:ext cx="6532684" cy="3988957"/>
        </p:xfrm>
        <a:graphic>
          <a:graphicData uri="http://schemas.openxmlformats.org/drawingml/2006/table">
            <a:tbl>
              <a:tblPr firstRow="1" firstCol="1" bandRow="1">
                <a:tableStyleId>{5C22544A-7EE6-4342-B048-85BDC9FD1C3A}</a:tableStyleId>
              </a:tblPr>
              <a:tblGrid>
                <a:gridCol w="2022466"/>
                <a:gridCol w="2177196"/>
                <a:gridCol w="2333022"/>
              </a:tblGrid>
              <a:tr h="331357">
                <a:tc>
                  <a:txBody>
                    <a:bodyPr/>
                    <a:lstStyle/>
                    <a:p>
                      <a:pPr algn="ctr">
                        <a:lnSpc>
                          <a:spcPct val="107000"/>
                        </a:lnSpc>
                        <a:spcAft>
                          <a:spcPts val="0"/>
                        </a:spcAft>
                      </a:pPr>
                      <a:r>
                        <a:rPr lang="es-ES" sz="2000" dirty="0" err="1">
                          <a:effectLst/>
                        </a:rPr>
                        <a:t>Religion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err="1" smtClean="0">
                          <a:effectLst/>
                        </a:rPr>
                        <a:t>Population</a:t>
                      </a:r>
                      <a:r>
                        <a:rPr lang="es-ES" sz="2000" dirty="0" smtClean="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15-24 </a:t>
                      </a:r>
                      <a:r>
                        <a:rPr lang="es-ES" sz="2000" dirty="0" err="1" smtClean="0">
                          <a:effectLst/>
                        </a:rPr>
                        <a:t>years</a:t>
                      </a:r>
                      <a:r>
                        <a:rPr lang="es-ES" sz="2000" dirty="0" smtClean="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5868">
                <a:tc>
                  <a:txBody>
                    <a:bodyPr/>
                    <a:lstStyle/>
                    <a:p>
                      <a:pPr>
                        <a:lnSpc>
                          <a:spcPct val="150000"/>
                        </a:lnSpc>
                        <a:spcAft>
                          <a:spcPts val="0"/>
                        </a:spcAft>
                      </a:pPr>
                      <a:r>
                        <a:rPr lang="es-ES" sz="2000">
                          <a:effectLst/>
                        </a:rPr>
                        <a:t>Catholic</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64,63</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63,71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Protestant</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22,16</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21,68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Espiritism</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2,02</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1,45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Afro-Brazilian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0,31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0,28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Islamism</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0,02</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0,01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Judaism</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0,06</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0,04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Others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2,76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2,67</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35868">
                <a:tc>
                  <a:txBody>
                    <a:bodyPr/>
                    <a:lstStyle/>
                    <a:p>
                      <a:pPr>
                        <a:lnSpc>
                          <a:spcPct val="150000"/>
                        </a:lnSpc>
                        <a:spcAft>
                          <a:spcPts val="0"/>
                        </a:spcAft>
                      </a:pPr>
                      <a:r>
                        <a:rPr lang="es-ES" sz="2000">
                          <a:effectLst/>
                        </a:rPr>
                        <a:t>No-Religion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a:effectLst/>
                        </a:rPr>
                        <a:t>8,04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2000" dirty="0">
                          <a:effectLst/>
                        </a:rPr>
                        <a:t>10,16</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Seta para cima 4"/>
          <p:cNvSpPr/>
          <p:nvPr/>
        </p:nvSpPr>
        <p:spPr>
          <a:xfrm>
            <a:off x="9268314" y="5713590"/>
            <a:ext cx="134203" cy="192270"/>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6" name="Seta para baixo 5"/>
          <p:cNvSpPr/>
          <p:nvPr/>
        </p:nvSpPr>
        <p:spPr>
          <a:xfrm>
            <a:off x="9277105" y="3523550"/>
            <a:ext cx="125412" cy="139700"/>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7" name="Seta para baixo 6"/>
          <p:cNvSpPr/>
          <p:nvPr/>
        </p:nvSpPr>
        <p:spPr>
          <a:xfrm>
            <a:off x="9277105" y="3091872"/>
            <a:ext cx="125412" cy="160638"/>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8" name="Seta para baixo 7"/>
          <p:cNvSpPr/>
          <p:nvPr/>
        </p:nvSpPr>
        <p:spPr>
          <a:xfrm>
            <a:off x="9268314" y="2619808"/>
            <a:ext cx="125412" cy="141287"/>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9" name="Seta para baixo 8"/>
          <p:cNvSpPr/>
          <p:nvPr/>
        </p:nvSpPr>
        <p:spPr>
          <a:xfrm>
            <a:off x="9277105" y="3983747"/>
            <a:ext cx="125412" cy="139700"/>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Seta para baixo 9"/>
          <p:cNvSpPr/>
          <p:nvPr/>
        </p:nvSpPr>
        <p:spPr>
          <a:xfrm>
            <a:off x="9268314" y="4450724"/>
            <a:ext cx="125412" cy="139700"/>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Seta para baixo 10"/>
          <p:cNvSpPr/>
          <p:nvPr/>
        </p:nvSpPr>
        <p:spPr>
          <a:xfrm>
            <a:off x="9277105" y="5338208"/>
            <a:ext cx="125413" cy="141287"/>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2" name="Seta para baixo 11"/>
          <p:cNvSpPr/>
          <p:nvPr/>
        </p:nvSpPr>
        <p:spPr>
          <a:xfrm>
            <a:off x="9279485" y="4906972"/>
            <a:ext cx="125413" cy="141287"/>
          </a:xfrm>
          <a:prstGeom prst="downArrow">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4" name="Rectangle 10"/>
          <p:cNvSpPr>
            <a:spLocks noChangeArrowheads="1"/>
          </p:cNvSpPr>
          <p:nvPr/>
        </p:nvSpPr>
        <p:spPr bwMode="auto">
          <a:xfrm>
            <a:off x="1318846" y="6202567"/>
            <a:ext cx="436087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s-ES" sz="15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Censo Nacional, IBGE</a:t>
            </a:r>
            <a:endParaRPr kumimoji="0" lang="es-ES" altLang="es-ES" sz="15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1012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 y="842065"/>
            <a:ext cx="11341100" cy="1143000"/>
          </a:xfrm>
        </p:spPr>
        <p:txBody>
          <a:bodyPr>
            <a:noAutofit/>
          </a:bodyPr>
          <a:lstStyle/>
          <a:p>
            <a:r>
              <a:rPr lang="en-ZA" sz="4300" b="1" dirty="0"/>
              <a:t>B</a:t>
            </a:r>
            <a:r>
              <a:rPr lang="en-ZA" sz="4300" b="1" dirty="0" smtClean="0"/>
              <a:t>razilian </a:t>
            </a:r>
            <a:r>
              <a:rPr lang="en-ZA" sz="4300" b="1" dirty="0"/>
              <a:t>Religion’s </a:t>
            </a:r>
            <a:r>
              <a:rPr lang="en-ZA" sz="4300" b="1" dirty="0" smtClean="0"/>
              <a:t>Governmental </a:t>
            </a:r>
            <a:r>
              <a:rPr lang="en-ZA" sz="4300" b="1" dirty="0"/>
              <a:t>Restrictions Index (GRI) and Social Hostilities Index (SHI), </a:t>
            </a:r>
            <a:r>
              <a:rPr lang="en-ZA" sz="4300" b="1" dirty="0" smtClean="0"/>
              <a:t>2007-2013</a:t>
            </a:r>
            <a:endParaRPr lang="es-ES" sz="4300" dirty="0"/>
          </a:p>
        </p:txBody>
      </p:sp>
      <p:graphicFrame>
        <p:nvGraphicFramePr>
          <p:cNvPr id="4" name="Gráfico 3"/>
          <p:cNvGraphicFramePr/>
          <p:nvPr>
            <p:extLst>
              <p:ext uri="{D42A27DB-BD31-4B8C-83A1-F6EECF244321}">
                <p14:modId xmlns:p14="http://schemas.microsoft.com/office/powerpoint/2010/main" val="2115754243"/>
              </p:ext>
            </p:extLst>
          </p:nvPr>
        </p:nvGraphicFramePr>
        <p:xfrm>
          <a:off x="1282700" y="1828800"/>
          <a:ext cx="9956800" cy="43307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1282700" y="6273800"/>
            <a:ext cx="3784600" cy="369332"/>
          </a:xfrm>
          <a:prstGeom prst="rect">
            <a:avLst/>
          </a:prstGeom>
          <a:noFill/>
        </p:spPr>
        <p:txBody>
          <a:bodyPr wrap="square" rtlCol="0">
            <a:spAutoFit/>
          </a:bodyPr>
          <a:lstStyle/>
          <a:p>
            <a:r>
              <a:rPr lang="en-ZA"/>
              <a:t>Source: Pew Research Center, 2015</a:t>
            </a:r>
            <a:endParaRPr lang="es-ES" dirty="0"/>
          </a:p>
        </p:txBody>
      </p:sp>
    </p:spTree>
    <p:extLst>
      <p:ext uri="{BB962C8B-B14F-4D97-AF65-F5344CB8AC3E}">
        <p14:creationId xmlns:p14="http://schemas.microsoft.com/office/powerpoint/2010/main" val="95892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n-ZA" b="1" dirty="0" smtClean="0"/>
              <a:t>1. Creating </a:t>
            </a:r>
            <a:r>
              <a:rPr lang="en-ZA" b="1" dirty="0"/>
              <a:t>interfaith dialogue spaces in the </a:t>
            </a:r>
            <a:r>
              <a:rPr lang="en-ZA" b="1" dirty="0" smtClean="0"/>
              <a:t>territory and…</a:t>
            </a:r>
            <a:endParaRPr lang="es-ES" dirty="0"/>
          </a:p>
        </p:txBody>
      </p:sp>
      <p:pic>
        <p:nvPicPr>
          <p:cNvPr id="4098" name="Picture 2" descr="http://www.unicap.br/assecom1/wp-content/uploads/2013/12/gilbra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1" y="4406900"/>
            <a:ext cx="3171623" cy="216411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4.bp.blogspot.com/-RIBrvGO4K3Y/UqURo2u_ufI/AAAAAAAATpk/qAjUq7TpXoo/s1600/ato+intoleranc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795" y="1707630"/>
            <a:ext cx="3235705" cy="21470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fbcdn-sphotos-h-a.akamaihd.net/hphotos-ak-xfa1/v/t1.0-9/10425377_735361693200020_406664797837973578_n.jpg?oh=b8b5da7c87148d62d6ccf3e79e6fa211&amp;oe=56F6C6EC&amp;__gda__=1457769660_bb348df206dbe9d1c23eeddcc5d467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621" y="1707630"/>
            <a:ext cx="3816933" cy="21470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scontent-mia1-1.xx.fbcdn.net/hphotos-ash2/v/t1.0-9/1907916_735370999865756_2273429129196159512_n.jpg?oh=7108c25e40a80f62ad28bc5aa4fbdb79&amp;oe=56EC13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978" y="4307681"/>
            <a:ext cx="4014611" cy="2258219"/>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fbcdn-sphotos-d-a.akamaihd.net/hphotos-ak-xpa1/v/t1.0-9/12193804_10156261060175232_8737719012969470886_n.jpg?oh=f2baef686c8a05b06b852d93a8ad3f4b&amp;oe=56F22C6D&amp;__gda__=1458938235_8af884c8772cae29ef510e32946e6d3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1774547"/>
            <a:ext cx="3799982" cy="213749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s://fbcdn-sphotos-a-a.akamaihd.net/hphotos-ak-xpt1/v/t1.0-9/12036749_10156133451950232_5693583149847945866_n.jpg?oh=57a8f1981ecbc69e09f83bc179fa667e&amp;oe=56E5EF1E&amp;__gda__=1458135319_fa30a58914726bd4d602bc460bea789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989" y="4307681"/>
            <a:ext cx="4046712" cy="22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31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4075" y="0"/>
            <a:ext cx="10972800" cy="902390"/>
          </a:xfrm>
        </p:spPr>
        <p:txBody>
          <a:bodyPr>
            <a:normAutofit/>
          </a:bodyPr>
          <a:lstStyle/>
          <a:p>
            <a:r>
              <a:rPr lang="en-ZA" b="1" dirty="0" smtClean="0"/>
              <a:t>…in Public events</a:t>
            </a:r>
            <a:endParaRPr lang="es-ES" dirty="0"/>
          </a:p>
        </p:txBody>
      </p:sp>
      <p:pic>
        <p:nvPicPr>
          <p:cNvPr id="1026" name="Picture 2" descr="Resultado de i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790" y="1198505"/>
            <a:ext cx="3968043" cy="26400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71576"/>
            <a:ext cx="355599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69" y="1198505"/>
            <a:ext cx="3841032" cy="25542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caminhada defesa liberdade religiosa"/>
          <p:cNvPicPr>
            <a:picLocks noChangeAspect="1" noChangeArrowheads="1"/>
          </p:cNvPicPr>
          <p:nvPr/>
        </p:nvPicPr>
        <p:blipFill rotWithShape="1">
          <a:blip r:embed="rId5">
            <a:extLst>
              <a:ext uri="{28A0092B-C50C-407E-A947-70E740481C1C}">
                <a14:useLocalDpi xmlns:a14="http://schemas.microsoft.com/office/drawing/2010/main" val="0"/>
              </a:ext>
            </a:extLst>
          </a:blip>
          <a:srcRect r="7500"/>
          <a:stretch/>
        </p:blipFill>
        <p:spPr bwMode="auto">
          <a:xfrm>
            <a:off x="3495134" y="4162425"/>
            <a:ext cx="4420142" cy="24992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dia 21 janeiro intolerancia religiosa"/>
          <p:cNvPicPr>
            <a:picLocks noChangeAspect="1" noChangeArrowheads="1"/>
          </p:cNvPicPr>
          <p:nvPr/>
        </p:nvPicPr>
        <p:blipFill rotWithShape="1">
          <a:blip r:embed="rId6">
            <a:extLst>
              <a:ext uri="{28A0092B-C50C-407E-A947-70E740481C1C}">
                <a14:useLocalDpi xmlns:a14="http://schemas.microsoft.com/office/drawing/2010/main" val="0"/>
              </a:ext>
            </a:extLst>
          </a:blip>
          <a:srcRect l="13378"/>
          <a:stretch/>
        </p:blipFill>
        <p:spPr bwMode="auto">
          <a:xfrm>
            <a:off x="7978386" y="4162425"/>
            <a:ext cx="4139215" cy="24992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m para liberdade religiosa morm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84" y="4162425"/>
            <a:ext cx="3327350" cy="249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3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609600" y="1825624"/>
            <a:ext cx="10744200" cy="4727575"/>
          </a:xfrm>
        </p:spPr>
        <p:txBody>
          <a:bodyPr>
            <a:normAutofit/>
          </a:bodyPr>
          <a:lstStyle/>
          <a:p>
            <a:r>
              <a:rPr lang="en-ZA" i="1" dirty="0"/>
              <a:t>1. The dialogue is for entering to the logic of the other. This means that the other –different– is welcome as it is, in its radical difference; the purpose is not to dialogue about similarities and points of agreement.</a:t>
            </a:r>
            <a:endParaRPr lang="es-ES" dirty="0"/>
          </a:p>
          <a:p>
            <a:r>
              <a:rPr lang="en-ZA" i="1" dirty="0"/>
              <a:t>2. Accept others and their faith as they are, does not involve a confusing </a:t>
            </a:r>
            <a:r>
              <a:rPr lang="en-ZA" i="1" dirty="0" err="1"/>
              <a:t>relativization</a:t>
            </a:r>
            <a:r>
              <a:rPr lang="en-ZA" i="1" dirty="0"/>
              <a:t> of our own identity. Accept, yes, relativize our expression of faith (do not do it means to be prisoners of dogmatism) to learn from each other, without being necessary to believe as the other, or think like him.</a:t>
            </a:r>
            <a:endParaRPr lang="es-ES" dirty="0"/>
          </a:p>
          <a:p>
            <a:r>
              <a:rPr lang="en-ZA" i="1" dirty="0"/>
              <a:t>3. With it, we broaden our vision and enrich our understanding and living the faith, accept questions and issues that the encounter and dialogue provide and stimulate</a:t>
            </a:r>
            <a:r>
              <a:rPr lang="en-ZA" i="1" dirty="0" smtClean="0"/>
              <a:t>.</a:t>
            </a:r>
            <a:endParaRPr lang="es-ES" dirty="0"/>
          </a:p>
        </p:txBody>
      </p:sp>
      <p:sp>
        <p:nvSpPr>
          <p:cNvPr id="3" name="Título 2"/>
          <p:cNvSpPr>
            <a:spLocks noGrp="1"/>
          </p:cNvSpPr>
          <p:nvPr>
            <p:ph type="title"/>
          </p:nvPr>
        </p:nvSpPr>
        <p:spPr/>
        <p:txBody>
          <a:bodyPr/>
          <a:lstStyle/>
          <a:p>
            <a:r>
              <a:rPr lang="pt-BR" dirty="0" smtClean="0"/>
              <a:t>Dialogue (Barros, M. 2015)</a:t>
            </a:r>
            <a:endParaRPr lang="es-ES" dirty="0"/>
          </a:p>
        </p:txBody>
      </p:sp>
    </p:spTree>
    <p:extLst>
      <p:ext uri="{BB962C8B-B14F-4D97-AF65-F5344CB8AC3E}">
        <p14:creationId xmlns:p14="http://schemas.microsoft.com/office/powerpoint/2010/main" val="195632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2. </a:t>
            </a:r>
            <a:r>
              <a:rPr lang="en-ZA" b="1" dirty="0" smtClean="0"/>
              <a:t>Education,</a:t>
            </a:r>
            <a:r>
              <a:rPr lang="en-ZA" dirty="0" smtClean="0"/>
              <a:t> (in)formation</a:t>
            </a:r>
            <a:endParaRPr lang="es-ES" dirty="0"/>
          </a:p>
        </p:txBody>
      </p:sp>
      <p:pic>
        <p:nvPicPr>
          <p:cNvPr id="5122" name="Picture 2" descr="http://noticias.ufsc.br/files/2013/11/religiosidade-dent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793875"/>
            <a:ext cx="3085862" cy="41259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2.bp.blogspot.com/-DG_tbYQdhWM/VTO11CGuF9I/AAAAAAAACVk/6wq_RbeHc4w/s1600/20150414_074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075" y="1793875"/>
            <a:ext cx="6626225" cy="41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7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391160" y="-190500"/>
            <a:ext cx="13126718" cy="7383779"/>
          </a:xfrm>
          <a:prstGeom prst="rect">
            <a:avLst/>
          </a:prstGeom>
        </p:spPr>
      </p:pic>
    </p:spTree>
    <p:extLst>
      <p:ext uri="{BB962C8B-B14F-4D97-AF65-F5344CB8AC3E}">
        <p14:creationId xmlns:p14="http://schemas.microsoft.com/office/powerpoint/2010/main" val="2885836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undidad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Profundidade</Template>
  <TotalTime>1104</TotalTime>
  <Words>430</Words>
  <Application>Microsoft Office PowerPoint</Application>
  <PresentationFormat>Personalizar</PresentationFormat>
  <Paragraphs>69</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Profundidade</vt:lpstr>
      <vt:lpstr>Religious Rights in a pluralistic world:   The Brazilian Approach</vt:lpstr>
      <vt:lpstr>Religion: an Human Rights issue</vt:lpstr>
      <vt:lpstr>Religion in Brazil (Population and Youth), 2010</vt:lpstr>
      <vt:lpstr>Brazilian Religion’s Governmental Restrictions Index (GRI) and Social Hostilities Index (SHI), 2007-2013</vt:lpstr>
      <vt:lpstr>1. Creating interfaith dialogue spaces in the territory and…</vt:lpstr>
      <vt:lpstr>…in Public events</vt:lpstr>
      <vt:lpstr>Dialogue (Barros, M. 2015)</vt:lpstr>
      <vt:lpstr>2. Education, (in)formation</vt:lpstr>
      <vt:lpstr>Apresentação do PowerPoint</vt:lpstr>
      <vt:lpstr>3. Understanding and articulation of the role of religions in promoting human rights and a more cohesive society</vt:lpstr>
      <vt:lpstr>4. Production surveys and reports </vt:lpstr>
      <vt:lpstr>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Construção e Desafios</dc:title>
  <dc:creator>Daniel Frozi</dc:creator>
  <cp:lastModifiedBy>Alexandre Brasil Carvalho da Fonseca</cp:lastModifiedBy>
  <cp:revision>81</cp:revision>
  <cp:lastPrinted>2016-09-26T14:39:49Z</cp:lastPrinted>
  <dcterms:created xsi:type="dcterms:W3CDTF">2015-05-09T21:56:09Z</dcterms:created>
  <dcterms:modified xsi:type="dcterms:W3CDTF">2016-09-26T14:49:15Z</dcterms:modified>
</cp:coreProperties>
</file>