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2"/>
  </p:notesMasterIdLst>
  <p:sldIdLst>
    <p:sldId id="256" r:id="rId2"/>
    <p:sldId id="266" r:id="rId3"/>
    <p:sldId id="267" r:id="rId4"/>
    <p:sldId id="269" r:id="rId5"/>
    <p:sldId id="270" r:id="rId6"/>
    <p:sldId id="271" r:id="rId7"/>
    <p:sldId id="272" r:id="rId8"/>
    <p:sldId id="273" r:id="rId9"/>
    <p:sldId id="275"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969" autoAdjust="0"/>
  </p:normalViewPr>
  <p:slideViewPr>
    <p:cSldViewPr snapToGrid="0">
      <p:cViewPr varScale="1">
        <p:scale>
          <a:sx n="61" d="100"/>
          <a:sy n="61" d="100"/>
        </p:scale>
        <p:origin x="97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881119-B3E1-4201-BD94-41BA40265C6C}" type="datetimeFigureOut">
              <a:rPr lang="en-US" smtClean="0"/>
              <a:t>28/09/2016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468077-1FC8-45CA-927B-39AB934FC694}" type="slidenum">
              <a:rPr lang="en-US" smtClean="0"/>
              <a:t>‹#›</a:t>
            </a:fld>
            <a:endParaRPr lang="en-US"/>
          </a:p>
        </p:txBody>
      </p:sp>
    </p:spTree>
    <p:extLst>
      <p:ext uri="{BB962C8B-B14F-4D97-AF65-F5344CB8AC3E}">
        <p14:creationId xmlns:p14="http://schemas.microsoft.com/office/powerpoint/2010/main" val="268039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aftermath of the financial and monetary crisis in the late of 1990s:</a:t>
            </a:r>
            <a:r>
              <a:rPr lang="en-US" baseline="0" dirty="0" smtClean="0"/>
              <a:t> </a:t>
            </a:r>
            <a:r>
              <a:rPr lang="en-US" dirty="0" smtClean="0"/>
              <a:t>political - economic and social culture with the people becomes poorer due to lower real incomes, instability of migration, shortage food, ill health, crime increases, deteriorating education and the public lost confidence in the existing political system... After the crisis, the result of decades of development has eroded. The risk of falling into poverty people increases, political instability lasts, and relations between the countries becomes further complicated by the refugee problem victims and illegal immigrants...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 Only after the crisis in 1997 in Asia in general and Southeast Asia in particular, it poses new problems about reconsidering the nature of security thinking and contrasts this with the practice to see the inevitability of promoting human security under the new approach to the region.</a:t>
            </a:r>
            <a:endParaRPr lang="en-US" dirty="0"/>
          </a:p>
        </p:txBody>
      </p:sp>
      <p:sp>
        <p:nvSpPr>
          <p:cNvPr id="4" name="Slide Number Placeholder 3"/>
          <p:cNvSpPr>
            <a:spLocks noGrp="1"/>
          </p:cNvSpPr>
          <p:nvPr>
            <p:ph type="sldNum" sz="quarter" idx="10"/>
          </p:nvPr>
        </p:nvSpPr>
        <p:spPr/>
        <p:txBody>
          <a:bodyPr/>
          <a:lstStyle/>
          <a:p>
            <a:fld id="{01468077-1FC8-45CA-927B-39AB934FC694}" type="slidenum">
              <a:rPr lang="en-US" smtClean="0"/>
              <a:t>2</a:t>
            </a:fld>
            <a:endParaRPr lang="en-US"/>
          </a:p>
        </p:txBody>
      </p:sp>
    </p:spTree>
    <p:extLst>
      <p:ext uri="{BB962C8B-B14F-4D97-AF65-F5344CB8AC3E}">
        <p14:creationId xmlns:p14="http://schemas.microsoft.com/office/powerpoint/2010/main" val="119571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 the condition of Thailand, human security needs political stability together with economic development, that is able to achieve human security through the consolidation of democracy and the need to reconcile both human needs and human rights so that they complement each other.</a:t>
            </a:r>
          </a:p>
          <a:p>
            <a:pPr marL="171450" indent="-171450">
              <a:buFontTx/>
              <a:buChar char="-"/>
            </a:pPr>
            <a:r>
              <a:rPr lang="en-US" dirty="0" smtClean="0"/>
              <a:t>In Southeast Asia, state personal protection against threats both from within and from external aggression, so the citizens basically have voluntarily given the right to self because the state pays his personal "governance" as this is the force effective protection for their human security.</a:t>
            </a:r>
            <a:endParaRPr lang="en-US" dirty="0"/>
          </a:p>
        </p:txBody>
      </p:sp>
      <p:sp>
        <p:nvSpPr>
          <p:cNvPr id="4" name="Slide Number Placeholder 3"/>
          <p:cNvSpPr>
            <a:spLocks noGrp="1"/>
          </p:cNvSpPr>
          <p:nvPr>
            <p:ph type="sldNum" sz="quarter" idx="10"/>
          </p:nvPr>
        </p:nvSpPr>
        <p:spPr/>
        <p:txBody>
          <a:bodyPr/>
          <a:lstStyle/>
          <a:p>
            <a:fld id="{01468077-1FC8-45CA-927B-39AB934FC694}" type="slidenum">
              <a:rPr lang="en-US" smtClean="0"/>
              <a:t>3</a:t>
            </a:fld>
            <a:endParaRPr lang="en-US"/>
          </a:p>
        </p:txBody>
      </p:sp>
    </p:spTree>
    <p:extLst>
      <p:ext uri="{BB962C8B-B14F-4D97-AF65-F5344CB8AC3E}">
        <p14:creationId xmlns:p14="http://schemas.microsoft.com/office/powerpoint/2010/main" val="275938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200" dirty="0" smtClean="0"/>
              <a:t>(</a:t>
            </a:r>
            <a:r>
              <a:rPr lang="en-US" sz="1200" dirty="0" err="1" smtClean="0"/>
              <a:t>i</a:t>
            </a:r>
            <a:r>
              <a:rPr lang="en-US" sz="1200" dirty="0" smtClean="0"/>
              <a:t>) internal causes: immature democracy, the rise of nationalism, economic reasons (economic growth uneven ), religious identity (separatist movement rid rule other religions), historical enmity, false religious policy of the government (corruption in southern Thailand and division problems profits between the government and the people of Aceh in Indonesia movement);</a:t>
            </a:r>
          </a:p>
          <a:p>
            <a:pPr algn="just">
              <a:lnSpc>
                <a:spcPct val="150000"/>
              </a:lnSpc>
            </a:pPr>
            <a:r>
              <a:rPr lang="en-US" sz="1200" dirty="0" smtClean="0"/>
              <a:t>(ii) external causes, such as the role of international community in the conflict resolution is limited because of the principle of non-interference, especially the United Nations, against the forces to implement their plot politic</a:t>
            </a:r>
          </a:p>
          <a:p>
            <a:endParaRPr lang="en-US" dirty="0"/>
          </a:p>
        </p:txBody>
      </p:sp>
      <p:sp>
        <p:nvSpPr>
          <p:cNvPr id="4" name="Slide Number Placeholder 3"/>
          <p:cNvSpPr>
            <a:spLocks noGrp="1"/>
          </p:cNvSpPr>
          <p:nvPr>
            <p:ph type="sldNum" sz="quarter" idx="10"/>
          </p:nvPr>
        </p:nvSpPr>
        <p:spPr/>
        <p:txBody>
          <a:bodyPr/>
          <a:lstStyle/>
          <a:p>
            <a:fld id="{01468077-1FC8-45CA-927B-39AB934FC694}" type="slidenum">
              <a:rPr lang="en-US" smtClean="0"/>
              <a:t>4</a:t>
            </a:fld>
            <a:endParaRPr lang="en-US"/>
          </a:p>
        </p:txBody>
      </p:sp>
    </p:spTree>
    <p:extLst>
      <p:ext uri="{BB962C8B-B14F-4D97-AF65-F5344CB8AC3E}">
        <p14:creationId xmlns:p14="http://schemas.microsoft.com/office/powerpoint/2010/main" val="302234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religious conflict in Myanmar made the reform and opening up of the country affected. According to Mr. </a:t>
            </a:r>
            <a:r>
              <a:rPr lang="en-US" dirty="0" err="1" smtClean="0"/>
              <a:t>Surin</a:t>
            </a:r>
            <a:r>
              <a:rPr lang="en-US" dirty="0" smtClean="0"/>
              <a:t> </a:t>
            </a:r>
            <a:r>
              <a:rPr lang="en-US" dirty="0" err="1" smtClean="0"/>
              <a:t>Pitsuwan</a:t>
            </a:r>
            <a:r>
              <a:rPr lang="en-US" dirty="0" smtClean="0"/>
              <a:t>, former Secretary-General of ASEAN, this is not just a matter of ethnic conflict - between the two religious communities Buddhism and Islam, but also the problem of the structure of the Constitution of Myanmar, the problem of democracy and human rights, and issues of national reconciliation. </a:t>
            </a:r>
          </a:p>
          <a:p>
            <a:r>
              <a:rPr lang="en-US" dirty="0" smtClean="0"/>
              <a:t>The fact that illegal migrants from the countries having conflicts move to neighboring countries to make a living and asylum has been affecting political stability and social economics of the country, causing extremely serious social problems as a homeless situation, food insecurity, environmental sanitation, and poverty. </a:t>
            </a:r>
          </a:p>
          <a:p>
            <a:r>
              <a:rPr lang="en-US" dirty="0" smtClean="0"/>
              <a:t> In less developing countries, ethnic religion groups, especially the marginalized religious groups, have risen like a defensive reaction to cope with the expansion of western civilization, then slide into nationalism to become religious extremism. And in countries where Islam is a national religion, religious forces are making inroads into the state power and seizing political power, or sometimes even create pressures to the government. This situation shows that religion has had an active role which is a great incentive to link multiple ethnic countries, but it also can become the causes of civil war or secessions. </a:t>
            </a:r>
            <a:endParaRPr lang="en-US" dirty="0"/>
          </a:p>
        </p:txBody>
      </p:sp>
      <p:sp>
        <p:nvSpPr>
          <p:cNvPr id="4" name="Slide Number Placeholder 3"/>
          <p:cNvSpPr>
            <a:spLocks noGrp="1"/>
          </p:cNvSpPr>
          <p:nvPr>
            <p:ph type="sldNum" sz="quarter" idx="10"/>
          </p:nvPr>
        </p:nvSpPr>
        <p:spPr/>
        <p:txBody>
          <a:bodyPr/>
          <a:lstStyle/>
          <a:p>
            <a:fld id="{01468077-1FC8-45CA-927B-39AB934FC694}" type="slidenum">
              <a:rPr lang="en-US" smtClean="0"/>
              <a:t>5</a:t>
            </a:fld>
            <a:endParaRPr lang="en-US"/>
          </a:p>
        </p:txBody>
      </p:sp>
    </p:spTree>
    <p:extLst>
      <p:ext uri="{BB962C8B-B14F-4D97-AF65-F5344CB8AC3E}">
        <p14:creationId xmlns:p14="http://schemas.microsoft.com/office/powerpoint/2010/main" val="2453385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It depends on how the perceived problems of each country, each community, or more generally all the organizations world-class policies and measures to ensure the security of different people. </a:t>
            </a:r>
          </a:p>
          <a:p>
            <a:endParaRPr lang="en-US" dirty="0"/>
          </a:p>
        </p:txBody>
      </p:sp>
      <p:sp>
        <p:nvSpPr>
          <p:cNvPr id="4" name="Slide Number Placeholder 3"/>
          <p:cNvSpPr>
            <a:spLocks noGrp="1"/>
          </p:cNvSpPr>
          <p:nvPr>
            <p:ph type="sldNum" sz="quarter" idx="10"/>
          </p:nvPr>
        </p:nvSpPr>
        <p:spPr/>
        <p:txBody>
          <a:bodyPr/>
          <a:lstStyle/>
          <a:p>
            <a:fld id="{01468077-1FC8-45CA-927B-39AB934FC694}" type="slidenum">
              <a:rPr lang="en-US" smtClean="0"/>
              <a:t>6</a:t>
            </a:fld>
            <a:endParaRPr lang="en-US"/>
          </a:p>
        </p:txBody>
      </p:sp>
    </p:spTree>
    <p:extLst>
      <p:ext uri="{BB962C8B-B14F-4D97-AF65-F5344CB8AC3E}">
        <p14:creationId xmlns:p14="http://schemas.microsoft.com/office/powerpoint/2010/main" val="1175107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466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187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8751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9206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1552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60763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8766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016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15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414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161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483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800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129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557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28/09/2016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417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28/09/2016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831455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apchicongsan.org.vn/Home/Nghiencuu-Traodoi/2008/1177/An-ninh-con-nguoi-va-nhung-moi-de-doa-toan-cau.aspx" TargetMode="External"/><Relationship Id="rId2" Type="http://schemas.openxmlformats.org/officeDocument/2006/relationships/hyperlink" Target="http://www.thejakartapost.com/news/2011/10/04/the-role-indonesia-asean-east-asia-summit-and-g20.html" TargetMode="External"/><Relationship Id="rId1" Type="http://schemas.openxmlformats.org/officeDocument/2006/relationships/slideLayout" Target="../slideLayouts/slideLayout2.xml"/><Relationship Id="rId5" Type="http://schemas.openxmlformats.org/officeDocument/2006/relationships/hyperlink" Target="https://www.worldwatchmonitor.org/2008/07-July/newsarticle_5474.html/" TargetMode="External"/><Relationship Id="rId4" Type="http://schemas.openxmlformats.org/officeDocument/2006/relationships/hyperlink" Target="https://www.wfp.org/countries/myanm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936" y="569520"/>
            <a:ext cx="9244115" cy="1780733"/>
          </a:xfrm>
        </p:spPr>
        <p:txBody>
          <a:bodyPr>
            <a:normAutofit/>
          </a:bodyPr>
          <a:lstStyle/>
          <a:p>
            <a:r>
              <a:rPr lang="en-US" sz="4400" dirty="0" smtClean="0"/>
              <a:t>The Impacts of Religious Diversity on </a:t>
            </a:r>
            <a:r>
              <a:rPr lang="en-US" sz="4400" dirty="0"/>
              <a:t>H</a:t>
            </a:r>
            <a:r>
              <a:rPr lang="en-US" sz="4400" dirty="0" smtClean="0"/>
              <a:t>uman security in Southeast </a:t>
            </a:r>
            <a:r>
              <a:rPr lang="en-US" sz="4400" dirty="0"/>
              <a:t>A</a:t>
            </a:r>
            <a:r>
              <a:rPr lang="en-US" sz="4400" dirty="0" smtClean="0"/>
              <a:t>sia</a:t>
            </a:r>
            <a:endParaRPr lang="en-US" sz="4400" dirty="0"/>
          </a:p>
        </p:txBody>
      </p:sp>
      <p:sp>
        <p:nvSpPr>
          <p:cNvPr id="3" name="Subtitle 2"/>
          <p:cNvSpPr>
            <a:spLocks noGrp="1"/>
          </p:cNvSpPr>
          <p:nvPr>
            <p:ph type="subTitle" idx="1"/>
          </p:nvPr>
        </p:nvSpPr>
        <p:spPr>
          <a:xfrm>
            <a:off x="384251" y="4959458"/>
            <a:ext cx="9448800" cy="956470"/>
          </a:xfrm>
        </p:spPr>
        <p:txBody>
          <a:bodyPr>
            <a:noAutofit/>
          </a:bodyPr>
          <a:lstStyle/>
          <a:p>
            <a:r>
              <a:rPr lang="en-US" sz="2400" b="1" u="sng" dirty="0" smtClean="0">
                <a:solidFill>
                  <a:schemeClr val="tx1"/>
                </a:solidFill>
              </a:rPr>
              <a:t>Presenter: </a:t>
            </a:r>
            <a:r>
              <a:rPr lang="en-US" sz="2400" dirty="0" smtClean="0">
                <a:solidFill>
                  <a:schemeClr val="tx1"/>
                </a:solidFill>
              </a:rPr>
              <a:t>Huyen Tran (PhD. Candidate)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196" y="2909364"/>
            <a:ext cx="2390545" cy="1370043"/>
          </a:xfrm>
          <a:prstGeom prst="rect">
            <a:avLst/>
          </a:prstGeom>
        </p:spPr>
      </p:pic>
    </p:spTree>
    <p:extLst>
      <p:ext uri="{BB962C8B-B14F-4D97-AF65-F5344CB8AC3E}">
        <p14:creationId xmlns:p14="http://schemas.microsoft.com/office/powerpoint/2010/main" val="2690400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Thank you for your listening!</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7258" y="1495039"/>
            <a:ext cx="7146744" cy="4868720"/>
          </a:xfrm>
        </p:spPr>
      </p:pic>
    </p:spTree>
    <p:extLst>
      <p:ext uri="{BB962C8B-B14F-4D97-AF65-F5344CB8AC3E}">
        <p14:creationId xmlns:p14="http://schemas.microsoft.com/office/powerpoint/2010/main" val="3832404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a:t>
            </a:r>
            <a:r>
              <a:rPr lang="en-US" dirty="0" smtClean="0"/>
              <a:t>. </a:t>
            </a:r>
            <a:r>
              <a:rPr lang="en-US" b="1" cap="all" dirty="0"/>
              <a:t>The concept of Human Security in Southeast </a:t>
            </a:r>
            <a:r>
              <a:rPr lang="en-US" b="1" cap="all" dirty="0" smtClean="0"/>
              <a:t>Asia</a:t>
            </a:r>
            <a:endParaRPr lang="en-US" dirty="0"/>
          </a:p>
        </p:txBody>
      </p:sp>
      <p:sp>
        <p:nvSpPr>
          <p:cNvPr id="3" name="Content Placeholder 2"/>
          <p:cNvSpPr>
            <a:spLocks noGrp="1"/>
          </p:cNvSpPr>
          <p:nvPr>
            <p:ph idx="1"/>
          </p:nvPr>
        </p:nvSpPr>
        <p:spPr>
          <a:xfrm>
            <a:off x="677334" y="2160589"/>
            <a:ext cx="8596668" cy="4274078"/>
          </a:xfrm>
        </p:spPr>
        <p:txBody>
          <a:bodyPr>
            <a:normAutofit/>
          </a:bodyPr>
          <a:lstStyle/>
          <a:p>
            <a:pPr algn="just">
              <a:lnSpc>
                <a:spcPct val="150000"/>
              </a:lnSpc>
            </a:pPr>
            <a:r>
              <a:rPr lang="en-US" sz="2400" dirty="0" smtClean="0"/>
              <a:t>The </a:t>
            </a:r>
            <a:r>
              <a:rPr lang="en-US" sz="2400" dirty="0"/>
              <a:t>peak of the Cold War: "comprehensive </a:t>
            </a:r>
            <a:r>
              <a:rPr lang="en-US" sz="2400" dirty="0" smtClean="0"/>
              <a:t>security“</a:t>
            </a:r>
          </a:p>
          <a:p>
            <a:pPr algn="just">
              <a:lnSpc>
                <a:spcPct val="150000"/>
              </a:lnSpc>
            </a:pPr>
            <a:r>
              <a:rPr lang="en-US" sz="2400" dirty="0" smtClean="0"/>
              <a:t>Mid-1960s (Indonesian </a:t>
            </a:r>
            <a:r>
              <a:rPr lang="en-US" sz="2400" dirty="0"/>
              <a:t>President </a:t>
            </a:r>
            <a:r>
              <a:rPr lang="en-US" sz="2400" dirty="0" smtClean="0"/>
              <a:t>Suharto): “comprehensive security” = political</a:t>
            </a:r>
            <a:r>
              <a:rPr lang="en-US" sz="2400" dirty="0"/>
              <a:t>, economic, socio-cultural and military environment both internally and externally </a:t>
            </a:r>
            <a:endParaRPr lang="en-US" sz="2400" dirty="0" smtClean="0"/>
          </a:p>
          <a:p>
            <a:pPr algn="just">
              <a:lnSpc>
                <a:spcPct val="150000"/>
              </a:lnSpc>
            </a:pPr>
            <a:r>
              <a:rPr lang="en-US" sz="2400" dirty="0" smtClean="0"/>
              <a:t>In 1986 (Malaysian Prime </a:t>
            </a:r>
            <a:r>
              <a:rPr lang="en-US" sz="2400" dirty="0"/>
              <a:t>Minister Mahathir </a:t>
            </a:r>
            <a:r>
              <a:rPr lang="en-US" sz="2400" dirty="0" smtClean="0"/>
              <a:t>Mohamed): national </a:t>
            </a:r>
            <a:r>
              <a:rPr lang="en-US" sz="2400" dirty="0"/>
              <a:t>security was inseparable from political stability, economic progress and social harmony</a:t>
            </a:r>
            <a:endParaRPr lang="en-US" sz="2400" dirty="0" smtClean="0"/>
          </a:p>
          <a:p>
            <a:pPr algn="just">
              <a:lnSpc>
                <a:spcPct val="150000"/>
              </a:lnSpc>
            </a:pPr>
            <a:endParaRPr lang="en-US" sz="2400" dirty="0" smtClean="0"/>
          </a:p>
        </p:txBody>
      </p:sp>
    </p:spTree>
    <p:extLst>
      <p:ext uri="{BB962C8B-B14F-4D97-AF65-F5344CB8AC3E}">
        <p14:creationId xmlns:p14="http://schemas.microsoft.com/office/powerpoint/2010/main" val="1142178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642" y="315995"/>
            <a:ext cx="8596668" cy="1320800"/>
          </a:xfrm>
        </p:spPr>
        <p:txBody>
          <a:bodyPr/>
          <a:lstStyle/>
          <a:p>
            <a:r>
              <a:rPr lang="en-US" dirty="0"/>
              <a:t>I. </a:t>
            </a:r>
            <a:r>
              <a:rPr lang="en-US" b="1" cap="all" dirty="0"/>
              <a:t>The concept of Human Security in Southeast Asia</a:t>
            </a:r>
            <a:endParaRPr lang="en-US" dirty="0"/>
          </a:p>
        </p:txBody>
      </p:sp>
      <p:sp>
        <p:nvSpPr>
          <p:cNvPr id="3" name="Content Placeholder 2"/>
          <p:cNvSpPr>
            <a:spLocks noGrp="1"/>
          </p:cNvSpPr>
          <p:nvPr>
            <p:ph idx="1"/>
          </p:nvPr>
        </p:nvSpPr>
        <p:spPr>
          <a:xfrm>
            <a:off x="433953" y="1534333"/>
            <a:ext cx="8840049" cy="4507030"/>
          </a:xfrm>
        </p:spPr>
        <p:txBody>
          <a:bodyPr>
            <a:normAutofit/>
          </a:bodyPr>
          <a:lstStyle/>
          <a:p>
            <a:pPr algn="just"/>
            <a:r>
              <a:rPr lang="en-US" sz="2200" b="1" u="sng" dirty="0" smtClean="0"/>
              <a:t>Struggles:</a:t>
            </a:r>
          </a:p>
          <a:p>
            <a:pPr algn="just">
              <a:lnSpc>
                <a:spcPct val="150000"/>
              </a:lnSpc>
              <a:buFont typeface="Wingdings" panose="05000000000000000000" pitchFamily="2" charset="2"/>
              <a:buChar char="§"/>
            </a:pPr>
            <a:r>
              <a:rPr lang="en-US" sz="2200" dirty="0" smtClean="0"/>
              <a:t>generally </a:t>
            </a:r>
            <a:r>
              <a:rPr lang="en-US" sz="2200" dirty="0"/>
              <a:t>has no consensus view of human </a:t>
            </a:r>
            <a:r>
              <a:rPr lang="en-US" sz="2200" dirty="0" smtClean="0"/>
              <a:t>security</a:t>
            </a:r>
          </a:p>
          <a:p>
            <a:pPr algn="just">
              <a:lnSpc>
                <a:spcPct val="150000"/>
              </a:lnSpc>
              <a:buFont typeface="Wingdings" panose="05000000000000000000" pitchFamily="2" charset="2"/>
              <a:buChar char="§"/>
            </a:pPr>
            <a:r>
              <a:rPr lang="en-US" sz="2200" dirty="0" smtClean="0"/>
              <a:t>Fear: another </a:t>
            </a:r>
            <a:r>
              <a:rPr lang="en-US" sz="2200" dirty="0"/>
              <a:t>method of imposing Western values of freedom and their political institutions to the </a:t>
            </a:r>
            <a:r>
              <a:rPr lang="en-US" sz="2200" dirty="0" smtClean="0"/>
              <a:t>region</a:t>
            </a:r>
          </a:p>
          <a:p>
            <a:pPr algn="just">
              <a:lnSpc>
                <a:spcPct val="150000"/>
              </a:lnSpc>
              <a:buFont typeface="Wingdings" panose="05000000000000000000" pitchFamily="2" charset="2"/>
              <a:buChar char="§"/>
            </a:pPr>
            <a:r>
              <a:rPr lang="en-US" sz="2200" dirty="0" smtClean="0"/>
              <a:t>strict </a:t>
            </a:r>
            <a:r>
              <a:rPr lang="en-US" sz="2200" dirty="0"/>
              <a:t>conception of national sovereignty to emphasize the principle of non interference in the internal affairs of each other</a:t>
            </a:r>
          </a:p>
        </p:txBody>
      </p:sp>
      <p:sp>
        <p:nvSpPr>
          <p:cNvPr id="4" name="TextBox 3"/>
          <p:cNvSpPr txBox="1"/>
          <p:nvPr/>
        </p:nvSpPr>
        <p:spPr>
          <a:xfrm>
            <a:off x="857710" y="5029641"/>
            <a:ext cx="9448663" cy="168648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lnSpc>
                <a:spcPct val="150000"/>
              </a:lnSpc>
            </a:pPr>
            <a:r>
              <a:rPr lang="en-US" sz="2400" dirty="0">
                <a:solidFill>
                  <a:schemeClr val="accent2">
                    <a:lumMod val="75000"/>
                  </a:schemeClr>
                </a:solidFill>
              </a:rPr>
              <a:t>ASEAN seems to want to solve the problem in a different direction: if human security is the security for the individual, which like the fact that only the best can be done through national security</a:t>
            </a:r>
          </a:p>
        </p:txBody>
      </p:sp>
    </p:spTree>
    <p:extLst>
      <p:ext uri="{BB962C8B-B14F-4D97-AF65-F5344CB8AC3E}">
        <p14:creationId xmlns:p14="http://schemas.microsoft.com/office/powerpoint/2010/main" val="874050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71" y="295584"/>
            <a:ext cx="8625722" cy="1641704"/>
          </a:xfrm>
        </p:spPr>
        <p:txBody>
          <a:bodyPr>
            <a:normAutofit fontScale="90000"/>
          </a:bodyPr>
          <a:lstStyle/>
          <a:p>
            <a:pPr algn="ctr"/>
            <a:r>
              <a:rPr lang="en-US" dirty="0" smtClean="0"/>
              <a:t>II. </a:t>
            </a:r>
            <a:r>
              <a:rPr lang="vi-VN" dirty="0" smtClean="0"/>
              <a:t>RELIGIOUS </a:t>
            </a:r>
            <a:r>
              <a:rPr lang="vi-VN" dirty="0"/>
              <a:t>DIVERSITY AND </a:t>
            </a:r>
            <a:r>
              <a:rPr lang="en-US" dirty="0" smtClean="0"/>
              <a:t/>
            </a:r>
            <a:br>
              <a:rPr lang="en-US" dirty="0" smtClean="0"/>
            </a:br>
            <a:r>
              <a:rPr lang="vi-VN" dirty="0" smtClean="0"/>
              <a:t>ITS </a:t>
            </a:r>
            <a:r>
              <a:rPr lang="vi-VN" dirty="0"/>
              <a:t>INFLUENCES ON HUMAN SECURITY </a:t>
            </a:r>
            <a:r>
              <a:rPr lang="vi-VN" dirty="0" smtClean="0"/>
              <a:t>IN </a:t>
            </a:r>
            <a:r>
              <a:rPr lang="vi-VN" dirty="0"/>
              <a:t>THE SOUTHEAST ASIA</a:t>
            </a:r>
            <a:endParaRPr lang="en-US" dirty="0"/>
          </a:p>
        </p:txBody>
      </p:sp>
      <p:sp>
        <p:nvSpPr>
          <p:cNvPr id="3" name="Content Placeholder 2"/>
          <p:cNvSpPr>
            <a:spLocks noGrp="1"/>
          </p:cNvSpPr>
          <p:nvPr>
            <p:ph idx="1"/>
          </p:nvPr>
        </p:nvSpPr>
        <p:spPr>
          <a:xfrm>
            <a:off x="573437" y="1937289"/>
            <a:ext cx="9823629" cy="4768312"/>
          </a:xfrm>
        </p:spPr>
        <p:txBody>
          <a:bodyPr>
            <a:normAutofit/>
          </a:bodyPr>
          <a:lstStyle/>
          <a:p>
            <a:pPr algn="just">
              <a:lnSpc>
                <a:spcPct val="150000"/>
              </a:lnSpc>
            </a:pPr>
            <a:r>
              <a:rPr lang="en-US" sz="2400" dirty="0" smtClean="0"/>
              <a:t>Reasons:</a:t>
            </a:r>
          </a:p>
          <a:p>
            <a:pPr marL="514350" indent="-514350" algn="just">
              <a:lnSpc>
                <a:spcPct val="150000"/>
              </a:lnSpc>
              <a:buFont typeface="+mj-lt"/>
              <a:buAutoNum type="romanLcPeriod"/>
            </a:pPr>
            <a:r>
              <a:rPr lang="en-US" sz="2400" dirty="0" smtClean="0"/>
              <a:t>internal </a:t>
            </a:r>
            <a:r>
              <a:rPr lang="en-US" sz="2400" dirty="0" smtClean="0"/>
              <a:t>causes: immature democracy, nationalism</a:t>
            </a:r>
            <a:r>
              <a:rPr lang="en-US" sz="2400" dirty="0"/>
              <a:t>, </a:t>
            </a:r>
            <a:r>
              <a:rPr lang="en-US" sz="2400" dirty="0" smtClean="0"/>
              <a:t>economic, </a:t>
            </a:r>
            <a:r>
              <a:rPr lang="en-US" sz="2400" dirty="0"/>
              <a:t>religious </a:t>
            </a:r>
            <a:r>
              <a:rPr lang="en-US" sz="2400" dirty="0" smtClean="0"/>
              <a:t>identity, historical </a:t>
            </a:r>
            <a:r>
              <a:rPr lang="en-US" sz="2400" dirty="0"/>
              <a:t>enmity, false religious </a:t>
            </a:r>
            <a:r>
              <a:rPr lang="en-US" sz="2400" dirty="0" smtClean="0"/>
              <a:t>policies </a:t>
            </a:r>
            <a:r>
              <a:rPr lang="en-US" sz="2400" dirty="0"/>
              <a:t>of the </a:t>
            </a:r>
            <a:r>
              <a:rPr lang="en-US" sz="2400" dirty="0" smtClean="0"/>
              <a:t>government;</a:t>
            </a:r>
          </a:p>
          <a:p>
            <a:pPr marL="514350" indent="-514350" algn="just">
              <a:lnSpc>
                <a:spcPct val="150000"/>
              </a:lnSpc>
              <a:buFont typeface="+mj-lt"/>
              <a:buAutoNum type="romanLcPeriod"/>
            </a:pPr>
            <a:r>
              <a:rPr lang="en-US" sz="2400" dirty="0" smtClean="0"/>
              <a:t>external causes: the </a:t>
            </a:r>
            <a:r>
              <a:rPr lang="en-US" sz="2400" dirty="0"/>
              <a:t>role of international community in the conflict resolution is limited because of the principle of </a:t>
            </a:r>
            <a:r>
              <a:rPr lang="en-US" sz="2400" dirty="0" smtClean="0"/>
              <a:t>non-interference</a:t>
            </a:r>
            <a:endParaRPr lang="en-US" sz="2400" dirty="0"/>
          </a:p>
        </p:txBody>
      </p:sp>
      <p:pic>
        <p:nvPicPr>
          <p:cNvPr id="5" name="Ảnh 4"/>
          <p:cNvPicPr>
            <a:picLocks noChangeAspect="1"/>
          </p:cNvPicPr>
          <p:nvPr/>
        </p:nvPicPr>
        <p:blipFill>
          <a:blip r:embed="rId3"/>
          <a:stretch>
            <a:fillRect/>
          </a:stretch>
        </p:blipFill>
        <p:spPr>
          <a:xfrm>
            <a:off x="8577847" y="295584"/>
            <a:ext cx="3614153" cy="2065230"/>
          </a:xfrm>
          <a:prstGeom prst="rect">
            <a:avLst/>
          </a:prstGeom>
        </p:spPr>
      </p:pic>
    </p:spTree>
    <p:extLst>
      <p:ext uri="{BB962C8B-B14F-4D97-AF65-F5344CB8AC3E}">
        <p14:creationId xmlns:p14="http://schemas.microsoft.com/office/powerpoint/2010/main" val="1928621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1959"/>
            <a:ext cx="8596668" cy="1558441"/>
          </a:xfrm>
        </p:spPr>
        <p:txBody>
          <a:bodyPr>
            <a:normAutofit fontScale="90000"/>
          </a:bodyPr>
          <a:lstStyle/>
          <a:p>
            <a:pPr algn="ctr"/>
            <a:r>
              <a:rPr lang="en-US" dirty="0"/>
              <a:t>II. </a:t>
            </a:r>
            <a:r>
              <a:rPr lang="vi-VN" dirty="0"/>
              <a:t>RELIGIOUS DIVERSITY AND </a:t>
            </a:r>
            <a:r>
              <a:rPr lang="en-US" dirty="0"/>
              <a:t/>
            </a:r>
            <a:br>
              <a:rPr lang="en-US" dirty="0"/>
            </a:br>
            <a:r>
              <a:rPr lang="vi-VN" dirty="0"/>
              <a:t>ITS INFLUENCES ON HUMAN SECURITY IN THE SOUTHEAST ASIA</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t>Impacts:</a:t>
            </a:r>
          </a:p>
          <a:p>
            <a:pPr algn="just">
              <a:lnSpc>
                <a:spcPct val="150000"/>
              </a:lnSpc>
              <a:buFont typeface="Wingdings" panose="05000000000000000000" pitchFamily="2" charset="2"/>
              <a:buChar char="Ø"/>
            </a:pPr>
            <a:r>
              <a:rPr lang="en-US" sz="2400" dirty="0" smtClean="0"/>
              <a:t>Disrupt </a:t>
            </a:r>
            <a:r>
              <a:rPr lang="en-US" sz="2400" dirty="0"/>
              <a:t>economic </a:t>
            </a:r>
            <a:r>
              <a:rPr lang="en-US" sz="2400" dirty="0" smtClean="0"/>
              <a:t>growth</a:t>
            </a:r>
          </a:p>
          <a:p>
            <a:pPr algn="just">
              <a:lnSpc>
                <a:spcPct val="150000"/>
              </a:lnSpc>
              <a:buFont typeface="Wingdings" panose="05000000000000000000" pitchFamily="2" charset="2"/>
              <a:buChar char="Ø"/>
            </a:pPr>
            <a:r>
              <a:rPr lang="en-US" sz="2400" dirty="0"/>
              <a:t>Migration issues - refugees related to religious </a:t>
            </a:r>
            <a:r>
              <a:rPr lang="en-US" sz="2400" dirty="0" smtClean="0"/>
              <a:t>factors</a:t>
            </a:r>
          </a:p>
          <a:p>
            <a:pPr algn="just">
              <a:lnSpc>
                <a:spcPct val="150000"/>
              </a:lnSpc>
              <a:buFont typeface="Wingdings" panose="05000000000000000000" pitchFamily="2" charset="2"/>
              <a:buChar char="Ø"/>
            </a:pPr>
            <a:r>
              <a:rPr lang="en-US" sz="2400" dirty="0"/>
              <a:t>Equal rights and social equality problems  </a:t>
            </a:r>
            <a:endParaRPr lang="en-US" sz="2400" dirty="0" smtClean="0"/>
          </a:p>
          <a:p>
            <a:pPr algn="just">
              <a:lnSpc>
                <a:spcPct val="150000"/>
              </a:lnSpc>
              <a:buFont typeface="Wingdings" panose="05000000000000000000" pitchFamily="2" charset="2"/>
              <a:buChar char="Ø"/>
            </a:pPr>
            <a:r>
              <a:rPr lang="en-US" sz="2400" dirty="0" smtClean="0"/>
              <a:t>Gender </a:t>
            </a:r>
            <a:r>
              <a:rPr lang="en-US" sz="2400" dirty="0"/>
              <a:t>equality issues in Southeast Asia </a:t>
            </a:r>
          </a:p>
        </p:txBody>
      </p:sp>
      <p:pic>
        <p:nvPicPr>
          <p:cNvPr id="4" name="Ảnh 3"/>
          <p:cNvPicPr>
            <a:picLocks noChangeAspect="1"/>
          </p:cNvPicPr>
          <p:nvPr/>
        </p:nvPicPr>
        <p:blipFill>
          <a:blip r:embed="rId3"/>
          <a:stretch>
            <a:fillRect/>
          </a:stretch>
        </p:blipFill>
        <p:spPr>
          <a:xfrm>
            <a:off x="7777786" y="4256103"/>
            <a:ext cx="3556472" cy="2358696"/>
          </a:xfrm>
          <a:prstGeom prst="rect">
            <a:avLst/>
          </a:prstGeom>
        </p:spPr>
      </p:pic>
    </p:spTree>
    <p:extLst>
      <p:ext uri="{BB962C8B-B14F-4D97-AF65-F5344CB8AC3E}">
        <p14:creationId xmlns:p14="http://schemas.microsoft.com/office/powerpoint/2010/main" val="593870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CHALLENGES </a:t>
            </a:r>
            <a:r>
              <a:rPr lang="en-US" dirty="0"/>
              <a:t>FOR ASEAN COMMUNITY</a:t>
            </a:r>
          </a:p>
        </p:txBody>
      </p:sp>
      <p:sp>
        <p:nvSpPr>
          <p:cNvPr id="3" name="Content Placeholder 2"/>
          <p:cNvSpPr>
            <a:spLocks noGrp="1"/>
          </p:cNvSpPr>
          <p:nvPr>
            <p:ph idx="1"/>
          </p:nvPr>
        </p:nvSpPr>
        <p:spPr>
          <a:xfrm>
            <a:off x="677333" y="2065867"/>
            <a:ext cx="9093199" cy="3975495"/>
          </a:xfrm>
        </p:spPr>
        <p:txBody>
          <a:bodyPr>
            <a:normAutofit/>
          </a:bodyPr>
          <a:lstStyle/>
          <a:p>
            <a:pPr algn="just">
              <a:lnSpc>
                <a:spcPct val="150000"/>
              </a:lnSpc>
            </a:pPr>
            <a:r>
              <a:rPr lang="en-US" sz="2400" dirty="0"/>
              <a:t>Religions easily becomes a pretext for the outbreak of social conflicts. </a:t>
            </a:r>
            <a:endParaRPr lang="en-US" sz="2400" dirty="0" smtClean="0"/>
          </a:p>
          <a:p>
            <a:pPr algn="just">
              <a:lnSpc>
                <a:spcPct val="150000"/>
              </a:lnSpc>
            </a:pPr>
            <a:r>
              <a:rPr lang="en-US" sz="2400" dirty="0" smtClean="0"/>
              <a:t>The </a:t>
            </a:r>
            <a:r>
              <a:rPr lang="en-US" sz="2400" dirty="0"/>
              <a:t>matter "human security" itself is very complex, and ensuring human security is even more complex.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5047" y="4216529"/>
            <a:ext cx="2167468" cy="2182336"/>
          </a:xfrm>
          <a:prstGeom prst="rect">
            <a:avLst/>
          </a:prstGeom>
        </p:spPr>
      </p:pic>
    </p:spTree>
    <p:extLst>
      <p:ext uri="{BB962C8B-B14F-4D97-AF65-F5344CB8AC3E}">
        <p14:creationId xmlns:p14="http://schemas.microsoft.com/office/powerpoint/2010/main" val="1032252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a:t>
            </a:r>
            <a:r>
              <a:rPr lang="en-US" dirty="0" smtClean="0"/>
              <a:t>CONCLUSION – FOR GOVERNMENTS</a:t>
            </a:r>
            <a:endParaRPr lang="en-US" dirty="0"/>
          </a:p>
        </p:txBody>
      </p:sp>
      <p:sp>
        <p:nvSpPr>
          <p:cNvPr id="3" name="Content Placeholder 2"/>
          <p:cNvSpPr>
            <a:spLocks noGrp="1"/>
          </p:cNvSpPr>
          <p:nvPr>
            <p:ph idx="1"/>
          </p:nvPr>
        </p:nvSpPr>
        <p:spPr>
          <a:xfrm>
            <a:off x="677334" y="1642820"/>
            <a:ext cx="8962612" cy="4695987"/>
          </a:xfrm>
        </p:spPr>
        <p:txBody>
          <a:bodyPr>
            <a:normAutofit lnSpcReduction="10000"/>
          </a:bodyPr>
          <a:lstStyle/>
          <a:p>
            <a:pPr marL="0" indent="0" algn="just">
              <a:lnSpc>
                <a:spcPct val="200000"/>
              </a:lnSpc>
              <a:buNone/>
            </a:pPr>
            <a:r>
              <a:rPr lang="en-US" sz="2400" dirty="0"/>
              <a:t>(</a:t>
            </a:r>
            <a:r>
              <a:rPr lang="en-US" sz="2400" dirty="0" err="1"/>
              <a:t>i</a:t>
            </a:r>
            <a:r>
              <a:rPr lang="en-US" sz="2400" dirty="0"/>
              <a:t>) sustainable development, create equal opportunities for all parishioners and religious organizations, </a:t>
            </a:r>
            <a:endParaRPr lang="en-US" sz="2400" dirty="0" smtClean="0"/>
          </a:p>
          <a:p>
            <a:pPr marL="0" indent="0" algn="just">
              <a:lnSpc>
                <a:spcPct val="200000"/>
              </a:lnSpc>
              <a:buNone/>
            </a:pPr>
            <a:r>
              <a:rPr lang="en-US" sz="2400" dirty="0" smtClean="0"/>
              <a:t>(ii</a:t>
            </a:r>
            <a:r>
              <a:rPr lang="en-US" sz="2400" dirty="0"/>
              <a:t>) solving the relationship between ethnicity and religion with the government, </a:t>
            </a:r>
            <a:endParaRPr lang="en-US" sz="2400" dirty="0" smtClean="0"/>
          </a:p>
          <a:p>
            <a:pPr marL="0" indent="0" algn="just">
              <a:lnSpc>
                <a:spcPct val="200000"/>
              </a:lnSpc>
              <a:buNone/>
            </a:pPr>
            <a:r>
              <a:rPr lang="en-US" sz="2400" dirty="0" smtClean="0"/>
              <a:t>and </a:t>
            </a:r>
            <a:r>
              <a:rPr lang="en-US" sz="2400" dirty="0"/>
              <a:t>(iii) the religious ethnicity to strengthen dialogue with each other to resolve conflicts.</a:t>
            </a:r>
          </a:p>
        </p:txBody>
      </p:sp>
    </p:spTree>
    <p:extLst>
      <p:ext uri="{BB962C8B-B14F-4D97-AF65-F5344CB8AC3E}">
        <p14:creationId xmlns:p14="http://schemas.microsoft.com/office/powerpoint/2010/main" val="958341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00618" cy="1320800"/>
          </a:xfrm>
        </p:spPr>
        <p:txBody>
          <a:bodyPr/>
          <a:lstStyle/>
          <a:p>
            <a:r>
              <a:rPr lang="en-US" dirty="0"/>
              <a:t>IV. </a:t>
            </a:r>
            <a:r>
              <a:rPr lang="en-US" dirty="0" smtClean="0"/>
              <a:t>CONCLUSION </a:t>
            </a:r>
            <a:r>
              <a:rPr lang="en-US" dirty="0" smtClean="0"/>
              <a:t>– FOR ASEAN COMMUNITY</a:t>
            </a:r>
            <a:endParaRPr lang="en-US" dirty="0"/>
          </a:p>
        </p:txBody>
      </p:sp>
      <p:sp>
        <p:nvSpPr>
          <p:cNvPr id="3" name="Content Placeholder 2"/>
          <p:cNvSpPr>
            <a:spLocks noGrp="1"/>
          </p:cNvSpPr>
          <p:nvPr>
            <p:ph idx="1"/>
          </p:nvPr>
        </p:nvSpPr>
        <p:spPr>
          <a:xfrm>
            <a:off x="511443" y="1487836"/>
            <a:ext cx="9066509" cy="5005953"/>
          </a:xfrm>
        </p:spPr>
        <p:txBody>
          <a:bodyPr>
            <a:normAutofit/>
          </a:bodyPr>
          <a:lstStyle/>
          <a:p>
            <a:pPr marL="514350" indent="-514350" algn="just">
              <a:lnSpc>
                <a:spcPct val="200000"/>
              </a:lnSpc>
              <a:buFont typeface="+mj-lt"/>
              <a:buAutoNum type="romanLcPeriod"/>
            </a:pPr>
            <a:r>
              <a:rPr lang="en-US" sz="2400" dirty="0" smtClean="0"/>
              <a:t>focus </a:t>
            </a:r>
            <a:r>
              <a:rPr lang="en-US" sz="2400" dirty="0"/>
              <a:t>on developing people's life and narrowing social gaps; </a:t>
            </a:r>
            <a:endParaRPr lang="en-US" sz="2400" dirty="0" smtClean="0"/>
          </a:p>
          <a:p>
            <a:pPr marL="514350" indent="-514350" algn="just">
              <a:lnSpc>
                <a:spcPct val="200000"/>
              </a:lnSpc>
              <a:buFont typeface="+mj-lt"/>
              <a:buAutoNum type="romanLcPeriod"/>
            </a:pPr>
            <a:r>
              <a:rPr lang="en-US" sz="2400" dirty="0" smtClean="0"/>
              <a:t>ensure </a:t>
            </a:r>
            <a:r>
              <a:rPr lang="en-US" sz="2400" dirty="0"/>
              <a:t>social rights and equality, regardless of religion, race, language </a:t>
            </a:r>
            <a:r>
              <a:rPr lang="en-US" sz="2400" dirty="0" smtClean="0"/>
              <a:t>...;</a:t>
            </a:r>
          </a:p>
          <a:p>
            <a:pPr marL="514350" indent="-514350" algn="just">
              <a:lnSpc>
                <a:spcPct val="200000"/>
              </a:lnSpc>
              <a:buFont typeface="+mj-lt"/>
              <a:buAutoNum type="romanLcPeriod"/>
            </a:pPr>
            <a:r>
              <a:rPr lang="en-US" sz="2400" dirty="0" smtClean="0"/>
              <a:t>actively </a:t>
            </a:r>
            <a:r>
              <a:rPr lang="en-US" sz="2400" dirty="0"/>
              <a:t>raise awareness of people about the issue of building the ASEAN common identity</a:t>
            </a:r>
          </a:p>
        </p:txBody>
      </p:sp>
    </p:spTree>
    <p:extLst>
      <p:ext uri="{BB962C8B-B14F-4D97-AF65-F5344CB8AC3E}">
        <p14:creationId xmlns:p14="http://schemas.microsoft.com/office/powerpoint/2010/main" val="255550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77334" y="1379349"/>
            <a:ext cx="8962612" cy="5207431"/>
          </a:xfrm>
        </p:spPr>
        <p:txBody>
          <a:bodyPr>
            <a:normAutofit fontScale="85000" lnSpcReduction="20000"/>
          </a:bodyPr>
          <a:lstStyle/>
          <a:p>
            <a:pPr lvl="0">
              <a:buFont typeface="+mj-lt"/>
              <a:buAutoNum type="arabicPeriod"/>
            </a:pPr>
            <a:r>
              <a:rPr lang="en-US" dirty="0"/>
              <a:t>Bach </a:t>
            </a:r>
            <a:r>
              <a:rPr lang="en-US" dirty="0" err="1"/>
              <a:t>Tuyet</a:t>
            </a:r>
            <a:r>
              <a:rPr lang="en-US" dirty="0"/>
              <a:t>, Nguyen </a:t>
            </a:r>
            <a:r>
              <a:rPr lang="en-US" dirty="0" err="1"/>
              <a:t>Thi</a:t>
            </a:r>
            <a:r>
              <a:rPr lang="en-US" dirty="0"/>
              <a:t> (2007), “The issue of religion and social security in ASEAN”, </a:t>
            </a:r>
            <a:r>
              <a:rPr lang="en-US" i="1" dirty="0"/>
              <a:t>Religious Studies Review, </a:t>
            </a:r>
            <a:r>
              <a:rPr lang="en-US" dirty="0"/>
              <a:t>Vol. 1, No. 4, pp. 75-81</a:t>
            </a:r>
          </a:p>
          <a:p>
            <a:pPr lvl="0">
              <a:buFont typeface="+mj-lt"/>
              <a:buAutoNum type="arabicPeriod"/>
            </a:pPr>
            <a:r>
              <a:rPr lang="en-US" dirty="0" err="1"/>
              <a:t>Beginda</a:t>
            </a:r>
            <a:r>
              <a:rPr lang="en-US" dirty="0"/>
              <a:t> </a:t>
            </a:r>
            <a:r>
              <a:rPr lang="en-US" dirty="0" err="1"/>
              <a:t>Pakpahan</a:t>
            </a:r>
            <a:r>
              <a:rPr lang="en-US" dirty="0"/>
              <a:t>, “The role of Indonesia in ASEAN, in East Asia Summit and in G20”, </a:t>
            </a:r>
            <a:r>
              <a:rPr lang="en-US" i="1" dirty="0"/>
              <a:t>The Jakarta Post</a:t>
            </a:r>
            <a:r>
              <a:rPr lang="en-US" dirty="0"/>
              <a:t>, 4/10/2011. Accessed on &lt;</a:t>
            </a:r>
            <a:r>
              <a:rPr lang="en-US" u="sng" dirty="0">
                <a:hlinkClick r:id="rId2"/>
              </a:rPr>
              <a:t>http://www.thejakartapost.com/news/2011/10/04/the-role-indonesia-asean-east-asia-</a:t>
            </a:r>
            <a:r>
              <a:rPr lang="en-US" u="sng" dirty="0"/>
              <a:t> </a:t>
            </a:r>
            <a:r>
              <a:rPr lang="en-US" u="sng" dirty="0">
                <a:hlinkClick r:id="rId2"/>
              </a:rPr>
              <a:t>summit-and-g20.html</a:t>
            </a:r>
            <a:r>
              <a:rPr lang="en-US" dirty="0"/>
              <a:t>&gt; on 14 May 2014</a:t>
            </a:r>
          </a:p>
          <a:p>
            <a:pPr lvl="0">
              <a:buFont typeface="+mj-lt"/>
              <a:buAutoNum type="arabicPeriod"/>
            </a:pPr>
            <a:r>
              <a:rPr lang="en-US" dirty="0"/>
              <a:t>Charles </a:t>
            </a:r>
            <a:r>
              <a:rPr lang="en-US" dirty="0" err="1"/>
              <a:t>Selengut</a:t>
            </a:r>
            <a:r>
              <a:rPr lang="en-US" dirty="0"/>
              <a:t>, </a:t>
            </a:r>
            <a:r>
              <a:rPr lang="en-US" i="1" dirty="0"/>
              <a:t>Sacred Fury: Understanding Religious Violence </a:t>
            </a:r>
            <a:r>
              <a:rPr lang="en-US" dirty="0"/>
              <a:t>(Walnut Creek, CA: </a:t>
            </a:r>
            <a:r>
              <a:rPr lang="en-US" dirty="0" err="1"/>
              <a:t>AltaMira</a:t>
            </a:r>
            <a:r>
              <a:rPr lang="en-US" dirty="0"/>
              <a:t> Press, 2003), 228. See also </a:t>
            </a:r>
            <a:r>
              <a:rPr lang="en-US" dirty="0" err="1"/>
              <a:t>Juergenmeyer</a:t>
            </a:r>
            <a:r>
              <a:rPr lang="en-US" dirty="0"/>
              <a:t>, </a:t>
            </a:r>
            <a:r>
              <a:rPr lang="en-US" i="1" dirty="0"/>
              <a:t>Terror in the Mind of God, </a:t>
            </a:r>
            <a:r>
              <a:rPr lang="en-US" dirty="0"/>
              <a:t>162-3</a:t>
            </a:r>
          </a:p>
          <a:p>
            <a:pPr lvl="0">
              <a:buFont typeface="+mj-lt"/>
              <a:buAutoNum type="arabicPeriod"/>
            </a:pPr>
            <a:r>
              <a:rPr lang="en-US" dirty="0"/>
              <a:t>Emmanuel </a:t>
            </a:r>
            <a:r>
              <a:rPr lang="en-US" dirty="0" err="1"/>
              <a:t>Karagiannis</a:t>
            </a:r>
            <a:r>
              <a:rPr lang="en-US" dirty="0"/>
              <a:t> (2011), “China’s Pipeline Diplomacy: Assessing the Threat of    Low Intensity Conflicts”, </a:t>
            </a:r>
            <a:r>
              <a:rPr lang="en-US" i="1" dirty="0" err="1"/>
              <a:t>Havard</a:t>
            </a:r>
            <a:r>
              <a:rPr lang="en-US" i="1" dirty="0"/>
              <a:t> Asia Quarterly, </a:t>
            </a:r>
            <a:r>
              <a:rPr lang="en-US" dirty="0"/>
              <a:t>pp. 54-60</a:t>
            </a:r>
          </a:p>
          <a:p>
            <a:pPr lvl="0">
              <a:buFont typeface="+mj-lt"/>
              <a:buAutoNum type="arabicPeriod"/>
            </a:pPr>
            <a:r>
              <a:rPr lang="en-US" dirty="0"/>
              <a:t>Minh Tuan, Ta (2008), “Human Security” (An </a:t>
            </a:r>
            <a:r>
              <a:rPr lang="en-US" dirty="0" err="1"/>
              <a:t>ninh</a:t>
            </a:r>
            <a:r>
              <a:rPr lang="en-US" dirty="0"/>
              <a:t> con </a:t>
            </a:r>
            <a:r>
              <a:rPr lang="en-US" dirty="0" err="1"/>
              <a:t>người</a:t>
            </a:r>
            <a:r>
              <a:rPr lang="en-US" dirty="0"/>
              <a:t>), </a:t>
            </a:r>
            <a:r>
              <a:rPr lang="en-US" i="1" dirty="0"/>
              <a:t>The Journal of Communism. </a:t>
            </a:r>
            <a:r>
              <a:rPr lang="en-US" dirty="0"/>
              <a:t>Access &lt;</a:t>
            </a:r>
            <a:r>
              <a:rPr lang="en-US" u="sng" dirty="0">
                <a:hlinkClick r:id="rId3"/>
              </a:rPr>
              <a:t>http://www.tapchicongsan.org.vn/Home/Nghiencuu-Traodoi/2008/1177/An-ninh-con-nguoi-va-nhung-</a:t>
            </a:r>
            <a:r>
              <a:rPr lang="vi-VN" u="sng" dirty="0">
                <a:hlinkClick r:id="rId3"/>
              </a:rPr>
              <a:t>moi-de-doa-toan-cau.aspx</a:t>
            </a:r>
            <a:r>
              <a:rPr lang="vi-VN" dirty="0"/>
              <a:t>&gt;</a:t>
            </a:r>
            <a:endParaRPr lang="en-US" dirty="0"/>
          </a:p>
          <a:p>
            <a:pPr lvl="0">
              <a:buFont typeface="+mj-lt"/>
              <a:buAutoNum type="arabicPeriod"/>
            </a:pPr>
            <a:r>
              <a:rPr lang="en-US" dirty="0"/>
              <a:t>Robert W. Hefner (2007), “The Sword Against the Crescent: Religion and violence in Muslim Southeast Asia”, in </a:t>
            </a:r>
            <a:r>
              <a:rPr lang="en-US" dirty="0" err="1"/>
              <a:t>Linell</a:t>
            </a:r>
            <a:r>
              <a:rPr lang="en-US" dirty="0"/>
              <a:t> E. Cady &amp; Sheldon W. Simon (2007), </a:t>
            </a:r>
            <a:r>
              <a:rPr lang="en-US" i="1" dirty="0"/>
              <a:t>Religion and Conflict in South and Southeast Asia, </a:t>
            </a:r>
            <a:r>
              <a:rPr lang="en-US" dirty="0"/>
              <a:t>The National Bureau of Asian Research, pp. 33-50</a:t>
            </a:r>
          </a:p>
          <a:p>
            <a:pPr lvl="0">
              <a:buFont typeface="+mj-lt"/>
              <a:buAutoNum type="arabicPeriod"/>
            </a:pPr>
            <a:r>
              <a:rPr lang="en-US" dirty="0"/>
              <a:t>Stuart </a:t>
            </a:r>
            <a:r>
              <a:rPr lang="en-US" dirty="0" err="1"/>
              <a:t>Sim</a:t>
            </a:r>
            <a:r>
              <a:rPr lang="en-US" dirty="0"/>
              <a:t>, </a:t>
            </a:r>
            <a:r>
              <a:rPr lang="en-US" i="1" dirty="0"/>
              <a:t>Fundamentalist World: The New Dark Age of Dogma </a:t>
            </a:r>
            <a:r>
              <a:rPr lang="en-US" dirty="0"/>
              <a:t>(Cambridge: Icon Books, 2004), p.29</a:t>
            </a:r>
          </a:p>
          <a:p>
            <a:pPr lvl="0">
              <a:buFont typeface="+mj-lt"/>
              <a:buAutoNum type="arabicPeriod"/>
            </a:pPr>
            <a:r>
              <a:rPr lang="en-US" dirty="0"/>
              <a:t>World Food </a:t>
            </a:r>
            <a:r>
              <a:rPr lang="en-US" dirty="0" err="1"/>
              <a:t>Programme</a:t>
            </a:r>
            <a:r>
              <a:rPr lang="en-US" dirty="0"/>
              <a:t> (2015), </a:t>
            </a:r>
            <a:r>
              <a:rPr lang="en-US" i="1" dirty="0"/>
              <a:t>Myanmar: current issues and what the World Food </a:t>
            </a:r>
            <a:r>
              <a:rPr lang="en-US" i="1" dirty="0" err="1"/>
              <a:t>Programme</a:t>
            </a:r>
            <a:r>
              <a:rPr lang="en-US" i="1" dirty="0"/>
              <a:t> is doing</a:t>
            </a:r>
            <a:r>
              <a:rPr lang="en-US" dirty="0"/>
              <a:t>. Accessed on </a:t>
            </a:r>
            <a:r>
              <a:rPr lang="en-US" u="sng" dirty="0">
                <a:hlinkClick r:id="rId4"/>
              </a:rPr>
              <a:t>https://www.wfp.org/countries/myanmar </a:t>
            </a:r>
            <a:r>
              <a:rPr lang="en-US" dirty="0"/>
              <a:t>on 28 Sep 2015</a:t>
            </a:r>
          </a:p>
          <a:p>
            <a:pPr lvl="0">
              <a:buFont typeface="+mj-lt"/>
              <a:buAutoNum type="arabicPeriod"/>
            </a:pPr>
            <a:r>
              <a:rPr lang="en-US" dirty="0" err="1"/>
              <a:t>Worldwatch</a:t>
            </a:r>
            <a:r>
              <a:rPr lang="en-US" dirty="0"/>
              <a:t> Monitor</a:t>
            </a:r>
            <a:r>
              <a:rPr lang="en-US" i="1" dirty="0"/>
              <a:t>, Religious tension rise in West Papua</a:t>
            </a:r>
            <a:r>
              <a:rPr lang="en-US" dirty="0"/>
              <a:t>. Accessed on &lt;</a:t>
            </a:r>
            <a:r>
              <a:rPr lang="en-US" u="sng" dirty="0">
                <a:hlinkClick r:id="rId5"/>
              </a:rPr>
              <a:t>https://www.worldwatchmonitor.org/2008/07-July/newsarticle_5474.html/</a:t>
            </a:r>
            <a:r>
              <a:rPr lang="en-US" dirty="0"/>
              <a:t>&gt; on 14 May 2014</a:t>
            </a:r>
          </a:p>
          <a:p>
            <a:pPr>
              <a:buFont typeface="+mj-lt"/>
              <a:buAutoNum type="arabicPeriod"/>
            </a:pPr>
            <a:endParaRPr lang="en-US" dirty="0"/>
          </a:p>
        </p:txBody>
      </p:sp>
    </p:spTree>
    <p:extLst>
      <p:ext uri="{BB962C8B-B14F-4D97-AF65-F5344CB8AC3E}">
        <p14:creationId xmlns:p14="http://schemas.microsoft.com/office/powerpoint/2010/main" val="16717423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282</TotalTime>
  <Words>1298</Words>
  <Application>Microsoft Office PowerPoint</Application>
  <PresentationFormat>Widescreen</PresentationFormat>
  <Paragraphs>59</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Tahoma</vt:lpstr>
      <vt:lpstr>Trebuchet MS</vt:lpstr>
      <vt:lpstr>Wingdings</vt:lpstr>
      <vt:lpstr>Wingdings 3</vt:lpstr>
      <vt:lpstr>Facet</vt:lpstr>
      <vt:lpstr>The Impacts of Religious Diversity on Human security in Southeast Asia</vt:lpstr>
      <vt:lpstr>I. The concept of Human Security in Southeast Asia</vt:lpstr>
      <vt:lpstr>I. The concept of Human Security in Southeast Asia</vt:lpstr>
      <vt:lpstr>II. RELIGIOUS DIVERSITY AND  ITS INFLUENCES ON HUMAN SECURITY IN THE SOUTHEAST ASIA</vt:lpstr>
      <vt:lpstr>II. RELIGIOUS DIVERSITY AND  ITS INFLUENCES ON HUMAN SECURITY IN THE SOUTHEAST ASIA</vt:lpstr>
      <vt:lpstr>III. CHALLENGES FOR ASEAN COMMUNITY</vt:lpstr>
      <vt:lpstr>IV. CONCLUSION – FOR GOVERNMENTS</vt:lpstr>
      <vt:lpstr>IV. CONCLUSION – FOR ASEAN COMMUNITY</vt:lpstr>
      <vt:lpstr>REFERENCES</vt:lpstr>
      <vt:lpstr>Thank you for your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Religions &amp; human rights in southeast asia</dc:title>
  <dc:creator>Huyen Tran</dc:creator>
  <cp:lastModifiedBy>Huyen Tran</cp:lastModifiedBy>
  <cp:revision>45</cp:revision>
  <dcterms:created xsi:type="dcterms:W3CDTF">2016-04-22T11:13:18Z</dcterms:created>
  <dcterms:modified xsi:type="dcterms:W3CDTF">2016-09-28T16:31:24Z</dcterms:modified>
</cp:coreProperties>
</file>