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6" d="100"/>
          <a:sy n="66" d="100"/>
        </p:scale>
        <p:origin x="-146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1971</c:v>
                </c:pt>
              </c:strCache>
            </c:strRef>
          </c:tx>
          <c:invertIfNegative val="0"/>
          <c:cat>
            <c:strRef>
              <c:f>Sheet1!$A$2:$A$7</c:f>
              <c:strCache>
                <c:ptCount val="6"/>
                <c:pt idx="0">
                  <c:v>Shiites</c:v>
                </c:pt>
                <c:pt idx="1">
                  <c:v>Sunnites</c:v>
                </c:pt>
                <c:pt idx="2">
                  <c:v>Druzes</c:v>
                </c:pt>
                <c:pt idx="3">
                  <c:v>Maronites</c:v>
                </c:pt>
                <c:pt idx="4">
                  <c:v>Other Christians</c:v>
                </c:pt>
                <c:pt idx="5">
                  <c:v>Lebanon</c:v>
                </c:pt>
              </c:strCache>
            </c:strRef>
          </c:cat>
          <c:val>
            <c:numRef>
              <c:f>Sheet1!$B$2:$B$7</c:f>
              <c:numCache>
                <c:formatCode>General</c:formatCode>
                <c:ptCount val="6"/>
                <c:pt idx="0">
                  <c:v>6.649999999999998</c:v>
                </c:pt>
                <c:pt idx="1">
                  <c:v>5.2</c:v>
                </c:pt>
                <c:pt idx="2">
                  <c:v>3.55</c:v>
                </c:pt>
                <c:pt idx="3">
                  <c:v>3.75</c:v>
                </c:pt>
                <c:pt idx="4">
                  <c:v>3.349999999999999</c:v>
                </c:pt>
                <c:pt idx="5">
                  <c:v>5.0</c:v>
                </c:pt>
              </c:numCache>
            </c:numRef>
          </c:val>
        </c:ser>
        <c:ser>
          <c:idx val="1"/>
          <c:order val="1"/>
          <c:tx>
            <c:strRef>
              <c:f>Sheet1!$C$1</c:f>
              <c:strCache>
                <c:ptCount val="1"/>
                <c:pt idx="0">
                  <c:v>2004</c:v>
                </c:pt>
              </c:strCache>
            </c:strRef>
          </c:tx>
          <c:invertIfNegative val="0"/>
          <c:cat>
            <c:strRef>
              <c:f>Sheet1!$A$2:$A$7</c:f>
              <c:strCache>
                <c:ptCount val="6"/>
                <c:pt idx="0">
                  <c:v>Shiites</c:v>
                </c:pt>
                <c:pt idx="1">
                  <c:v>Sunnites</c:v>
                </c:pt>
                <c:pt idx="2">
                  <c:v>Druzes</c:v>
                </c:pt>
                <c:pt idx="3">
                  <c:v>Maronites</c:v>
                </c:pt>
                <c:pt idx="4">
                  <c:v>Other Christians</c:v>
                </c:pt>
                <c:pt idx="5">
                  <c:v>Lebanon</c:v>
                </c:pt>
              </c:strCache>
            </c:strRef>
          </c:cat>
          <c:val>
            <c:numRef>
              <c:f>Sheet1!$C$2:$C$7</c:f>
              <c:numCache>
                <c:formatCode>General</c:formatCode>
                <c:ptCount val="6"/>
                <c:pt idx="0">
                  <c:v>2.1</c:v>
                </c:pt>
                <c:pt idx="1">
                  <c:v>1.760000000000007</c:v>
                </c:pt>
                <c:pt idx="2">
                  <c:v>1.5</c:v>
                </c:pt>
                <c:pt idx="3">
                  <c:v>1.61</c:v>
                </c:pt>
                <c:pt idx="4">
                  <c:v>1.45</c:v>
                </c:pt>
                <c:pt idx="5">
                  <c:v>1.750000000000007</c:v>
                </c:pt>
              </c:numCache>
            </c:numRef>
          </c:val>
        </c:ser>
        <c:dLbls>
          <c:showLegendKey val="0"/>
          <c:showVal val="0"/>
          <c:showCatName val="0"/>
          <c:showSerName val="0"/>
          <c:showPercent val="0"/>
          <c:showBubbleSize val="0"/>
        </c:dLbls>
        <c:gapWidth val="150"/>
        <c:axId val="2143005816"/>
        <c:axId val="2143089096"/>
      </c:barChart>
      <c:catAx>
        <c:axId val="2143005816"/>
        <c:scaling>
          <c:orientation val="minMax"/>
        </c:scaling>
        <c:delete val="0"/>
        <c:axPos val="b"/>
        <c:numFmt formatCode="General" sourceLinked="1"/>
        <c:majorTickMark val="out"/>
        <c:minorTickMark val="none"/>
        <c:tickLblPos val="nextTo"/>
        <c:crossAx val="2143089096"/>
        <c:crosses val="autoZero"/>
        <c:auto val="1"/>
        <c:lblAlgn val="ctr"/>
        <c:lblOffset val="100"/>
        <c:noMultiLvlLbl val="0"/>
      </c:catAx>
      <c:valAx>
        <c:axId val="2143089096"/>
        <c:scaling>
          <c:orientation val="minMax"/>
        </c:scaling>
        <c:delete val="0"/>
        <c:axPos val="l"/>
        <c:majorGridlines/>
        <c:numFmt formatCode="General" sourceLinked="1"/>
        <c:majorTickMark val="out"/>
        <c:minorTickMark val="none"/>
        <c:tickLblPos val="nextTo"/>
        <c:crossAx val="2143005816"/>
        <c:crosses val="autoZero"/>
        <c:crossBetween val="between"/>
      </c:valAx>
      <c:dTable>
        <c:showHorzBorder val="1"/>
        <c:showVertBorder val="1"/>
        <c:showOutline val="1"/>
        <c:showKeys val="1"/>
        <c:txPr>
          <a:bodyPr/>
          <a:lstStyle/>
          <a:p>
            <a:pPr rtl="0">
              <a:defRPr sz="1600"/>
            </a:pPr>
            <a:endParaRPr lang="en-US"/>
          </a:p>
        </c:txPr>
      </c:dTable>
    </c:plotArea>
    <c:legend>
      <c:legendPos val="r"/>
      <c:layout>
        <c:manualLayout>
          <c:xMode val="edge"/>
          <c:yMode val="edge"/>
          <c:x val="0.897459165154246"/>
          <c:y val="0.394678492239495"/>
          <c:w val="0.0934664246823957"/>
          <c:h val="0.206208425720627"/>
        </c:manualLayout>
      </c:layout>
      <c:overlay val="0"/>
    </c:legend>
    <c:plotVisOnly val="1"/>
    <c:dispBlanksAs val="gap"/>
    <c:showDLblsOverMax val="0"/>
  </c:chart>
  <c:txPr>
    <a:bodyPr/>
    <a:lstStyle/>
    <a:p>
      <a:pPr>
        <a:defRPr sz="1799"/>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1971</c:v>
                </c:pt>
              </c:strCache>
            </c:strRef>
          </c:tx>
          <c:invertIfNegative val="0"/>
          <c:cat>
            <c:strRef>
              <c:f>Sheet1!$A$2:$A$3</c:f>
              <c:strCache>
                <c:ptCount val="2"/>
                <c:pt idx="0">
                  <c:v>Muslims</c:v>
                </c:pt>
                <c:pt idx="1">
                  <c:v>Christians</c:v>
                </c:pt>
              </c:strCache>
            </c:strRef>
          </c:cat>
          <c:val>
            <c:numRef>
              <c:f>Sheet1!$B$2:$B$3</c:f>
              <c:numCache>
                <c:formatCode>General</c:formatCode>
                <c:ptCount val="2"/>
                <c:pt idx="0">
                  <c:v>5.44</c:v>
                </c:pt>
                <c:pt idx="1">
                  <c:v>3.56</c:v>
                </c:pt>
              </c:numCache>
            </c:numRef>
          </c:val>
        </c:ser>
        <c:ser>
          <c:idx val="1"/>
          <c:order val="1"/>
          <c:tx>
            <c:strRef>
              <c:f>Sheet1!$C$1</c:f>
              <c:strCache>
                <c:ptCount val="1"/>
                <c:pt idx="0">
                  <c:v>2004</c:v>
                </c:pt>
              </c:strCache>
            </c:strRef>
          </c:tx>
          <c:invertIfNegative val="0"/>
          <c:cat>
            <c:strRef>
              <c:f>Sheet1!$A$2:$A$3</c:f>
              <c:strCache>
                <c:ptCount val="2"/>
                <c:pt idx="0">
                  <c:v>Muslims</c:v>
                </c:pt>
                <c:pt idx="1">
                  <c:v>Christians</c:v>
                </c:pt>
              </c:strCache>
            </c:strRef>
          </c:cat>
          <c:val>
            <c:numRef>
              <c:f>Sheet1!$C$2:$C$3</c:f>
              <c:numCache>
                <c:formatCode>General</c:formatCode>
                <c:ptCount val="2"/>
                <c:pt idx="0">
                  <c:v>1.82</c:v>
                </c:pt>
                <c:pt idx="1">
                  <c:v>1.53</c:v>
                </c:pt>
              </c:numCache>
            </c:numRef>
          </c:val>
        </c:ser>
        <c:dLbls>
          <c:showLegendKey val="0"/>
          <c:showVal val="0"/>
          <c:showCatName val="0"/>
          <c:showSerName val="0"/>
          <c:showPercent val="0"/>
          <c:showBubbleSize val="0"/>
        </c:dLbls>
        <c:gapWidth val="150"/>
        <c:axId val="2142868680"/>
        <c:axId val="2142876376"/>
      </c:barChart>
      <c:catAx>
        <c:axId val="2142868680"/>
        <c:scaling>
          <c:orientation val="minMax"/>
        </c:scaling>
        <c:delete val="0"/>
        <c:axPos val="b"/>
        <c:numFmt formatCode="General" sourceLinked="1"/>
        <c:majorTickMark val="out"/>
        <c:minorTickMark val="none"/>
        <c:tickLblPos val="nextTo"/>
        <c:crossAx val="2142876376"/>
        <c:crosses val="autoZero"/>
        <c:auto val="1"/>
        <c:lblAlgn val="ctr"/>
        <c:lblOffset val="100"/>
        <c:noMultiLvlLbl val="0"/>
      </c:catAx>
      <c:valAx>
        <c:axId val="2142876376"/>
        <c:scaling>
          <c:orientation val="minMax"/>
        </c:scaling>
        <c:delete val="0"/>
        <c:axPos val="l"/>
        <c:majorGridlines/>
        <c:numFmt formatCode="General" sourceLinked="1"/>
        <c:majorTickMark val="out"/>
        <c:minorTickMark val="none"/>
        <c:tickLblPos val="nextTo"/>
        <c:crossAx val="2142868680"/>
        <c:crosses val="autoZero"/>
        <c:crossBetween val="between"/>
      </c:valAx>
      <c:dTable>
        <c:showHorzBorder val="1"/>
        <c:showVertBorder val="1"/>
        <c:showOutline val="1"/>
        <c:showKeys val="1"/>
        <c:txPr>
          <a:bodyPr/>
          <a:lstStyle/>
          <a:p>
            <a:pPr rtl="0">
              <a:defRPr sz="1600"/>
            </a:pPr>
            <a:endParaRPr lang="en-US"/>
          </a:p>
        </c:txPr>
      </c:dTable>
    </c:plotArea>
    <c:legend>
      <c:legendPos val="r"/>
      <c:layout>
        <c:manualLayout>
          <c:xMode val="edge"/>
          <c:yMode val="edge"/>
          <c:x val="0.838526912181303"/>
          <c:y val="0.400537634408602"/>
          <c:w val="0.145892351274788"/>
          <c:h val="0.25"/>
        </c:manualLayout>
      </c:layout>
      <c:overlay val="0"/>
    </c:legend>
    <c:plotVisOnly val="1"/>
    <c:dispBlanksAs val="gap"/>
    <c:showDLblsOverMax val="0"/>
  </c:chart>
  <c:txPr>
    <a:bodyPr/>
    <a:lstStyle/>
    <a:p>
      <a:pPr>
        <a:defRPr sz="1801"/>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Wednesday, September 28, 16</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Wednesday, September 28, 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Wednesday, September 28, 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Wednesday, September 28, 16</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Wednesday, September 28, 16</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Wednesday, September 28, 16</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Wednesday, September 28, 16</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Wednesday, September 28, 16</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Wednesday, September 28, 16</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Wednesday, September 28, 16</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Wednesday, September 28, 16</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Wednesday, September 28, 16</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Demographic Reality in Lebanon</a:t>
            </a:r>
            <a:endParaRPr lang="en-US" dirty="0"/>
          </a:p>
        </p:txBody>
      </p:sp>
      <p:sp>
        <p:nvSpPr>
          <p:cNvPr id="3" name="Subtitle 2"/>
          <p:cNvSpPr>
            <a:spLocks noGrp="1"/>
          </p:cNvSpPr>
          <p:nvPr>
            <p:ph type="subTitle" idx="1"/>
          </p:nvPr>
        </p:nvSpPr>
        <p:spPr>
          <a:xfrm>
            <a:off x="2133598" y="3375491"/>
            <a:ext cx="5149854" cy="685800"/>
          </a:xfrm>
        </p:spPr>
        <p:txBody>
          <a:bodyPr>
            <a:normAutofit lnSpcReduction="10000"/>
          </a:bodyPr>
          <a:lstStyle/>
          <a:p>
            <a:r>
              <a:rPr lang="en-US" dirty="0" smtClean="0"/>
              <a:t>The myth of disappearing Christians in Lebanon</a:t>
            </a:r>
            <a:endParaRPr lang="en-US" dirty="0"/>
          </a:p>
        </p:txBody>
      </p:sp>
    </p:spTree>
    <p:extLst>
      <p:ext uri="{BB962C8B-B14F-4D97-AF65-F5344CB8AC3E}">
        <p14:creationId xmlns:p14="http://schemas.microsoft.com/office/powerpoint/2010/main" val="8970399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3776" y="685801"/>
            <a:ext cx="7295824" cy="5105399"/>
          </a:xfrm>
        </p:spPr>
        <p:txBody>
          <a:bodyPr>
            <a:normAutofit/>
          </a:bodyPr>
          <a:lstStyle/>
          <a:p>
            <a:r>
              <a:rPr lang="en-US" dirty="0">
                <a:effectLst/>
              </a:rPr>
              <a:t>The last official census in Lebanon </a:t>
            </a:r>
            <a:r>
              <a:rPr lang="en-US" dirty="0" smtClean="0">
                <a:effectLst/>
              </a:rPr>
              <a:t>which </a:t>
            </a:r>
            <a:r>
              <a:rPr lang="en-US" dirty="0">
                <a:effectLst/>
              </a:rPr>
              <a:t>was conducted in 1932 indicated that the population was 875,252 with around 53% as Christians. Other censuses were conducted unofficially; for example in 1956 it was estimated that the population was 1,411,416, with around 54% Christians and 44% Muslims.  </a:t>
            </a:r>
            <a:endParaRPr lang="en-US" dirty="0" smtClean="0">
              <a:effectLst/>
            </a:endParaRPr>
          </a:p>
          <a:p>
            <a:endParaRPr lang="en-US" dirty="0">
              <a:effectLst/>
            </a:endParaRPr>
          </a:p>
          <a:p>
            <a:r>
              <a:rPr lang="en-US" dirty="0" smtClean="0">
                <a:effectLst/>
              </a:rPr>
              <a:t>According </a:t>
            </a:r>
            <a:r>
              <a:rPr lang="en-US" dirty="0">
                <a:effectLst/>
              </a:rPr>
              <a:t>to recent statistics done by the CIA fact-book, the Christians constitute around 39% of the population and Muslims constitute around 59.7%. Conducting a census has been a very sensitive issue due to the sectarian divisions in the country and due to the pressure that some groups could practice in case statistics showed a wide shift in the population demographics.</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286524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effectLst/>
              </a:rPr>
              <a:t>For more than a century and a half, Lebanon has been characterized by high emigration flux due to the economic and the political situation. This reality is due to Lebanon’s geographic location in addition to other internal and external conflicts.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178373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89448057"/>
              </p:ext>
            </p:extLst>
          </p:nvPr>
        </p:nvGraphicFramePr>
        <p:xfrm>
          <a:off x="1255850" y="1955627"/>
          <a:ext cx="6096000" cy="2021919"/>
        </p:xfrm>
        <a:graphic>
          <a:graphicData uri="http://schemas.openxmlformats.org/drawingml/2006/table">
            <a:tbl>
              <a:tblPr firstRow="1" bandRow="1">
                <a:tableStyleId>{5C22544A-7EE6-4342-B048-85BDC9FD1C3A}</a:tableStyleId>
              </a:tblPr>
              <a:tblGrid>
                <a:gridCol w="3048000"/>
                <a:gridCol w="3048000"/>
              </a:tblGrid>
              <a:tr h="673973">
                <a:tc>
                  <a:txBody>
                    <a:bodyPr/>
                    <a:lstStyle/>
                    <a:p>
                      <a:r>
                        <a:rPr lang="en-US" dirty="0" smtClean="0"/>
                        <a:t>1975-2011</a:t>
                      </a:r>
                      <a:endParaRPr lang="en-US" dirty="0"/>
                    </a:p>
                  </a:txBody>
                  <a:tcPr/>
                </a:tc>
                <a:tc>
                  <a:txBody>
                    <a:bodyPr/>
                    <a:lstStyle/>
                    <a:p>
                      <a:r>
                        <a:rPr lang="en-US" dirty="0" smtClean="0"/>
                        <a:t>Percentage </a:t>
                      </a:r>
                      <a:endParaRPr lang="en-US" dirty="0"/>
                    </a:p>
                  </a:txBody>
                  <a:tcPr/>
                </a:tc>
              </a:tr>
              <a:tr h="673973">
                <a:tc>
                  <a:txBody>
                    <a:bodyPr/>
                    <a:lstStyle/>
                    <a:p>
                      <a:r>
                        <a:rPr lang="en-US" dirty="0" smtClean="0"/>
                        <a:t>Christians</a:t>
                      </a:r>
                      <a:endParaRPr lang="en-US" dirty="0"/>
                    </a:p>
                  </a:txBody>
                  <a:tcPr/>
                </a:tc>
                <a:tc>
                  <a:txBody>
                    <a:bodyPr/>
                    <a:lstStyle/>
                    <a:p>
                      <a:r>
                        <a:rPr lang="en-US" dirty="0" smtClean="0"/>
                        <a:t>46.64%</a:t>
                      </a:r>
                      <a:endParaRPr lang="en-US" dirty="0"/>
                    </a:p>
                  </a:txBody>
                  <a:tcPr/>
                </a:tc>
              </a:tr>
              <a:tr h="673973">
                <a:tc>
                  <a:txBody>
                    <a:bodyPr/>
                    <a:lstStyle/>
                    <a:p>
                      <a:r>
                        <a:rPr lang="en-US" dirty="0" smtClean="0"/>
                        <a:t>Muslims</a:t>
                      </a:r>
                      <a:endParaRPr lang="en-US" dirty="0"/>
                    </a:p>
                  </a:txBody>
                  <a:tcPr/>
                </a:tc>
                <a:tc>
                  <a:txBody>
                    <a:bodyPr/>
                    <a:lstStyle/>
                    <a:p>
                      <a:r>
                        <a:rPr lang="en-US" dirty="0" smtClean="0"/>
                        <a:t>53.36</a:t>
                      </a:r>
                      <a:endParaRPr lang="en-US" dirty="0"/>
                    </a:p>
                  </a:txBody>
                  <a:tcPr/>
                </a:tc>
              </a:tr>
            </a:tbl>
          </a:graphicData>
        </a:graphic>
      </p:graphicFrame>
      <p:sp>
        <p:nvSpPr>
          <p:cNvPr id="3" name="Title 2"/>
          <p:cNvSpPr>
            <a:spLocks noGrp="1"/>
          </p:cNvSpPr>
          <p:nvPr>
            <p:ph type="title"/>
          </p:nvPr>
        </p:nvSpPr>
        <p:spPr/>
        <p:txBody>
          <a:bodyPr/>
          <a:lstStyle/>
          <a:p>
            <a:r>
              <a:rPr lang="en-US" dirty="0" smtClean="0"/>
              <a:t>Recent Emigration</a:t>
            </a:r>
            <a:endParaRPr lang="en-US" dirty="0"/>
          </a:p>
        </p:txBody>
      </p:sp>
    </p:spTree>
    <p:extLst>
      <p:ext uri="{BB962C8B-B14F-4D97-AF65-F5344CB8AC3E}">
        <p14:creationId xmlns:p14="http://schemas.microsoft.com/office/powerpoint/2010/main" val="28400239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Fertility Rates 1971/2004</a:t>
            </a:r>
            <a:endParaRPr lang="en-US" dirty="0"/>
          </a:p>
        </p:txBody>
      </p:sp>
      <p:graphicFrame>
        <p:nvGraphicFramePr>
          <p:cNvPr id="4" name="Object 8"/>
          <p:cNvGraphicFramePr>
            <a:graphicFrameLocks noGrp="1"/>
          </p:cNvGraphicFramePr>
          <p:nvPr>
            <p:ph idx="1"/>
            <p:extLst>
              <p:ext uri="{D42A27DB-BD31-4B8C-83A1-F6EECF244321}">
                <p14:modId xmlns:p14="http://schemas.microsoft.com/office/powerpoint/2010/main" val="582959379"/>
              </p:ext>
            </p:extLst>
          </p:nvPr>
        </p:nvGraphicFramePr>
        <p:xfrm>
          <a:off x="777240" y="928561"/>
          <a:ext cx="7543799"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93027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2999990"/>
              </p:ext>
            </p:extLst>
          </p:nvPr>
        </p:nvGraphicFramePr>
        <p:xfrm>
          <a:off x="915100" y="965909"/>
          <a:ext cx="7405939"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49513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40" y="685801"/>
            <a:ext cx="7452360" cy="3907985"/>
          </a:xfrm>
        </p:spPr>
        <p:txBody>
          <a:bodyPr>
            <a:normAutofit fontScale="92500" lnSpcReduction="10000"/>
          </a:bodyPr>
          <a:lstStyle/>
          <a:p>
            <a:pPr lvl="0"/>
            <a:r>
              <a:rPr lang="en-US" dirty="0">
                <a:effectLst/>
              </a:rPr>
              <a:t>Higher literacy rate for boys and in later stages for girls increased their ability to read and write at their early twenties.</a:t>
            </a:r>
          </a:p>
          <a:p>
            <a:pPr lvl="0"/>
            <a:r>
              <a:rPr lang="en-US" dirty="0">
                <a:effectLst/>
              </a:rPr>
              <a:t>The advance in education delayed the age of marriage.</a:t>
            </a:r>
          </a:p>
          <a:p>
            <a:pPr lvl="0"/>
            <a:r>
              <a:rPr lang="en-US" dirty="0">
                <a:effectLst/>
              </a:rPr>
              <a:t>The advance in education contributed in the use of contraception devices, especially by women.</a:t>
            </a:r>
          </a:p>
          <a:p>
            <a:pPr lvl="0"/>
            <a:r>
              <a:rPr lang="en-US" dirty="0">
                <a:effectLst/>
              </a:rPr>
              <a:t>Significant decrease of marriage between cousins and relatives, which resulted in lowering the family rigidity and the closure of social groups.</a:t>
            </a:r>
          </a:p>
          <a:p>
            <a:pPr lvl="0"/>
            <a:r>
              <a:rPr lang="en-US" dirty="0">
                <a:effectLst/>
              </a:rPr>
              <a:t>Urbanization – The internal displacement into cities and suburbs which requires a different mode of life of that than in the villages.</a:t>
            </a:r>
          </a:p>
          <a:p>
            <a:pPr lvl="0"/>
            <a:r>
              <a:rPr lang="en-US" dirty="0">
                <a:effectLst/>
              </a:rPr>
              <a:t>Decrease in fertility rate allowed parents to focus more on each child, especially on the education level.</a:t>
            </a:r>
          </a:p>
          <a:p>
            <a:pPr lvl="0"/>
            <a:r>
              <a:rPr lang="en-US" dirty="0">
                <a:effectLst/>
              </a:rPr>
              <a:t>The direct effect of globalization.</a:t>
            </a:r>
          </a:p>
          <a:p>
            <a:endParaRPr lang="en-US" dirty="0"/>
          </a:p>
        </p:txBody>
      </p:sp>
      <p:sp>
        <p:nvSpPr>
          <p:cNvPr id="3" name="Title 2"/>
          <p:cNvSpPr>
            <a:spLocks noGrp="1"/>
          </p:cNvSpPr>
          <p:nvPr>
            <p:ph type="title"/>
          </p:nvPr>
        </p:nvSpPr>
        <p:spPr/>
        <p:txBody>
          <a:bodyPr/>
          <a:lstStyle/>
          <a:p>
            <a:r>
              <a:rPr lang="en-US" dirty="0" smtClean="0"/>
              <a:t>Factors Affecting Fertility</a:t>
            </a:r>
            <a:endParaRPr lang="en-US" dirty="0"/>
          </a:p>
        </p:txBody>
      </p:sp>
    </p:spTree>
    <p:extLst>
      <p:ext uri="{BB962C8B-B14F-4D97-AF65-F5344CB8AC3E}">
        <p14:creationId xmlns:p14="http://schemas.microsoft.com/office/powerpoint/2010/main" val="18343892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3965711"/>
              </p:ext>
            </p:extLst>
          </p:nvPr>
        </p:nvGraphicFramePr>
        <p:xfrm>
          <a:off x="971127" y="1600822"/>
          <a:ext cx="7127744" cy="2470096"/>
        </p:xfrm>
        <a:graphic>
          <a:graphicData uri="http://schemas.openxmlformats.org/drawingml/2006/table">
            <a:tbl>
              <a:tblPr firstRow="1" bandRow="1">
                <a:tableStyleId>{5C22544A-7EE6-4342-B048-85BDC9FD1C3A}</a:tableStyleId>
              </a:tblPr>
              <a:tblGrid>
                <a:gridCol w="1781936"/>
                <a:gridCol w="1781936"/>
                <a:gridCol w="1781936"/>
                <a:gridCol w="1781936"/>
              </a:tblGrid>
              <a:tr h="617524">
                <a:tc>
                  <a:txBody>
                    <a:bodyPr/>
                    <a:lstStyle/>
                    <a:p>
                      <a:pPr algn="ctr">
                        <a:lnSpc>
                          <a:spcPct val="115000"/>
                        </a:lnSpc>
                        <a:spcAft>
                          <a:spcPts val="1000"/>
                        </a:spcAft>
                      </a:pPr>
                      <a:r>
                        <a:rPr lang="en-US" sz="1400" b="1" dirty="0">
                          <a:effectLst/>
                          <a:latin typeface="Calibri"/>
                          <a:ea typeface="Calibri"/>
                          <a:cs typeface="Arial"/>
                        </a:rPr>
                        <a:t>General Population</a:t>
                      </a:r>
                      <a:endParaRPr lang="en-US" sz="1100" dirty="0">
                        <a:effectLst/>
                        <a:latin typeface="Calibri"/>
                        <a:ea typeface="Calibri"/>
                        <a:cs typeface="Arial"/>
                      </a:endParaRPr>
                    </a:p>
                  </a:txBody>
                  <a:tcPr anchor="ctr"/>
                </a:tc>
                <a:tc>
                  <a:txBody>
                    <a:bodyPr/>
                    <a:lstStyle/>
                    <a:p>
                      <a:pPr algn="ctr">
                        <a:lnSpc>
                          <a:spcPct val="115000"/>
                        </a:lnSpc>
                        <a:spcAft>
                          <a:spcPts val="1000"/>
                        </a:spcAft>
                      </a:pPr>
                      <a:r>
                        <a:rPr lang="en-US" sz="1400" b="1">
                          <a:effectLst/>
                          <a:latin typeface="Calibri"/>
                          <a:ea typeface="Calibri"/>
                          <a:cs typeface="Arial"/>
                        </a:rPr>
                        <a:t>Global </a:t>
                      </a:r>
                      <a:endParaRPr lang="en-US" sz="1100">
                        <a:effectLst/>
                        <a:latin typeface="Calibri"/>
                        <a:ea typeface="Calibri"/>
                        <a:cs typeface="Arial"/>
                      </a:endParaRPr>
                    </a:p>
                  </a:txBody>
                  <a:tcPr anchor="ctr"/>
                </a:tc>
                <a:tc>
                  <a:txBody>
                    <a:bodyPr/>
                    <a:lstStyle/>
                    <a:p>
                      <a:pPr algn="ctr">
                        <a:lnSpc>
                          <a:spcPct val="115000"/>
                        </a:lnSpc>
                        <a:spcAft>
                          <a:spcPts val="1000"/>
                        </a:spcAft>
                      </a:pPr>
                      <a:r>
                        <a:rPr lang="en-US" sz="1400" b="1">
                          <a:effectLst/>
                          <a:latin typeface="Calibri"/>
                          <a:ea typeface="Calibri"/>
                          <a:cs typeface="Arial"/>
                        </a:rPr>
                        <a:t>Christians </a:t>
                      </a:r>
                      <a:endParaRPr lang="en-US" sz="1100">
                        <a:effectLst/>
                        <a:latin typeface="Calibri"/>
                        <a:ea typeface="Calibri"/>
                        <a:cs typeface="Arial"/>
                      </a:endParaRPr>
                    </a:p>
                  </a:txBody>
                  <a:tcPr anchor="ctr"/>
                </a:tc>
                <a:tc>
                  <a:txBody>
                    <a:bodyPr/>
                    <a:lstStyle/>
                    <a:p>
                      <a:pPr algn="ctr">
                        <a:lnSpc>
                          <a:spcPct val="115000"/>
                        </a:lnSpc>
                        <a:spcAft>
                          <a:spcPts val="1000"/>
                        </a:spcAft>
                      </a:pPr>
                      <a:r>
                        <a:rPr lang="en-US" sz="1400" b="1" dirty="0">
                          <a:effectLst/>
                          <a:latin typeface="Calibri"/>
                          <a:ea typeface="Calibri"/>
                          <a:cs typeface="Arial"/>
                        </a:rPr>
                        <a:t>Muslims </a:t>
                      </a:r>
                      <a:endParaRPr lang="en-US" sz="1100" dirty="0">
                        <a:effectLst/>
                        <a:latin typeface="Calibri"/>
                        <a:ea typeface="Calibri"/>
                        <a:cs typeface="Arial"/>
                      </a:endParaRPr>
                    </a:p>
                  </a:txBody>
                  <a:tcPr anchor="ctr"/>
                </a:tc>
              </a:tr>
              <a:tr h="617524">
                <a:tc>
                  <a:txBody>
                    <a:bodyPr/>
                    <a:lstStyle/>
                    <a:p>
                      <a:pPr algn="ctr">
                        <a:lnSpc>
                          <a:spcPct val="115000"/>
                        </a:lnSpc>
                        <a:spcAft>
                          <a:spcPts val="1000"/>
                        </a:spcAft>
                      </a:pPr>
                      <a:r>
                        <a:rPr lang="en-US" sz="1400" b="1" dirty="0">
                          <a:effectLst/>
                          <a:latin typeface="Calibri"/>
                          <a:ea typeface="Calibri"/>
                          <a:cs typeface="Arial"/>
                        </a:rPr>
                        <a:t>2011 </a:t>
                      </a:r>
                      <a:endParaRPr lang="en-US" sz="1100" dirty="0">
                        <a:effectLst/>
                        <a:latin typeface="Calibri"/>
                        <a:ea typeface="Calibri"/>
                        <a:cs typeface="Arial"/>
                      </a:endParaRPr>
                    </a:p>
                  </a:txBody>
                  <a:tcPr anchor="ctr"/>
                </a:tc>
                <a:tc>
                  <a:txBody>
                    <a:bodyPr/>
                    <a:lstStyle/>
                    <a:p>
                      <a:pPr algn="ctr">
                        <a:lnSpc>
                          <a:spcPct val="115000"/>
                        </a:lnSpc>
                        <a:spcAft>
                          <a:spcPts val="1000"/>
                        </a:spcAft>
                      </a:pPr>
                      <a:r>
                        <a:rPr lang="en-US" sz="1400" dirty="0">
                          <a:effectLst/>
                          <a:latin typeface="Calibri"/>
                          <a:ea typeface="Calibri"/>
                          <a:cs typeface="Arial"/>
                        </a:rPr>
                        <a:t>2,981,015</a:t>
                      </a:r>
                      <a:endParaRPr lang="en-US" sz="1100" dirty="0">
                        <a:effectLst/>
                        <a:latin typeface="Calibri"/>
                        <a:ea typeface="Calibri"/>
                        <a:cs typeface="Arial"/>
                      </a:endParaRPr>
                    </a:p>
                  </a:txBody>
                  <a:tcPr anchor="ctr"/>
                </a:tc>
                <a:tc>
                  <a:txBody>
                    <a:bodyPr/>
                    <a:lstStyle/>
                    <a:p>
                      <a:pPr algn="ctr">
                        <a:lnSpc>
                          <a:spcPct val="115000"/>
                        </a:lnSpc>
                        <a:spcAft>
                          <a:spcPts val="1000"/>
                        </a:spcAft>
                      </a:pPr>
                      <a:r>
                        <a:rPr lang="en-US" sz="1400" dirty="0">
                          <a:solidFill>
                            <a:srgbClr val="000000"/>
                          </a:solidFill>
                          <a:effectLst/>
                          <a:latin typeface="Calibri"/>
                          <a:ea typeface="Calibri"/>
                          <a:cs typeface="Arial"/>
                        </a:rPr>
                        <a:t>34.35%</a:t>
                      </a:r>
                      <a:endParaRPr lang="en-US" sz="1100" dirty="0">
                        <a:effectLst/>
                        <a:latin typeface="Calibri"/>
                        <a:ea typeface="Calibri"/>
                        <a:cs typeface="Arial"/>
                      </a:endParaRPr>
                    </a:p>
                  </a:txBody>
                  <a:tcPr marL="0" marR="0" marT="0" marB="0" anchor="ctr"/>
                </a:tc>
                <a:tc>
                  <a:txBody>
                    <a:bodyPr/>
                    <a:lstStyle/>
                    <a:p>
                      <a:pPr algn="ctr">
                        <a:lnSpc>
                          <a:spcPct val="115000"/>
                        </a:lnSpc>
                        <a:spcAft>
                          <a:spcPts val="1000"/>
                        </a:spcAft>
                      </a:pPr>
                      <a:r>
                        <a:rPr lang="en-US" sz="1400" dirty="0">
                          <a:solidFill>
                            <a:srgbClr val="000000"/>
                          </a:solidFill>
                          <a:effectLst/>
                          <a:latin typeface="Calibri"/>
                          <a:ea typeface="Calibri"/>
                          <a:cs typeface="Arial"/>
                        </a:rPr>
                        <a:t>65.47%</a:t>
                      </a:r>
                      <a:endParaRPr lang="en-US" sz="1100" dirty="0">
                        <a:effectLst/>
                        <a:latin typeface="Calibri"/>
                        <a:ea typeface="Calibri"/>
                        <a:cs typeface="Arial"/>
                      </a:endParaRPr>
                    </a:p>
                  </a:txBody>
                  <a:tcPr marL="0" marR="0" marT="0" marB="0" anchor="ctr"/>
                </a:tc>
              </a:tr>
              <a:tr h="617524">
                <a:tc>
                  <a:txBody>
                    <a:bodyPr/>
                    <a:lstStyle/>
                    <a:p>
                      <a:pPr algn="ctr">
                        <a:lnSpc>
                          <a:spcPct val="115000"/>
                        </a:lnSpc>
                        <a:spcAft>
                          <a:spcPts val="1000"/>
                        </a:spcAft>
                      </a:pPr>
                      <a:r>
                        <a:rPr lang="en-US" sz="1400" b="1">
                          <a:effectLst/>
                          <a:latin typeface="Calibri"/>
                          <a:ea typeface="Calibri"/>
                          <a:cs typeface="Arial"/>
                        </a:rPr>
                        <a:t>2030</a:t>
                      </a:r>
                      <a:endParaRPr lang="en-US" sz="1100">
                        <a:effectLst/>
                        <a:latin typeface="Calibri"/>
                        <a:ea typeface="Calibri"/>
                        <a:cs typeface="Arial"/>
                      </a:endParaRPr>
                    </a:p>
                  </a:txBody>
                  <a:tcPr anchor="ctr"/>
                </a:tc>
                <a:tc>
                  <a:txBody>
                    <a:bodyPr/>
                    <a:lstStyle/>
                    <a:p>
                      <a:pPr algn="ctr">
                        <a:lnSpc>
                          <a:spcPct val="115000"/>
                        </a:lnSpc>
                        <a:spcAft>
                          <a:spcPts val="1000"/>
                        </a:spcAft>
                      </a:pPr>
                      <a:r>
                        <a:rPr lang="en-US" sz="1400">
                          <a:effectLst/>
                          <a:latin typeface="Calibri"/>
                          <a:ea typeface="Calibri"/>
                          <a:cs typeface="Arial"/>
                        </a:rPr>
                        <a:t>4,133,015</a:t>
                      </a:r>
                      <a:endParaRPr lang="en-US" sz="1100">
                        <a:effectLst/>
                        <a:latin typeface="Calibri"/>
                        <a:ea typeface="Calibri"/>
                        <a:cs typeface="Arial"/>
                      </a:endParaRPr>
                    </a:p>
                  </a:txBody>
                  <a:tcPr anchor="ctr"/>
                </a:tc>
                <a:tc>
                  <a:txBody>
                    <a:bodyPr/>
                    <a:lstStyle/>
                    <a:p>
                      <a:pPr algn="ctr">
                        <a:lnSpc>
                          <a:spcPct val="115000"/>
                        </a:lnSpc>
                        <a:spcAft>
                          <a:spcPts val="1000"/>
                        </a:spcAft>
                      </a:pPr>
                      <a:r>
                        <a:rPr lang="en-US" sz="1400">
                          <a:solidFill>
                            <a:srgbClr val="000000"/>
                          </a:solidFill>
                          <a:effectLst/>
                          <a:latin typeface="Calibri"/>
                          <a:ea typeface="Calibri"/>
                          <a:cs typeface="Arial"/>
                        </a:rPr>
                        <a:t>37.55%</a:t>
                      </a:r>
                      <a:endParaRPr lang="en-US" sz="1100">
                        <a:effectLst/>
                        <a:latin typeface="Calibri"/>
                        <a:ea typeface="Calibri"/>
                        <a:cs typeface="Arial"/>
                      </a:endParaRPr>
                    </a:p>
                  </a:txBody>
                  <a:tcPr marL="0" marR="0" marT="0" marB="0" anchor="ctr"/>
                </a:tc>
                <a:tc>
                  <a:txBody>
                    <a:bodyPr/>
                    <a:lstStyle/>
                    <a:p>
                      <a:pPr algn="ctr">
                        <a:lnSpc>
                          <a:spcPct val="115000"/>
                        </a:lnSpc>
                        <a:spcAft>
                          <a:spcPts val="1000"/>
                        </a:spcAft>
                      </a:pPr>
                      <a:r>
                        <a:rPr lang="en-US" sz="1400">
                          <a:solidFill>
                            <a:srgbClr val="000000"/>
                          </a:solidFill>
                          <a:effectLst/>
                          <a:latin typeface="Calibri"/>
                          <a:ea typeface="Calibri"/>
                          <a:cs typeface="Arial"/>
                        </a:rPr>
                        <a:t>62.32%</a:t>
                      </a:r>
                      <a:endParaRPr lang="en-US" sz="1100">
                        <a:effectLst/>
                        <a:latin typeface="Calibri"/>
                        <a:ea typeface="Calibri"/>
                        <a:cs typeface="Arial"/>
                      </a:endParaRPr>
                    </a:p>
                  </a:txBody>
                  <a:tcPr marL="0" marR="0" marT="0" marB="0" anchor="ctr"/>
                </a:tc>
              </a:tr>
              <a:tr h="617524">
                <a:tc>
                  <a:txBody>
                    <a:bodyPr/>
                    <a:lstStyle/>
                    <a:p>
                      <a:pPr algn="ctr">
                        <a:lnSpc>
                          <a:spcPct val="115000"/>
                        </a:lnSpc>
                        <a:spcAft>
                          <a:spcPts val="1000"/>
                        </a:spcAft>
                      </a:pPr>
                      <a:r>
                        <a:rPr lang="en-US" sz="1400" b="1" dirty="0">
                          <a:effectLst/>
                          <a:latin typeface="Calibri"/>
                          <a:ea typeface="Calibri"/>
                          <a:cs typeface="Arial"/>
                        </a:rPr>
                        <a:t>2045 </a:t>
                      </a:r>
                      <a:endParaRPr lang="en-US" sz="1100" dirty="0">
                        <a:effectLst/>
                        <a:latin typeface="Calibri"/>
                        <a:ea typeface="Calibri"/>
                        <a:cs typeface="Arial"/>
                      </a:endParaRPr>
                    </a:p>
                  </a:txBody>
                  <a:tcPr anchor="ctr"/>
                </a:tc>
                <a:tc>
                  <a:txBody>
                    <a:bodyPr/>
                    <a:lstStyle/>
                    <a:p>
                      <a:pPr algn="ctr">
                        <a:lnSpc>
                          <a:spcPct val="115000"/>
                        </a:lnSpc>
                        <a:spcAft>
                          <a:spcPts val="1000"/>
                        </a:spcAft>
                      </a:pPr>
                      <a:r>
                        <a:rPr lang="en-US" sz="1400" dirty="0">
                          <a:effectLst/>
                          <a:latin typeface="Calibri"/>
                          <a:ea typeface="Calibri"/>
                          <a:cs typeface="Arial"/>
                        </a:rPr>
                        <a:t>5,033,015</a:t>
                      </a:r>
                      <a:endParaRPr lang="en-US" sz="1100" dirty="0">
                        <a:effectLst/>
                        <a:latin typeface="Calibri"/>
                        <a:ea typeface="Calibri"/>
                        <a:cs typeface="Arial"/>
                      </a:endParaRPr>
                    </a:p>
                  </a:txBody>
                  <a:tcPr anchor="ctr"/>
                </a:tc>
                <a:tc>
                  <a:txBody>
                    <a:bodyPr/>
                    <a:lstStyle/>
                    <a:p>
                      <a:pPr algn="ctr">
                        <a:lnSpc>
                          <a:spcPct val="115000"/>
                        </a:lnSpc>
                        <a:spcAft>
                          <a:spcPts val="1000"/>
                        </a:spcAft>
                      </a:pPr>
                      <a:r>
                        <a:rPr lang="en-US" sz="1400" dirty="0">
                          <a:solidFill>
                            <a:srgbClr val="000000"/>
                          </a:solidFill>
                          <a:effectLst/>
                          <a:latin typeface="Calibri"/>
                          <a:ea typeface="Calibri"/>
                          <a:cs typeface="Arial"/>
                        </a:rPr>
                        <a:t>39.03%</a:t>
                      </a:r>
                      <a:endParaRPr lang="en-US" sz="1100" dirty="0">
                        <a:effectLst/>
                        <a:latin typeface="Calibri"/>
                        <a:ea typeface="Calibri"/>
                        <a:cs typeface="Arial"/>
                      </a:endParaRPr>
                    </a:p>
                  </a:txBody>
                  <a:tcPr marL="0" marR="0" marT="0" marB="0" anchor="ctr"/>
                </a:tc>
                <a:tc>
                  <a:txBody>
                    <a:bodyPr/>
                    <a:lstStyle/>
                    <a:p>
                      <a:pPr algn="ctr">
                        <a:lnSpc>
                          <a:spcPct val="115000"/>
                        </a:lnSpc>
                        <a:spcAft>
                          <a:spcPts val="1000"/>
                        </a:spcAft>
                      </a:pPr>
                      <a:r>
                        <a:rPr lang="en-US" sz="1400" dirty="0">
                          <a:solidFill>
                            <a:srgbClr val="000000"/>
                          </a:solidFill>
                          <a:effectLst/>
                          <a:latin typeface="Calibri"/>
                          <a:ea typeface="Calibri"/>
                          <a:cs typeface="Arial"/>
                        </a:rPr>
                        <a:t>60.86%</a:t>
                      </a:r>
                      <a:endParaRPr lang="en-US" sz="1100" dirty="0">
                        <a:effectLst/>
                        <a:latin typeface="Calibri"/>
                        <a:ea typeface="Calibri"/>
                        <a:cs typeface="Arial"/>
                      </a:endParaRPr>
                    </a:p>
                  </a:txBody>
                  <a:tcPr marL="0" marR="0" marT="0" marB="0" anchor="ctr"/>
                </a:tc>
              </a:tr>
            </a:tbl>
          </a:graphicData>
        </a:graphic>
      </p:graphicFrame>
      <p:sp>
        <p:nvSpPr>
          <p:cNvPr id="3" name="Title 2"/>
          <p:cNvSpPr>
            <a:spLocks noGrp="1"/>
          </p:cNvSpPr>
          <p:nvPr>
            <p:ph type="title"/>
          </p:nvPr>
        </p:nvSpPr>
        <p:spPr/>
        <p:txBody>
          <a:bodyPr/>
          <a:lstStyle/>
          <a:p>
            <a:r>
              <a:rPr lang="en-US" dirty="0" smtClean="0"/>
              <a:t>Projections</a:t>
            </a:r>
            <a:endParaRPr lang="en-US" dirty="0"/>
          </a:p>
        </p:txBody>
      </p:sp>
    </p:spTree>
    <p:extLst>
      <p:ext uri="{BB962C8B-B14F-4D97-AF65-F5344CB8AC3E}">
        <p14:creationId xmlns:p14="http://schemas.microsoft.com/office/powerpoint/2010/main" val="13839650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3600" b="1" dirty="0" smtClean="0"/>
              <a:t>Thank you for your time</a:t>
            </a:r>
            <a:endParaRPr lang="en-US" sz="36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777567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Elemental.thmx</Template>
  <TotalTime>22</TotalTime>
  <Words>342</Words>
  <Application>Microsoft Macintosh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Elemental</vt:lpstr>
      <vt:lpstr>Demographic Reality in Lebanon</vt:lpstr>
      <vt:lpstr>PowerPoint Presentation</vt:lpstr>
      <vt:lpstr>PowerPoint Presentation</vt:lpstr>
      <vt:lpstr>Recent Emigration</vt:lpstr>
      <vt:lpstr>Fertility Rates 1971/2004</vt:lpstr>
      <vt:lpstr>PowerPoint Presentation</vt:lpstr>
      <vt:lpstr>Factors Affecting Fertility</vt:lpstr>
      <vt:lpstr>Projections</vt:lpstr>
      <vt:lpstr>PowerPoint Presentation</vt:lpstr>
    </vt:vector>
  </TitlesOfParts>
  <Company>AUB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Demographic Reality in Lebanon</dc:title>
  <dc:creator>Wissam Raji</dc:creator>
  <cp:lastModifiedBy>Wissam Raji</cp:lastModifiedBy>
  <cp:revision>4</cp:revision>
  <dcterms:created xsi:type="dcterms:W3CDTF">2016-09-28T04:57:10Z</dcterms:created>
  <dcterms:modified xsi:type="dcterms:W3CDTF">2016-09-28T12:49:39Z</dcterms:modified>
</cp:coreProperties>
</file>