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17C82-B3F0-4D88-B493-88353AB917A5}" type="datetimeFigureOut">
              <a:rPr lang="id-ID" smtClean="0"/>
              <a:pPr/>
              <a:t>29/09/2016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491E0-958F-48EA-A93E-12522240AE0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JUSTIFIKASI KEKERASAN </a:t>
            </a:r>
            <a:br>
              <a:rPr lang="id-ID" dirty="0" smtClean="0"/>
            </a:br>
            <a:r>
              <a:rPr lang="id-ID" dirty="0" smtClean="0"/>
              <a:t>DALAM MENCEGAH DAN MEMBERANTAS </a:t>
            </a:r>
            <a:r>
              <a:rPr lang="id-ID" dirty="0" smtClean="0"/>
              <a:t>TERORISME </a:t>
            </a:r>
            <a:br>
              <a:rPr lang="id-ID" dirty="0" smtClean="0"/>
            </a:br>
            <a:r>
              <a:rPr lang="id-ID" dirty="0" smtClean="0"/>
              <a:t>DI INDONESIA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857761"/>
            <a:ext cx="6705600" cy="11430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d-ID" dirty="0" smtClean="0"/>
              <a:t>Oleh :</a:t>
            </a:r>
          </a:p>
          <a:p>
            <a:pPr algn="ctr"/>
            <a:r>
              <a:rPr lang="id-ID" dirty="0" smtClean="0"/>
              <a:t>Sidik </a:t>
            </a:r>
            <a:r>
              <a:rPr lang="id-ID" dirty="0" smtClean="0"/>
              <a:t>Sunaryo, SH.,M.Si.,M.Hum,.Dr.</a:t>
            </a:r>
            <a:endParaRPr lang="id-ID" dirty="0" smtClean="0"/>
          </a:p>
          <a:p>
            <a:pPr algn="ctr"/>
            <a:r>
              <a:rPr lang="id-ID" dirty="0" smtClean="0"/>
              <a:t>fh.umm.29.10.2016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Pasal 12 B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(1) menyelenggarakan, memberikan, mengikuti pelatihan militer, pelatihan paramiliter, pelatihan lain..dengan maksud merencanakan, mempersiapkan, melakukan terorisme, merekrut, menampung, mengirim orang untuk mengikuti pelatihan.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(2) membuat, mengumpulkan, menyebarluaskan tulisan, dokumen, tertulis, digital, yang diketahui atau patut diketahui digunakan/akan digunakan pelatihan.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(3) pelatihan untuk maksud melepaskan wilayah/daerah lain negara sahabat untuk seluruhnya/ sebagian dari kekuasaan pemerintah,atau untuk meniadakan/ mengubah secara tidak sah bentuk pemerintahan negara sahabat atau daerah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(6) WNI yang melakukan pelatihan militer, paramiliter, pelatihan lainnya,dan/atau ikut perang diluar negeri untuk terorisme..pencabutan paspor dan kewarganegaraan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Pasal 13 A :</a:t>
            </a:r>
          </a:p>
          <a:p>
            <a:pPr marL="514350" indent="-514350">
              <a:buNone/>
            </a:pPr>
            <a:r>
              <a:rPr lang="id-ID" dirty="0" smtClean="0"/>
              <a:t>	Sengaja menyebarkan ucapan, </a:t>
            </a:r>
            <a:r>
              <a:rPr lang="id-ID" b="1" dirty="0" smtClean="0"/>
              <a:t>sikap</a:t>
            </a:r>
            <a:r>
              <a:rPr lang="id-ID" dirty="0" smtClean="0"/>
              <a:t>, </a:t>
            </a:r>
            <a:r>
              <a:rPr lang="id-ID" b="1" dirty="0" smtClean="0"/>
              <a:t>perilaku</a:t>
            </a:r>
            <a:r>
              <a:rPr lang="id-ID" dirty="0" smtClean="0"/>
              <a:t>, tulisan, </a:t>
            </a:r>
            <a:r>
              <a:rPr lang="id-ID" b="1" dirty="0" smtClean="0"/>
              <a:t>tampilan</a:t>
            </a:r>
            <a:r>
              <a:rPr lang="id-ID" dirty="0" smtClean="0"/>
              <a:t>, yang dapat mendorong perbuatan, tindakan kekerasan,  yang individu, kelompok, merendahkan harkat martabat, mengintimidasi individu, kelompok tertentu, yang mengakibatkan terorisme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51766" cy="1076348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Pasal 14 :</a:t>
            </a:r>
          </a:p>
          <a:p>
            <a:pPr>
              <a:buNone/>
            </a:pPr>
            <a:r>
              <a:rPr lang="id-ID" dirty="0" smtClean="0"/>
              <a:t>	Dengan sengaja menggerakkan orang lain untuk melakukan terorisme</a:t>
            </a:r>
          </a:p>
          <a:p>
            <a:r>
              <a:rPr lang="id-ID" dirty="0" smtClean="0"/>
              <a:t>Pasal 15 :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Permufakatan jahat, percobaan, pembantuan terorisme sama dengan pelaku terorisme</a:t>
            </a:r>
          </a:p>
          <a:p>
            <a:pPr marL="514350" indent="-514350">
              <a:buAutoNum type="arabicParenBoth"/>
            </a:pPr>
            <a:r>
              <a:rPr lang="id-ID" dirty="0" smtClean="0"/>
              <a:t>Permufakatan jahat, percobaan, pembantuan..</a:t>
            </a:r>
            <a:r>
              <a:rPr lang="id-ID" b="1" dirty="0" smtClean="0"/>
              <a:t>apabila ada niat</a:t>
            </a:r>
            <a:r>
              <a:rPr lang="id-ID" dirty="0" smtClean="0"/>
              <a:t>, kesengajaan telah ternyata adanya persiapan perbuatan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Pasal 16 A :</a:t>
            </a:r>
          </a:p>
          <a:p>
            <a:pPr marL="834390" lvl="1" indent="-514350">
              <a:buAutoNum type="arabicParenBoth"/>
            </a:pPr>
            <a:r>
              <a:rPr lang="id-ID" dirty="0" smtClean="0"/>
              <a:t>Pelaku anak pidana sesuai </a:t>
            </a:r>
            <a:r>
              <a:rPr lang="id-ID" dirty="0" smtClean="0"/>
              <a:t>UUSPPA (UU Sistem Peradilan Pidana Anak)</a:t>
            </a:r>
            <a:endParaRPr lang="id-ID" dirty="0" smtClean="0"/>
          </a:p>
          <a:p>
            <a:pPr marL="834390" lvl="1" indent="-514350">
              <a:buAutoNum type="arabicParenBoth"/>
            </a:pPr>
            <a:r>
              <a:rPr lang="id-ID" dirty="0" smtClean="0"/>
              <a:t>Melibatkan anak pidana ditambah setengah</a:t>
            </a:r>
          </a:p>
          <a:p>
            <a:pPr marL="514350" indent="-514350"/>
            <a:r>
              <a:rPr lang="id-ID" dirty="0" smtClean="0"/>
              <a:t>Pasal 25 :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(2) dan (3) Kepentingan penyidikan ditahan 180 hari, diperpanjang 60 hari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(4) dan (5) penuntutan, 90 hari, diperpanjang 60 hari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(6) penyidikan dan penuntutan diperpanjang 60 hari</a:t>
            </a:r>
          </a:p>
          <a:p>
            <a:pPr marL="514350" indent="-514350"/>
            <a:r>
              <a:rPr lang="id-ID" dirty="0" smtClean="0"/>
              <a:t>Pasal 28 :</a:t>
            </a:r>
          </a:p>
          <a:p>
            <a:pPr marL="834390" lvl="1" indent="-514350">
              <a:buNone/>
            </a:pPr>
            <a:r>
              <a:rPr lang="id-ID" b="1" dirty="0" smtClean="0"/>
              <a:t>Penangkapan 30 hari</a:t>
            </a:r>
          </a:p>
          <a:p>
            <a:pPr marL="514350" indent="-514350"/>
            <a:r>
              <a:rPr lang="id-ID" dirty="0" smtClean="0"/>
              <a:t>Pasal 28 A :</a:t>
            </a:r>
          </a:p>
          <a:p>
            <a:pPr marL="834390" lvl="1" indent="-514350">
              <a:buNone/>
            </a:pPr>
            <a:r>
              <a:rPr lang="id-ID" dirty="0" smtClean="0"/>
              <a:t>Penuntut Umum </a:t>
            </a:r>
            <a:r>
              <a:rPr lang="id-ID" dirty="0" smtClean="0"/>
              <a:t>melakukan penelitian </a:t>
            </a:r>
            <a:r>
              <a:rPr lang="id-ID" dirty="0" smtClean="0"/>
              <a:t>BAP (Berita Acara Pemeriksaan) </a:t>
            </a:r>
            <a:r>
              <a:rPr lang="id-ID" dirty="0" smtClean="0"/>
              <a:t>30 hari sejak diterima dari penyidik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Pasal 31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(1) berdasar dua alat bukti, </a:t>
            </a:r>
            <a:r>
              <a:rPr lang="id-ID" b="1" dirty="0" smtClean="0"/>
              <a:t>penyidik berwenang</a:t>
            </a:r>
            <a:r>
              <a:rPr lang="id-ID" dirty="0" smtClean="0"/>
              <a:t>, membuka, memeriksa, menyita surat, kiriman pos, jasa pengiriman </a:t>
            </a:r>
            <a:r>
              <a:rPr lang="id-ID" dirty="0" smtClean="0"/>
              <a:t>uang </a:t>
            </a:r>
            <a:r>
              <a:rPr lang="id-ID" dirty="0" smtClean="0"/>
              <a:t>mempunyai hubungan dengan terorisme, menyadap pembicaraan telepon, alat komunikasi, untuk mengetahui keberadaan seseorang, jaringan terorisme.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(2) penyadapan </a:t>
            </a:r>
            <a:r>
              <a:rPr lang="id-ID" b="1" dirty="0" smtClean="0"/>
              <a:t>wajib dilaporkan, dipertanggungjawabkan kepada </a:t>
            </a:r>
            <a:r>
              <a:rPr lang="id-ID" b="1" dirty="0" smtClean="0"/>
              <a:t>atasan </a:t>
            </a:r>
            <a:r>
              <a:rPr lang="id-ID" b="1" dirty="0" smtClean="0"/>
              <a:t>penyidik, kementerian dibidangnya</a:t>
            </a:r>
            <a:r>
              <a:rPr lang="id-ID" dirty="0" smtClean="0"/>
              <a:t>.</a:t>
            </a:r>
          </a:p>
          <a:p>
            <a:pPr marL="514350" indent="-514350"/>
            <a:r>
              <a:rPr lang="id-ID" dirty="0" smtClean="0"/>
              <a:t>Pasal 32 :</a:t>
            </a:r>
          </a:p>
          <a:p>
            <a:pPr marL="1108710" lvl="2" indent="-514350">
              <a:buNone/>
            </a:pPr>
            <a:r>
              <a:rPr lang="id-ID" sz="2500" dirty="0" smtClean="0"/>
              <a:t>Perlindungan saksi...bebas </a:t>
            </a:r>
            <a:r>
              <a:rPr lang="id-ID" sz="2500" dirty="0" smtClean="0"/>
              <a:t>tekanan, </a:t>
            </a:r>
            <a:r>
              <a:rPr lang="id-ID" sz="2500" dirty="0" smtClean="0"/>
              <a:t>keterangan melalui layar monitor</a:t>
            </a:r>
          </a:p>
          <a:p>
            <a:pPr marL="514350" indent="-514350"/>
            <a:r>
              <a:rPr lang="id-ID" dirty="0" smtClean="0"/>
              <a:t>Pasal 33 :</a:t>
            </a:r>
          </a:p>
          <a:p>
            <a:pPr marL="514350" indent="-514350">
              <a:buNone/>
            </a:pPr>
            <a:r>
              <a:rPr lang="id-ID" dirty="0" smtClean="0"/>
              <a:t>	Penyidik, </a:t>
            </a:r>
            <a:r>
              <a:rPr lang="id-ID" dirty="0" smtClean="0"/>
              <a:t>Penuntut Umum, </a:t>
            </a:r>
            <a:r>
              <a:rPr lang="id-ID" dirty="0" smtClean="0"/>
              <a:t>H</a:t>
            </a:r>
            <a:r>
              <a:rPr lang="id-ID" dirty="0" smtClean="0"/>
              <a:t>akim</a:t>
            </a:r>
            <a:r>
              <a:rPr lang="id-ID" dirty="0" smtClean="0"/>
              <a:t>, </a:t>
            </a:r>
            <a:r>
              <a:rPr lang="id-ID" dirty="0" smtClean="0"/>
              <a:t>Advokat</a:t>
            </a:r>
            <a:r>
              <a:rPr lang="id-ID" dirty="0" smtClean="0"/>
              <a:t>, </a:t>
            </a:r>
            <a:r>
              <a:rPr lang="id-ID" dirty="0" smtClean="0"/>
              <a:t>Pelapor</a:t>
            </a:r>
            <a:r>
              <a:rPr lang="id-ID" dirty="0" smtClean="0"/>
              <a:t>, </a:t>
            </a:r>
            <a:r>
              <a:rPr lang="id-ID" dirty="0" smtClean="0"/>
              <a:t>Ahli</a:t>
            </a:r>
            <a:r>
              <a:rPr lang="id-ID" dirty="0" smtClean="0"/>
              <a:t>, </a:t>
            </a:r>
            <a:r>
              <a:rPr lang="id-ID" dirty="0" smtClean="0"/>
              <a:t>Saksi</a:t>
            </a:r>
            <a:r>
              <a:rPr lang="id-ID" dirty="0" smtClean="0"/>
              <a:t>, </a:t>
            </a:r>
            <a:r>
              <a:rPr lang="id-ID" dirty="0" smtClean="0"/>
              <a:t>Petugas Lembaga Pemasyarakatan, </a:t>
            </a:r>
            <a:r>
              <a:rPr lang="id-ID" dirty="0" smtClean="0"/>
              <a:t>beserta keluarganya wajib diberi perlindungan negara dari ancaman, yang </a:t>
            </a:r>
            <a:r>
              <a:rPr lang="id-ID" dirty="0" smtClean="0"/>
              <a:t>membahayakan </a:t>
            </a:r>
            <a:r>
              <a:rPr lang="id-ID" dirty="0" smtClean="0"/>
              <a:t>jiwa, diri, hartanya, sebelum, selama, sesudah pemeriksaan perkara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551766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Pasal 43 A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(1) penyidik atau </a:t>
            </a:r>
            <a:r>
              <a:rPr lang="id-ID" dirty="0" smtClean="0"/>
              <a:t>Penuntut Umum </a:t>
            </a:r>
            <a:r>
              <a:rPr lang="id-ID" dirty="0" smtClean="0"/>
              <a:t>dapat melakukan pencegahan terhdap setiap orang tertentu yang diduga akan melakukan terorisme untuk </a:t>
            </a:r>
            <a:r>
              <a:rPr lang="id-ID" b="1" dirty="0" smtClean="0"/>
              <a:t>dibawa atau ditempatkan pada tempat tertentu</a:t>
            </a:r>
            <a:r>
              <a:rPr lang="id-ID" dirty="0" smtClean="0"/>
              <a:t> yang menjadi wilayah hukum </a:t>
            </a:r>
            <a:r>
              <a:rPr lang="id-ID" dirty="0" smtClean="0"/>
              <a:t>penyidik/Penuntut Umum </a:t>
            </a:r>
            <a:r>
              <a:rPr lang="id-ID" dirty="0" smtClean="0"/>
              <a:t>dalam waktu 6 bulan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(3) kebijakan dan strategi penanggulangan terorisme : pencegahan, perlindungan, deradikalisasi, penindakan, penyiapan kesiapsiagaan nasional, kerjasama internasional.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(4) deradikalisasi : tersangka, terdakwa, terpidana, narapidana, mantan napi, </a:t>
            </a:r>
            <a:r>
              <a:rPr lang="id-ID" dirty="0" smtClean="0"/>
              <a:t>keluarganya</a:t>
            </a:r>
            <a:r>
              <a:rPr lang="id-ID" dirty="0" smtClean="0"/>
              <a:t>, orang tertentu yang </a:t>
            </a:r>
            <a:r>
              <a:rPr lang="id-ID" b="1" dirty="0" smtClean="0"/>
              <a:t>diduga</a:t>
            </a:r>
            <a:r>
              <a:rPr lang="id-ID" dirty="0" smtClean="0"/>
              <a:t> akan melakukan terorisme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Pasal 43 B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(1) kebijakan dan strategi penanggulangan dilaksanakan Polri, </a:t>
            </a:r>
            <a:r>
              <a:rPr lang="id-ID" b="1" dirty="0" smtClean="0"/>
              <a:t>TNI </a:t>
            </a:r>
            <a:r>
              <a:rPr lang="id-ID" dirty="0" smtClean="0"/>
              <a:t>(Tentara Nasional Indonesia), </a:t>
            </a:r>
            <a:r>
              <a:rPr lang="id-ID" dirty="0" smtClean="0"/>
              <a:t>instansi pemerintah terkait yang dikoordinasikan lembaga non kementerian.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TNI berfungsi </a:t>
            </a:r>
            <a:r>
              <a:rPr lang="id-ID" b="1" dirty="0" smtClean="0"/>
              <a:t>membantu</a:t>
            </a:r>
            <a:r>
              <a:rPr lang="id-ID" dirty="0" smtClean="0"/>
              <a:t> Polri.</a:t>
            </a:r>
          </a:p>
          <a:p>
            <a:pPr marL="514350" indent="-514350"/>
            <a:r>
              <a:rPr lang="id-ID" dirty="0" smtClean="0"/>
              <a:t>Pasal 46 A :</a:t>
            </a:r>
          </a:p>
          <a:p>
            <a:pPr marL="514350" indent="-514350">
              <a:buNone/>
            </a:pPr>
            <a:r>
              <a:rPr lang="id-ID" dirty="0" smtClean="0"/>
              <a:t>	Saat UU ini berlaku, penyidikan, penuntutan, pemeriksaan pengadilan yang dalam UU ini berlaku </a:t>
            </a:r>
            <a:r>
              <a:rPr lang="id-ID" b="1" dirty="0" smtClean="0"/>
              <a:t>mutatis mutandis </a:t>
            </a:r>
            <a:r>
              <a:rPr lang="id-ID" dirty="0" smtClean="0"/>
              <a:t>terhadap penyidikan, </a:t>
            </a:r>
            <a:r>
              <a:rPr lang="id-ID" dirty="0" smtClean="0"/>
              <a:t>penuntutan</a:t>
            </a:r>
            <a:r>
              <a:rPr lang="id-ID" dirty="0" smtClean="0"/>
              <a:t>, pemeriksaan pengadilan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Penutup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Hakekat hukum mencegah adalah </a:t>
            </a:r>
            <a:r>
              <a:rPr lang="id-ID" b="1" dirty="0" smtClean="0"/>
              <a:t>menegaskan</a:t>
            </a:r>
            <a:r>
              <a:rPr lang="id-ID" dirty="0" smtClean="0"/>
              <a:t> </a:t>
            </a:r>
            <a:r>
              <a:rPr lang="id-ID" b="1" dirty="0" smtClean="0"/>
              <a:t>persuasi/ edukasi</a:t>
            </a:r>
            <a:r>
              <a:rPr lang="id-ID" dirty="0" smtClean="0"/>
              <a:t> </a:t>
            </a:r>
            <a:r>
              <a:rPr lang="id-ID" dirty="0" smtClean="0"/>
              <a:t>dengan </a:t>
            </a:r>
            <a:r>
              <a:rPr lang="id-ID" b="1" dirty="0" smtClean="0"/>
              <a:t>menegasikan</a:t>
            </a:r>
            <a:r>
              <a:rPr lang="id-ID" dirty="0" smtClean="0"/>
              <a:t> </a:t>
            </a:r>
            <a:r>
              <a:rPr lang="id-ID" b="1" dirty="0" smtClean="0"/>
              <a:t>represi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Hakekat hukum memberantas adalah </a:t>
            </a:r>
            <a:r>
              <a:rPr lang="id-ID" b="1" dirty="0" smtClean="0"/>
              <a:t>menegaskan represi </a:t>
            </a:r>
            <a:r>
              <a:rPr lang="id-ID" dirty="0" smtClean="0"/>
              <a:t>dengan </a:t>
            </a:r>
            <a:r>
              <a:rPr lang="id-ID" b="1" dirty="0" smtClean="0"/>
              <a:t>menegasikan </a:t>
            </a:r>
            <a:r>
              <a:rPr lang="id-ID" b="1" dirty="0" smtClean="0"/>
              <a:t>persuasi/ edukasi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Mencegah dan memberantas terorisme harus dilihat dalam dimensi </a:t>
            </a:r>
            <a:r>
              <a:rPr lang="id-ID" b="1" dirty="0" smtClean="0"/>
              <a:t>kesemestaan</a:t>
            </a:r>
            <a:r>
              <a:rPr lang="id-ID" dirty="0" smtClean="0"/>
              <a:t>, dengan  paradigma rejim hukum yang bersumber dari nilai-nilai </a:t>
            </a:r>
            <a:r>
              <a:rPr lang="id-ID" b="1" dirty="0" smtClean="0"/>
              <a:t>transendental 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Hukum Mencegah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Aparatur penegak hukum aktif-proaktif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Penguatan struktur kelembagaan negara secara kuantitas dan kualitas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Penguatan SDM penegak hukum secara kuantitas dan kualitas</a:t>
            </a:r>
          </a:p>
          <a:p>
            <a:pPr marL="609600" indent="-609600">
              <a:buFont typeface="+mj-lt"/>
              <a:buAutoNum type="arabicPeriod"/>
            </a:pPr>
            <a:r>
              <a:rPr lang="id-ID" i="1" dirty="0" smtClean="0"/>
              <a:t>Informal fact finding </a:t>
            </a:r>
          </a:p>
          <a:p>
            <a:pPr marL="609600" indent="-609600">
              <a:buFont typeface="+mj-lt"/>
              <a:buAutoNum type="arabicPeriod"/>
            </a:pPr>
            <a:r>
              <a:rPr lang="en-US" i="1" dirty="0" smtClean="0"/>
              <a:t>Factual guilt </a:t>
            </a:r>
            <a:r>
              <a:rPr lang="id-ID" dirty="0" smtClean="0"/>
              <a:t>- </a:t>
            </a:r>
            <a:r>
              <a:rPr lang="en-US" i="1" dirty="0" smtClean="0"/>
              <a:t>plead of guilty</a:t>
            </a:r>
          </a:p>
          <a:p>
            <a:pPr marL="609600" indent="-609600">
              <a:buFont typeface="+mj-lt"/>
              <a:buAutoNum type="arabicPeriod"/>
            </a:pPr>
            <a:r>
              <a:rPr lang="en-US" i="1" dirty="0" smtClean="0"/>
              <a:t>Efficiency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Presumption of guilt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Equality after the law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Premium remmidium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Speedy and finality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Affirmative model</a:t>
            </a:r>
            <a:r>
              <a:rPr lang="id-ID" dirty="0" smtClean="0"/>
              <a:t> – </a:t>
            </a:r>
            <a:r>
              <a:rPr lang="id-ID" i="1" dirty="0" smtClean="0"/>
              <a:t>Substantial Justice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Hukum Memberantas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Aparatur penegak hukum pasif-reaktif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Struktur kelembagaan negara sesuai kebutuhan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SDM penegak hukum sesuai kebutuhan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 </a:t>
            </a:r>
            <a:r>
              <a:rPr lang="id-ID" i="1" dirty="0" smtClean="0"/>
              <a:t>Formal  fact finding</a:t>
            </a:r>
            <a:r>
              <a:rPr lang="id-ID" dirty="0" smtClean="0"/>
              <a:t> - </a:t>
            </a:r>
            <a:r>
              <a:rPr lang="en-US" i="1" dirty="0" smtClean="0"/>
              <a:t>ex post facto law</a:t>
            </a:r>
            <a:endParaRPr lang="id-ID" i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Presumption of innocent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Ultimum remmidium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Effective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Coercive</a:t>
            </a:r>
            <a:r>
              <a:rPr lang="id-ID" sz="3200" i="1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menekan</a:t>
            </a:r>
            <a:r>
              <a:rPr lang="en-US" sz="3200" dirty="0" smtClean="0"/>
              <a:t>), </a:t>
            </a:r>
            <a:r>
              <a:rPr lang="en-US" sz="3200" i="1" dirty="0" smtClean="0"/>
              <a:t>restricting</a:t>
            </a:r>
            <a:r>
              <a:rPr lang="en-US" sz="3200" dirty="0" smtClean="0"/>
              <a:t> (</a:t>
            </a:r>
            <a:r>
              <a:rPr lang="en-US" sz="3200" dirty="0" err="1" smtClean="0"/>
              <a:t>membatasi</a:t>
            </a:r>
            <a:r>
              <a:rPr lang="en-US" sz="3200" dirty="0" smtClean="0"/>
              <a:t>), </a:t>
            </a:r>
            <a:r>
              <a:rPr lang="en-US" sz="3200" dirty="0" err="1" smtClean="0"/>
              <a:t>merendahkan</a:t>
            </a:r>
            <a:r>
              <a:rPr lang="en-US" sz="3200" dirty="0" smtClean="0"/>
              <a:t> </a:t>
            </a:r>
            <a:r>
              <a:rPr lang="en-US" sz="3200" dirty="0" err="1" smtClean="0"/>
              <a:t>martabat</a:t>
            </a:r>
            <a:r>
              <a:rPr lang="en-US" sz="3200" dirty="0" smtClean="0"/>
              <a:t> (</a:t>
            </a:r>
            <a:r>
              <a:rPr lang="en-US" sz="3200" i="1" dirty="0" smtClean="0"/>
              <a:t>demeaning</a:t>
            </a:r>
            <a:r>
              <a:rPr lang="en-US" sz="3200" dirty="0" smtClean="0"/>
              <a:t>)</a:t>
            </a: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Legal</a:t>
            </a:r>
            <a:r>
              <a:rPr lang="id-ID" sz="3200" i="1" dirty="0" smtClean="0"/>
              <a:t> </a:t>
            </a:r>
            <a:r>
              <a:rPr lang="en-US" sz="3200" i="1" dirty="0" smtClean="0"/>
              <a:t> guilt</a:t>
            </a:r>
            <a:r>
              <a:rPr lang="id-ID" sz="3200" i="1" dirty="0" smtClean="0"/>
              <a:t> - Legalitas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Equality before the law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Negative model</a:t>
            </a:r>
            <a:r>
              <a:rPr lang="id-ID" dirty="0" smtClean="0"/>
              <a:t> – </a:t>
            </a:r>
            <a:r>
              <a:rPr lang="id-ID" i="1" dirty="0" smtClean="0"/>
              <a:t> procedural justice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Sifat Melawan Hukum dalam Terorisme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Sifat Melawan Hukum dalam </a:t>
            </a:r>
            <a:r>
              <a:rPr lang="id-ID" i="1" dirty="0" smtClean="0"/>
              <a:t>Konsep Hukum Mencegah</a:t>
            </a:r>
            <a:r>
              <a:rPr lang="id-ID" dirty="0" smtClean="0"/>
              <a:t>, mengandung makna : </a:t>
            </a:r>
          </a:p>
          <a:p>
            <a:pPr marL="834390" lvl="1" indent="-514350">
              <a:buAutoNum type="alphaLcPeriod"/>
            </a:pPr>
            <a:r>
              <a:rPr lang="id-ID" b="1" dirty="0" smtClean="0"/>
              <a:t>kebenaran </a:t>
            </a:r>
            <a:r>
              <a:rPr lang="id-ID" dirty="0" smtClean="0"/>
              <a:t>yang bersumber pada</a:t>
            </a:r>
            <a:r>
              <a:rPr lang="id-ID" b="1" dirty="0" smtClean="0"/>
              <a:t> </a:t>
            </a:r>
            <a:r>
              <a:rPr lang="id-ID" dirty="0" smtClean="0"/>
              <a:t>konstitusi </a:t>
            </a:r>
            <a:r>
              <a:rPr lang="id-ID" b="1" dirty="0" smtClean="0"/>
              <a:t> </a:t>
            </a:r>
          </a:p>
          <a:p>
            <a:pPr marL="834390" lvl="1" indent="-514350">
              <a:buAutoNum type="alphaLcPeriod"/>
            </a:pPr>
            <a:r>
              <a:rPr lang="id-ID" b="1" dirty="0" smtClean="0"/>
              <a:t>kebaikan</a:t>
            </a:r>
            <a:r>
              <a:rPr lang="id-ID" dirty="0" smtClean="0"/>
              <a:t> yang bersumber pada nilai moralitas idiologi.</a:t>
            </a:r>
          </a:p>
          <a:p>
            <a:r>
              <a:rPr lang="id-ID" dirty="0" smtClean="0"/>
              <a:t>Sifat Melawan Hukum dalam </a:t>
            </a:r>
            <a:r>
              <a:rPr lang="id-ID" i="1" dirty="0" smtClean="0"/>
              <a:t>Konsep Hukum Memberantas</a:t>
            </a:r>
            <a:r>
              <a:rPr lang="id-ID" dirty="0" smtClean="0"/>
              <a:t>, mengandung makna : </a:t>
            </a:r>
          </a:p>
          <a:p>
            <a:pPr marL="834390" lvl="1" indent="-514350">
              <a:buFont typeface="+mj-lt"/>
              <a:buAutoNum type="alphaLcPeriod"/>
            </a:pPr>
            <a:r>
              <a:rPr lang="id-ID" b="1" dirty="0" smtClean="0"/>
              <a:t>kebenaran</a:t>
            </a:r>
            <a:r>
              <a:rPr lang="id-ID" dirty="0" smtClean="0"/>
              <a:t> yang bersumber pada rasionalitas hukum positip</a:t>
            </a:r>
          </a:p>
          <a:p>
            <a:pPr marL="834390" lvl="1" indent="-514350">
              <a:buFont typeface="+mj-lt"/>
              <a:buAutoNum type="alphaLcPeriod"/>
            </a:pPr>
            <a:r>
              <a:rPr lang="id-ID" b="1" dirty="0" smtClean="0"/>
              <a:t>kebaikan</a:t>
            </a:r>
            <a:r>
              <a:rPr lang="id-ID" dirty="0" smtClean="0"/>
              <a:t> yang bersumber pada prinsip legalitas.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Justifikasi Idiologi Mencegah dan Memberantas </a:t>
            </a:r>
            <a:r>
              <a:rPr lang="id-ID" dirty="0" smtClean="0"/>
              <a:t>Terorisme di Indonesia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Ketuhanan</a:t>
            </a:r>
            <a:r>
              <a:rPr lang="id-ID" dirty="0" smtClean="0"/>
              <a:t>–paradigma rejim kesemestaan “</a:t>
            </a:r>
            <a:r>
              <a:rPr lang="id-ID" i="1" dirty="0" smtClean="0"/>
              <a:t>rahmatan lil ‘alamin</a:t>
            </a:r>
            <a:r>
              <a:rPr lang="id-ID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Kemanusiaan</a:t>
            </a:r>
            <a:r>
              <a:rPr lang="id-ID" dirty="0" smtClean="0"/>
              <a:t>–paradigma rejim “keamanan”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Kesatuan</a:t>
            </a:r>
            <a:r>
              <a:rPr lang="id-ID" dirty="0" smtClean="0"/>
              <a:t>–paradigma rejim “pertahanan”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Hikmat dan Bijaksana</a:t>
            </a:r>
            <a:r>
              <a:rPr lang="id-ID" dirty="0" smtClean="0"/>
              <a:t>- paradigma rejim “musyawarah”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Keadilan Sosial</a:t>
            </a:r>
            <a:r>
              <a:rPr lang="id-ID" dirty="0" smtClean="0"/>
              <a:t>-paradigma rejim “universalitas”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10001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Justifikasi Konstitusi Mencegah dan Memberantas  </a:t>
            </a:r>
            <a:r>
              <a:rPr lang="id-ID" dirty="0" smtClean="0"/>
              <a:t>Terorisme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m</a:t>
            </a:r>
            <a:r>
              <a:rPr lang="id-ID" i="1" dirty="0" smtClean="0"/>
              <a:t>elindungi segenap bangsa dan tumpah darah</a:t>
            </a:r>
            <a:r>
              <a:rPr lang="id-ID" dirty="0" smtClean="0"/>
              <a:t>, paradigma rejim “humanitas”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mencerdaskan kehidupan bangsa</a:t>
            </a:r>
            <a:r>
              <a:rPr lang="id-ID" dirty="0" smtClean="0"/>
              <a:t>, paradigma rejim “keberadaban”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memajukan kesejahteraan umum</a:t>
            </a:r>
            <a:r>
              <a:rPr lang="id-ID" dirty="0" smtClean="0"/>
              <a:t>, paradigma rejim “</a:t>
            </a:r>
            <a:r>
              <a:rPr lang="id-ID" i="1" dirty="0" smtClean="0"/>
              <a:t>centripetal”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melaksanakan ketertiban dan perdamaian</a:t>
            </a:r>
            <a:r>
              <a:rPr lang="id-ID" dirty="0" smtClean="0"/>
              <a:t>, paradigma rejim “keseimbangan-</a:t>
            </a:r>
            <a:r>
              <a:rPr lang="id-ID" i="1" dirty="0" smtClean="0"/>
              <a:t>homeostatus</a:t>
            </a:r>
            <a:r>
              <a:rPr lang="id-ID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</a:t>
            </a:r>
            <a:r>
              <a:rPr lang="id-ID" i="1" dirty="0" smtClean="0"/>
              <a:t>keadilan sosial</a:t>
            </a:r>
            <a:r>
              <a:rPr lang="id-ID" dirty="0" smtClean="0"/>
              <a:t>, paradigma rejim “</a:t>
            </a:r>
            <a:r>
              <a:rPr lang="id-ID" i="1" dirty="0" smtClean="0"/>
              <a:t>centrifugal”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Konsideran 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Terorisme merupakan kejahatan luar biasa terhadap kemanusiaan, keamanan negara, kedaulatan negara, berbagai aspek kehidupan bermasyarakat, berbangsa, bernegara.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Penanggulangan secara kesinambungan, terarah, terpadu, untuk mencegah dan memberantas, berdasar Pancasila dan UUD </a:t>
            </a:r>
            <a:r>
              <a:rPr lang="id-ID" dirty="0" smtClean="0"/>
              <a:t>Negara RI </a:t>
            </a:r>
            <a:r>
              <a:rPr lang="id-ID" dirty="0" smtClean="0"/>
              <a:t>tahun 1945 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Organisasi radikal, mufakat jahat, untuk melakukan terorisme, yang menimbulkan ketakutan masyarakat, berdampak pada politik, ekonomi, </a:t>
            </a:r>
            <a:r>
              <a:rPr lang="id-ID" dirty="0" smtClean="0"/>
              <a:t>sosial budaya, keamanan ketertiban masyarakat, hubungan internasional</a:t>
            </a:r>
            <a:r>
              <a:rPr lang="id-ID" dirty="0" smtClean="0"/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Secara nyata menimbulkan terorisme secara masif apabila tidak segera diatasi mengancam perdamaian dan keamanan nasional dan internasional.</a:t>
            </a:r>
          </a:p>
          <a:p>
            <a:pPr marL="834390" lvl="1" indent="-514350">
              <a:buFont typeface="+mj-lt"/>
              <a:buAutoNum type="arabicPeriod"/>
            </a:pPr>
            <a:r>
              <a:rPr lang="id-ID" dirty="0" smtClean="0"/>
              <a:t>Perlindungan dan kepastian hukum mencegah dan memberantas terorisme, kebutuhan dan perkembangan hukum masyarakat.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715436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</a:t>
            </a:r>
            <a:r>
              <a:rPr lang="id-ID" sz="2800" dirty="0" smtClean="0"/>
              <a:t>RUU (Rancangan Undang-Undang)  </a:t>
            </a:r>
            <a:r>
              <a:rPr lang="id-ID" sz="2800" dirty="0" smtClean="0"/>
              <a:t>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sz="3100" dirty="0" smtClean="0"/>
              <a:t>Pasal 1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100" dirty="0" smtClean="0"/>
              <a:t>Angka 4, dengan atau tanpa menggunakan sarana secara </a:t>
            </a:r>
            <a:r>
              <a:rPr lang="id-ID" sz="3100" b="1" dirty="0" smtClean="0"/>
              <a:t>melawan hukum</a:t>
            </a:r>
            <a:r>
              <a:rPr lang="id-ID" sz="3100" dirty="0" smtClean="0"/>
              <a:t>..menimbulkan bahaya badan, nyawa, kemerdekaan orang, menjadikan orang tidak berdaya/ pingsan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100" dirty="0" smtClean="0"/>
              <a:t>Angka 5, </a:t>
            </a:r>
            <a:r>
              <a:rPr lang="id-ID" sz="3100" b="1" dirty="0" smtClean="0"/>
              <a:t>melawan hukum </a:t>
            </a:r>
            <a:r>
              <a:rPr lang="id-ID" sz="3100" dirty="0" smtClean="0"/>
              <a:t>berupa ucapan, tulisan, gambar, simbol, </a:t>
            </a:r>
            <a:r>
              <a:rPr lang="id-ID" sz="3100" i="1" dirty="0" smtClean="0"/>
              <a:t>gerakan tubuh</a:t>
            </a:r>
            <a:r>
              <a:rPr lang="id-ID" sz="3100" dirty="0" smtClean="0"/>
              <a:t>, dengan atau tanpa sarana elektronik/non elektronik, menimbulkan rasa takut pada orang, masyarakat luas, mengekang kebebasan hakiki seseorang/ masyarakat.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100" dirty="0" smtClean="0"/>
              <a:t>Angka 8, deradikalisasi </a:t>
            </a:r>
            <a:r>
              <a:rPr lang="id-ID" sz="3100" dirty="0" smtClean="0"/>
              <a:t>hekekatnya </a:t>
            </a:r>
            <a:r>
              <a:rPr lang="id-ID" sz="3100" dirty="0" smtClean="0"/>
              <a:t>proses tindakan agar orang, kelompok tidak melakukan perbuatan/pemikiran yang menuntut perubahan secara keras/ekstrim yang mengarah pada terorisme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23204" cy="1219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Kondisi Eksisting Idiologi Hukum Mencegah dan Memberantas dalam RUU Perubahan Pemberantasan Terorisme di Indonesia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Pasal 12 A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Dengan maksud dan </a:t>
            </a:r>
            <a:r>
              <a:rPr lang="id-ID" b="1" dirty="0" smtClean="0"/>
              <a:t>melawan hukum </a:t>
            </a:r>
            <a:r>
              <a:rPr lang="id-ID" dirty="0" smtClean="0"/>
              <a:t>mengadakan hubungan dengan setiap orang....yang akan melakukan atau melakukan terorisme.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Menjadi anggota, merekrut anggota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Pendiri, pemimpin, pengurus, pengarah kegiatan.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207</TotalTime>
  <Words>1131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JUSTIFIKASI KEKERASAN  DALAM MENCEGAH DAN MEMBERANTAS TERORISME  DI INDONESIA </vt:lpstr>
      <vt:lpstr>Konsep Hukum Mencegah</vt:lpstr>
      <vt:lpstr>Konsep Hukum Memberantas</vt:lpstr>
      <vt:lpstr>Sifat Melawan Hukum dalam Terorisme </vt:lpstr>
      <vt:lpstr>Justifikasi Idiologi Mencegah dan Memberantas Terorisme di Indonesia </vt:lpstr>
      <vt:lpstr>Justifikasi Konstitusi Mencegah dan Memberantas  Terorisme di Indonesia</vt:lpstr>
      <vt:lpstr>Kondisi Eksisting Idiologi Hukum Mencegah dan Memberantas dalam RUU Perubahan Pemberantasan Terorisme di Indonesia</vt:lpstr>
      <vt:lpstr>Kondisi Eksisting Idiologi Hukum Mencegah dan Memberantas dalam RUU (Rancangan Undang-Undang) 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Kondisi Eksisting Idiologi Hukum Mencegah dan Memberantas dalam RUU Perubahan Pemberantasan Terorisme di Indonesia</vt:lpstr>
      <vt:lpstr>Penutup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FGD MABES POLRI TERORISME</dc:title>
  <dc:creator>asus</dc:creator>
  <cp:lastModifiedBy>asus</cp:lastModifiedBy>
  <cp:revision>31</cp:revision>
  <dcterms:created xsi:type="dcterms:W3CDTF">2016-05-22T14:29:16Z</dcterms:created>
  <dcterms:modified xsi:type="dcterms:W3CDTF">2016-09-28T22:33:57Z</dcterms:modified>
</cp:coreProperties>
</file>