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00" r:id="rId3"/>
    <p:sldId id="301" r:id="rId4"/>
    <p:sldId id="302" r:id="rId5"/>
    <p:sldId id="317" r:id="rId6"/>
    <p:sldId id="308" r:id="rId7"/>
    <p:sldId id="309" r:id="rId8"/>
    <p:sldId id="310" r:id="rId9"/>
    <p:sldId id="311" r:id="rId10"/>
    <p:sldId id="313" r:id="rId11"/>
    <p:sldId id="314" r:id="rId12"/>
    <p:sldId id="312" r:id="rId13"/>
    <p:sldId id="303" r:id="rId14"/>
    <p:sldId id="304" r:id="rId15"/>
    <p:sldId id="305" r:id="rId16"/>
    <p:sldId id="318" r:id="rId17"/>
    <p:sldId id="319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21" autoAdjust="0"/>
    <p:restoredTop sz="94660"/>
  </p:normalViewPr>
  <p:slideViewPr>
    <p:cSldViewPr>
      <p:cViewPr varScale="1">
        <p:scale>
          <a:sx n="94" d="100"/>
          <a:sy n="94" d="100"/>
        </p:scale>
        <p:origin x="-60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00706-5DBD-493D-BD42-C64382C0EE0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23C60E-2354-486E-9D25-4B03BC0FDBE0}">
      <dgm:prSet phldrT="[Text]"/>
      <dgm:spPr/>
      <dgm:t>
        <a:bodyPr/>
        <a:lstStyle/>
        <a:p>
          <a:r>
            <a:rPr lang="en-US" dirty="0" smtClean="0"/>
            <a:t>Post-9/11 Discrimination</a:t>
          </a:r>
          <a:endParaRPr lang="en-US" dirty="0"/>
        </a:p>
      </dgm:t>
    </dgm:pt>
    <dgm:pt modelId="{9C5D07C3-8ACB-4308-A182-38898362237E}" type="parTrans" cxnId="{3A01D0CB-6C8D-4C4E-8027-771E82FAFC17}">
      <dgm:prSet/>
      <dgm:spPr/>
      <dgm:t>
        <a:bodyPr/>
        <a:lstStyle/>
        <a:p>
          <a:endParaRPr lang="en-US"/>
        </a:p>
      </dgm:t>
    </dgm:pt>
    <dgm:pt modelId="{2A9EA869-FBF3-446D-AB4C-AB5099AC74A3}" type="sibTrans" cxnId="{3A01D0CB-6C8D-4C4E-8027-771E82FAFC17}">
      <dgm:prSet/>
      <dgm:spPr/>
      <dgm:t>
        <a:bodyPr/>
        <a:lstStyle/>
        <a:p>
          <a:endParaRPr lang="en-US"/>
        </a:p>
      </dgm:t>
    </dgm:pt>
    <dgm:pt modelId="{F4CE7008-AFA0-4E16-BF4F-992D526DF898}">
      <dgm:prSet phldrT="[Text]" custT="1"/>
      <dgm:spPr/>
      <dgm:t>
        <a:bodyPr/>
        <a:lstStyle/>
        <a:p>
          <a:pPr algn="ctr"/>
          <a:r>
            <a:rPr lang="en-US" sz="1100" dirty="0" smtClean="0"/>
            <a:t>Religion</a:t>
          </a:r>
        </a:p>
        <a:p>
          <a:pPr algn="l"/>
          <a:r>
            <a:rPr lang="en-US" sz="1100" dirty="0" smtClean="0"/>
            <a:t>* Quasi-Mutable</a:t>
          </a:r>
        </a:p>
        <a:p>
          <a:pPr algn="l"/>
          <a:r>
            <a:rPr lang="en-US" sz="1100" dirty="0" smtClean="0"/>
            <a:t>* Holy, Sacred</a:t>
          </a:r>
        </a:p>
        <a:p>
          <a:pPr algn="l"/>
          <a:r>
            <a:rPr lang="en-US" sz="1100" dirty="0" smtClean="0"/>
            <a:t>* Formal &amp; substantive legal protection</a:t>
          </a:r>
        </a:p>
        <a:p>
          <a:pPr algn="l"/>
          <a:r>
            <a:rPr lang="en-US" sz="1100" dirty="0" smtClean="0"/>
            <a:t>* Normatively privileged</a:t>
          </a:r>
        </a:p>
        <a:p>
          <a:pPr algn="l"/>
          <a:r>
            <a:rPr lang="en-US" sz="1100" dirty="0" smtClean="0"/>
            <a:t>* Protestant Christian</a:t>
          </a:r>
        </a:p>
      </dgm:t>
    </dgm:pt>
    <dgm:pt modelId="{FE8E479D-F14A-4111-AFA8-9882E8126014}" type="parTrans" cxnId="{42E6AE76-0B2C-471A-9854-628EC85DB669}">
      <dgm:prSet/>
      <dgm:spPr/>
      <dgm:t>
        <a:bodyPr/>
        <a:lstStyle/>
        <a:p>
          <a:endParaRPr lang="en-US"/>
        </a:p>
      </dgm:t>
    </dgm:pt>
    <dgm:pt modelId="{10AD742A-13C9-4AC0-AFFD-D92BB370A947}" type="sibTrans" cxnId="{42E6AE76-0B2C-471A-9854-628EC85DB669}">
      <dgm:prSet/>
      <dgm:spPr/>
      <dgm:t>
        <a:bodyPr/>
        <a:lstStyle/>
        <a:p>
          <a:endParaRPr lang="en-US"/>
        </a:p>
      </dgm:t>
    </dgm:pt>
    <dgm:pt modelId="{F2926F98-9559-44A4-B75E-BDDA6F55DAAF}">
      <dgm:prSet phldrT="[Text]" custT="1"/>
      <dgm:spPr/>
      <dgm:t>
        <a:bodyPr/>
        <a:lstStyle/>
        <a:p>
          <a:pPr algn="ctr"/>
          <a:r>
            <a:rPr lang="en-US" sz="1100" dirty="0" smtClean="0"/>
            <a:t>Political Ideology</a:t>
          </a:r>
        </a:p>
        <a:p>
          <a:pPr algn="l"/>
          <a:r>
            <a:rPr lang="en-US" sz="1100" dirty="0" smtClean="0"/>
            <a:t>* Mutable</a:t>
          </a:r>
        </a:p>
        <a:p>
          <a:pPr algn="l"/>
          <a:r>
            <a:rPr lang="en-US" sz="1100" dirty="0" smtClean="0"/>
            <a:t>* Qualified legal protection (free speech)</a:t>
          </a:r>
        </a:p>
        <a:p>
          <a:pPr algn="l"/>
          <a:r>
            <a:rPr lang="en-US" sz="1100" dirty="0" smtClean="0"/>
            <a:t>* Good or Evil – With Us or Against Us</a:t>
          </a:r>
        </a:p>
        <a:p>
          <a:pPr algn="l"/>
          <a:r>
            <a:rPr lang="en-US" sz="1100" dirty="0" smtClean="0"/>
            <a:t>* National security</a:t>
          </a:r>
        </a:p>
        <a:p>
          <a:pPr algn="l"/>
          <a:r>
            <a:rPr lang="en-US" sz="1100" dirty="0" smtClean="0"/>
            <a:t>* Militarized responses</a:t>
          </a:r>
        </a:p>
        <a:p>
          <a:pPr algn="l"/>
          <a:r>
            <a:rPr lang="en-US" sz="1100" dirty="0" smtClean="0"/>
            <a:t>* Capitalism and Political Liberalism</a:t>
          </a:r>
        </a:p>
        <a:p>
          <a:pPr algn="l"/>
          <a:endParaRPr lang="en-US" sz="700" dirty="0" smtClean="0"/>
        </a:p>
      </dgm:t>
    </dgm:pt>
    <dgm:pt modelId="{7D1E9611-5633-4199-8036-5F75B4309C90}" type="parTrans" cxnId="{2DE71494-2DC4-4449-8279-BCF37E8A1ACC}">
      <dgm:prSet/>
      <dgm:spPr/>
      <dgm:t>
        <a:bodyPr/>
        <a:lstStyle/>
        <a:p>
          <a:endParaRPr lang="en-US"/>
        </a:p>
      </dgm:t>
    </dgm:pt>
    <dgm:pt modelId="{DAB27C01-6692-489B-B90A-E52179770DD8}" type="sibTrans" cxnId="{2DE71494-2DC4-4449-8279-BCF37E8A1ACC}">
      <dgm:prSet/>
      <dgm:spPr/>
      <dgm:t>
        <a:bodyPr/>
        <a:lstStyle/>
        <a:p>
          <a:endParaRPr lang="en-US"/>
        </a:p>
      </dgm:t>
    </dgm:pt>
    <dgm:pt modelId="{73368039-3851-4C64-BC7F-96EEC00CD57E}">
      <dgm:prSet phldrT="[Text]" custT="1"/>
      <dgm:spPr/>
      <dgm:t>
        <a:bodyPr/>
        <a:lstStyle/>
        <a:p>
          <a:pPr algn="ctr"/>
          <a:r>
            <a:rPr lang="en-US" sz="1100" dirty="0" smtClean="0"/>
            <a:t>Race</a:t>
          </a:r>
        </a:p>
        <a:p>
          <a:pPr algn="l"/>
          <a:r>
            <a:rPr lang="en-US" sz="1100" dirty="0" smtClean="0"/>
            <a:t>* Immutable</a:t>
          </a:r>
        </a:p>
        <a:p>
          <a:pPr algn="l"/>
          <a:r>
            <a:rPr lang="en-US" sz="1100" dirty="0" smtClean="0"/>
            <a:t>* Phenotype, Skin Color, Hair Texture</a:t>
          </a:r>
        </a:p>
        <a:p>
          <a:pPr algn="l"/>
          <a:r>
            <a:rPr lang="en-US" sz="1100" dirty="0" smtClean="0"/>
            <a:t>* Socially constructed</a:t>
          </a:r>
        </a:p>
        <a:p>
          <a:pPr algn="l"/>
          <a:r>
            <a:rPr lang="en-US" sz="1100" dirty="0" smtClean="0"/>
            <a:t>* Formal legal protection</a:t>
          </a:r>
        </a:p>
        <a:p>
          <a:pPr algn="l"/>
          <a:r>
            <a:rPr lang="en-US" sz="1100" dirty="0" smtClean="0"/>
            <a:t>* Normatively suspect</a:t>
          </a:r>
        </a:p>
        <a:p>
          <a:pPr algn="l"/>
          <a:r>
            <a:rPr lang="en-US" sz="1100" dirty="0" smtClean="0"/>
            <a:t>* Northern European White</a:t>
          </a:r>
        </a:p>
      </dgm:t>
    </dgm:pt>
    <dgm:pt modelId="{6247F295-F80E-47B7-9409-383C63F26C5A}" type="parTrans" cxnId="{13ECBE12-461C-4C7B-9087-06C5606346C0}">
      <dgm:prSet/>
      <dgm:spPr/>
      <dgm:t>
        <a:bodyPr/>
        <a:lstStyle/>
        <a:p>
          <a:endParaRPr lang="en-US"/>
        </a:p>
      </dgm:t>
    </dgm:pt>
    <dgm:pt modelId="{F9400C4C-78BE-4C1D-BB39-943CD8BA73AE}" type="sibTrans" cxnId="{13ECBE12-461C-4C7B-9087-06C5606346C0}">
      <dgm:prSet/>
      <dgm:spPr/>
      <dgm:t>
        <a:bodyPr/>
        <a:lstStyle/>
        <a:p>
          <a:endParaRPr lang="en-US"/>
        </a:p>
      </dgm:t>
    </dgm:pt>
    <dgm:pt modelId="{BA574EDF-E429-486F-BC53-4C98FA59D383}" type="pres">
      <dgm:prSet presAssocID="{37800706-5DBD-493D-BD42-C64382C0EE0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A73B65C-8F84-44E6-BB43-DB472FB2DE93}" type="pres">
      <dgm:prSet presAssocID="{8823C60E-2354-486E-9D25-4B03BC0FDBE0}" presName="singleCycle" presStyleCnt="0"/>
      <dgm:spPr/>
    </dgm:pt>
    <dgm:pt modelId="{9E91667E-1592-42D4-A3CF-643CFC302850}" type="pres">
      <dgm:prSet presAssocID="{8823C60E-2354-486E-9D25-4B03BC0FDBE0}" presName="singleCenter" presStyleLbl="node1" presStyleIdx="0" presStyleCnt="4" custScaleX="186576" custScaleY="69374" custLinFactNeighborX="-1438" custLinFactNeighborY="-846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247C2CB-B4F9-4A43-95FD-F440F61184C1}" type="pres">
      <dgm:prSet presAssocID="{FE8E479D-F14A-4111-AFA8-9882E812601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C7119E4-6190-4D5B-8270-B50E8A341CBA}" type="pres">
      <dgm:prSet presAssocID="{F4CE7008-AFA0-4E16-BF4F-992D526DF898}" presName="text0" presStyleLbl="node1" presStyleIdx="1" presStyleCnt="4" custScaleX="360080" custScaleY="147027" custRadScaleRad="98837" custRadScaleInc="-1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92353-52EB-4623-B763-659807E8444C}" type="pres">
      <dgm:prSet presAssocID="{7D1E9611-5633-4199-8036-5F75B4309C9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C770DCEE-114E-407F-B4C3-ADB2EE4E71CE}" type="pres">
      <dgm:prSet presAssocID="{F2926F98-9559-44A4-B75E-BDDA6F55DAAF}" presName="text0" presStyleLbl="node1" presStyleIdx="2" presStyleCnt="4" custScaleX="262944" custScaleY="158843" custRadScaleRad="179999" custRadScaleInc="-19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EEF70-7F85-43DD-8052-EF5AA03C8BAE}" type="pres">
      <dgm:prSet presAssocID="{6247F295-F80E-47B7-9409-383C63F26C5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A7EB77C-1A9D-458F-B782-B480C544D86C}" type="pres">
      <dgm:prSet presAssocID="{73368039-3851-4C64-BC7F-96EEC00CD57E}" presName="text0" presStyleLbl="node1" presStyleIdx="3" presStyleCnt="4" custScaleX="203064" custScaleY="176579" custRadScaleRad="198474" custRadScaleInc="23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6021F2-09BA-4150-B83D-334678759ED7}" type="presOf" srcId="{73368039-3851-4C64-BC7F-96EEC00CD57E}" destId="{6A7EB77C-1A9D-458F-B782-B480C544D86C}" srcOrd="0" destOrd="0" presId="urn:microsoft.com/office/officeart/2008/layout/RadialCluster"/>
    <dgm:cxn modelId="{13ECBE12-461C-4C7B-9087-06C5606346C0}" srcId="{8823C60E-2354-486E-9D25-4B03BC0FDBE0}" destId="{73368039-3851-4C64-BC7F-96EEC00CD57E}" srcOrd="2" destOrd="0" parTransId="{6247F295-F80E-47B7-9409-383C63F26C5A}" sibTransId="{F9400C4C-78BE-4C1D-BB39-943CD8BA73AE}"/>
    <dgm:cxn modelId="{0469CF7C-41C1-44FD-BDFD-4C8D8135578F}" type="presOf" srcId="{7D1E9611-5633-4199-8036-5F75B4309C90}" destId="{35C92353-52EB-4623-B763-659807E8444C}" srcOrd="0" destOrd="0" presId="urn:microsoft.com/office/officeart/2008/layout/RadialCluster"/>
    <dgm:cxn modelId="{3A01D0CB-6C8D-4C4E-8027-771E82FAFC17}" srcId="{37800706-5DBD-493D-BD42-C64382C0EE0C}" destId="{8823C60E-2354-486E-9D25-4B03BC0FDBE0}" srcOrd="0" destOrd="0" parTransId="{9C5D07C3-8ACB-4308-A182-38898362237E}" sibTransId="{2A9EA869-FBF3-446D-AB4C-AB5099AC74A3}"/>
    <dgm:cxn modelId="{01AB45FC-8493-45E4-8577-9EB30B8B71BC}" type="presOf" srcId="{F4CE7008-AFA0-4E16-BF4F-992D526DF898}" destId="{DC7119E4-6190-4D5B-8270-B50E8A341CBA}" srcOrd="0" destOrd="0" presId="urn:microsoft.com/office/officeart/2008/layout/RadialCluster"/>
    <dgm:cxn modelId="{BAEE54A5-DAA8-4692-A103-B2B4BB8C4220}" type="presOf" srcId="{37800706-5DBD-493D-BD42-C64382C0EE0C}" destId="{BA574EDF-E429-486F-BC53-4C98FA59D383}" srcOrd="0" destOrd="0" presId="urn:microsoft.com/office/officeart/2008/layout/RadialCluster"/>
    <dgm:cxn modelId="{74899E4D-CF28-4589-80EB-B1BDBBD0472B}" type="presOf" srcId="{F2926F98-9559-44A4-B75E-BDDA6F55DAAF}" destId="{C770DCEE-114E-407F-B4C3-ADB2EE4E71CE}" srcOrd="0" destOrd="0" presId="urn:microsoft.com/office/officeart/2008/layout/RadialCluster"/>
    <dgm:cxn modelId="{2DE71494-2DC4-4449-8279-BCF37E8A1ACC}" srcId="{8823C60E-2354-486E-9D25-4B03BC0FDBE0}" destId="{F2926F98-9559-44A4-B75E-BDDA6F55DAAF}" srcOrd="1" destOrd="0" parTransId="{7D1E9611-5633-4199-8036-5F75B4309C90}" sibTransId="{DAB27C01-6692-489B-B90A-E52179770DD8}"/>
    <dgm:cxn modelId="{42E6AE76-0B2C-471A-9854-628EC85DB669}" srcId="{8823C60E-2354-486E-9D25-4B03BC0FDBE0}" destId="{F4CE7008-AFA0-4E16-BF4F-992D526DF898}" srcOrd="0" destOrd="0" parTransId="{FE8E479D-F14A-4111-AFA8-9882E8126014}" sibTransId="{10AD742A-13C9-4AC0-AFFD-D92BB370A947}"/>
    <dgm:cxn modelId="{7BAF7729-8D6D-45F7-9B79-5CE66974684D}" type="presOf" srcId="{6247F295-F80E-47B7-9409-383C63F26C5A}" destId="{E7FEEF70-7F85-43DD-8052-EF5AA03C8BAE}" srcOrd="0" destOrd="0" presId="urn:microsoft.com/office/officeart/2008/layout/RadialCluster"/>
    <dgm:cxn modelId="{DD2A766E-47D9-4A67-AB9E-5C42752216FF}" type="presOf" srcId="{8823C60E-2354-486E-9D25-4B03BC0FDBE0}" destId="{9E91667E-1592-42D4-A3CF-643CFC302850}" srcOrd="0" destOrd="0" presId="urn:microsoft.com/office/officeart/2008/layout/RadialCluster"/>
    <dgm:cxn modelId="{192F4108-CC41-4C57-9377-360CFC242DF7}" type="presOf" srcId="{FE8E479D-F14A-4111-AFA8-9882E8126014}" destId="{2247C2CB-B4F9-4A43-95FD-F440F61184C1}" srcOrd="0" destOrd="0" presId="urn:microsoft.com/office/officeart/2008/layout/RadialCluster"/>
    <dgm:cxn modelId="{D1D0C5F0-5F36-4E7E-B941-C9932C87AE0A}" type="presParOf" srcId="{BA574EDF-E429-486F-BC53-4C98FA59D383}" destId="{AA73B65C-8F84-44E6-BB43-DB472FB2DE93}" srcOrd="0" destOrd="0" presId="urn:microsoft.com/office/officeart/2008/layout/RadialCluster"/>
    <dgm:cxn modelId="{159F3E36-749B-42D0-A80B-DE1A01FB38E0}" type="presParOf" srcId="{AA73B65C-8F84-44E6-BB43-DB472FB2DE93}" destId="{9E91667E-1592-42D4-A3CF-643CFC302850}" srcOrd="0" destOrd="0" presId="urn:microsoft.com/office/officeart/2008/layout/RadialCluster"/>
    <dgm:cxn modelId="{AB36B08A-46A8-4ACD-94B2-1E2EA72A116C}" type="presParOf" srcId="{AA73B65C-8F84-44E6-BB43-DB472FB2DE93}" destId="{2247C2CB-B4F9-4A43-95FD-F440F61184C1}" srcOrd="1" destOrd="0" presId="urn:microsoft.com/office/officeart/2008/layout/RadialCluster"/>
    <dgm:cxn modelId="{C3A58C62-C908-4E61-9E8B-070B6F9585BA}" type="presParOf" srcId="{AA73B65C-8F84-44E6-BB43-DB472FB2DE93}" destId="{DC7119E4-6190-4D5B-8270-B50E8A341CBA}" srcOrd="2" destOrd="0" presId="urn:microsoft.com/office/officeart/2008/layout/RadialCluster"/>
    <dgm:cxn modelId="{D9F89140-7369-47F2-A1B1-CE51EC05E252}" type="presParOf" srcId="{AA73B65C-8F84-44E6-BB43-DB472FB2DE93}" destId="{35C92353-52EB-4623-B763-659807E8444C}" srcOrd="3" destOrd="0" presId="urn:microsoft.com/office/officeart/2008/layout/RadialCluster"/>
    <dgm:cxn modelId="{7103F51C-6779-4CD1-9651-9F41385305EF}" type="presParOf" srcId="{AA73B65C-8F84-44E6-BB43-DB472FB2DE93}" destId="{C770DCEE-114E-407F-B4C3-ADB2EE4E71CE}" srcOrd="4" destOrd="0" presId="urn:microsoft.com/office/officeart/2008/layout/RadialCluster"/>
    <dgm:cxn modelId="{9A4C1118-8552-41BC-B127-7E00E4BC33A9}" type="presParOf" srcId="{AA73B65C-8F84-44E6-BB43-DB472FB2DE93}" destId="{E7FEEF70-7F85-43DD-8052-EF5AA03C8BAE}" srcOrd="5" destOrd="0" presId="urn:microsoft.com/office/officeart/2008/layout/RadialCluster"/>
    <dgm:cxn modelId="{26593CEE-3FE0-4CE8-83DB-B5C870A5CC82}" type="presParOf" srcId="{AA73B65C-8F84-44E6-BB43-DB472FB2DE93}" destId="{6A7EB77C-1A9D-458F-B782-B480C544D86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B45309-5CD9-4E87-A5BB-31E87ED8677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E7FAE-578E-42CA-BA1B-F0ED46265E75}">
      <dgm:prSet phldrT="[Text]"/>
      <dgm:spPr/>
      <dgm:t>
        <a:bodyPr/>
        <a:lstStyle/>
        <a:p>
          <a:r>
            <a:rPr lang="en-US" dirty="0" smtClean="0"/>
            <a:t>Social Construction of the Racial Muslim</a:t>
          </a:r>
          <a:endParaRPr lang="en-US" dirty="0"/>
        </a:p>
      </dgm:t>
    </dgm:pt>
    <dgm:pt modelId="{3DF125DC-873C-4DF2-92F6-C90223BCFC47}" type="parTrans" cxnId="{72E220D7-8757-48DC-84FD-04E032B6BFF8}">
      <dgm:prSet/>
      <dgm:spPr/>
      <dgm:t>
        <a:bodyPr/>
        <a:lstStyle/>
        <a:p>
          <a:endParaRPr lang="en-US"/>
        </a:p>
      </dgm:t>
    </dgm:pt>
    <dgm:pt modelId="{036BFB72-6D51-46AB-A014-FD5910EB2C3E}" type="sibTrans" cxnId="{72E220D7-8757-48DC-84FD-04E032B6BFF8}">
      <dgm:prSet/>
      <dgm:spPr/>
      <dgm:t>
        <a:bodyPr/>
        <a:lstStyle/>
        <a:p>
          <a:endParaRPr lang="en-US"/>
        </a:p>
      </dgm:t>
    </dgm:pt>
    <dgm:pt modelId="{D3421751-EE35-4625-9148-4124AFBFFAD5}">
      <dgm:prSet phldrT="[Text]" custT="1"/>
      <dgm:spPr/>
      <dgm:t>
        <a:bodyPr/>
        <a:lstStyle/>
        <a:p>
          <a:r>
            <a:rPr lang="en-US" sz="1200" dirty="0" smtClean="0"/>
            <a:t>Religious </a:t>
          </a:r>
          <a:r>
            <a:rPr lang="en-US" sz="1200" dirty="0" smtClean="0"/>
            <a:t>Hierarchy Religious </a:t>
          </a:r>
          <a:r>
            <a:rPr lang="en-US" sz="1200" dirty="0" smtClean="0"/>
            <a:t>Subordination</a:t>
          </a:r>
          <a:endParaRPr lang="en-US" sz="1200" dirty="0"/>
        </a:p>
      </dgm:t>
    </dgm:pt>
    <dgm:pt modelId="{E388455B-1734-4D99-880E-2E4665D7AC56}" type="parTrans" cxnId="{7CDF4A18-B97E-40BE-9CE6-03B72DB792D2}">
      <dgm:prSet/>
      <dgm:spPr/>
      <dgm:t>
        <a:bodyPr/>
        <a:lstStyle/>
        <a:p>
          <a:endParaRPr lang="en-US"/>
        </a:p>
      </dgm:t>
    </dgm:pt>
    <dgm:pt modelId="{736A56B5-6AF1-4848-834F-68A7169E63E7}" type="sibTrans" cxnId="{7CDF4A18-B97E-40BE-9CE6-03B72DB792D2}">
      <dgm:prSet/>
      <dgm:spPr/>
      <dgm:t>
        <a:bodyPr/>
        <a:lstStyle/>
        <a:p>
          <a:endParaRPr lang="en-US"/>
        </a:p>
      </dgm:t>
    </dgm:pt>
    <dgm:pt modelId="{BBF95C62-43FB-4A65-9898-BCCBB9DCCB72}">
      <dgm:prSet phldrT="[Text]" custT="1"/>
      <dgm:spPr/>
      <dgm:t>
        <a:bodyPr/>
        <a:lstStyle/>
        <a:p>
          <a:r>
            <a:rPr lang="en-US" sz="1200" dirty="0" smtClean="0"/>
            <a:t>Orientalism Empire </a:t>
          </a:r>
          <a:r>
            <a:rPr lang="en-US" sz="1200" dirty="0" smtClean="0"/>
            <a:t>in </a:t>
          </a:r>
          <a:r>
            <a:rPr lang="en-US" sz="1200" dirty="0" smtClean="0"/>
            <a:t>MENA Geopolitics</a:t>
          </a:r>
          <a:endParaRPr lang="en-US" sz="1200" dirty="0"/>
        </a:p>
      </dgm:t>
    </dgm:pt>
    <dgm:pt modelId="{C94851D5-9B8C-4390-B9EA-6595DAE6B06A}" type="parTrans" cxnId="{09879CC7-0EE1-4F9F-B32E-5AF9514E9199}">
      <dgm:prSet/>
      <dgm:spPr/>
      <dgm:t>
        <a:bodyPr/>
        <a:lstStyle/>
        <a:p>
          <a:endParaRPr lang="en-US"/>
        </a:p>
      </dgm:t>
    </dgm:pt>
    <dgm:pt modelId="{B456E04E-E05A-4611-866C-6713E1BE8EB1}" type="sibTrans" cxnId="{09879CC7-0EE1-4F9F-B32E-5AF9514E9199}">
      <dgm:prSet/>
      <dgm:spPr/>
      <dgm:t>
        <a:bodyPr/>
        <a:lstStyle/>
        <a:p>
          <a:endParaRPr lang="en-US"/>
        </a:p>
      </dgm:t>
    </dgm:pt>
    <dgm:pt modelId="{DC989B30-9319-4FF6-9B29-EEDE78D2454A}">
      <dgm:prSet phldrT="[Text]" custT="1"/>
      <dgm:spPr/>
      <dgm:t>
        <a:bodyPr/>
        <a:lstStyle/>
        <a:p>
          <a:r>
            <a:rPr lang="en-US" sz="1200" dirty="0" smtClean="0"/>
            <a:t>Crusades Against </a:t>
          </a:r>
          <a:r>
            <a:rPr lang="en-US" sz="1200" dirty="0" smtClean="0"/>
            <a:t>Muslims </a:t>
          </a:r>
          <a:r>
            <a:rPr lang="en-US" sz="1200" dirty="0" err="1" smtClean="0"/>
            <a:t>Jersusalem</a:t>
          </a:r>
          <a:r>
            <a:rPr lang="en-US" sz="1200" dirty="0" smtClean="0"/>
            <a:t> Palestine</a:t>
          </a:r>
          <a:endParaRPr lang="en-US" sz="1200" dirty="0"/>
        </a:p>
      </dgm:t>
    </dgm:pt>
    <dgm:pt modelId="{904D9C06-408F-4F47-A13E-84717C6C0D92}" type="parTrans" cxnId="{8F5F7561-A17B-4821-8A1E-71FD8A9CA57C}">
      <dgm:prSet/>
      <dgm:spPr/>
      <dgm:t>
        <a:bodyPr/>
        <a:lstStyle/>
        <a:p>
          <a:endParaRPr lang="en-US"/>
        </a:p>
      </dgm:t>
    </dgm:pt>
    <dgm:pt modelId="{58273D28-AF38-417C-ADA2-639F61DA17AB}" type="sibTrans" cxnId="{8F5F7561-A17B-4821-8A1E-71FD8A9CA57C}">
      <dgm:prSet/>
      <dgm:spPr/>
      <dgm:t>
        <a:bodyPr/>
        <a:lstStyle/>
        <a:p>
          <a:endParaRPr lang="en-US"/>
        </a:p>
      </dgm:t>
    </dgm:pt>
    <dgm:pt modelId="{5D50787F-0CBA-42C1-B77C-968EBF7B453F}">
      <dgm:prSet phldrT="[Text]" custScaleX="113403" custScaleY="113534"/>
      <dgm:spPr/>
      <dgm:t>
        <a:bodyPr/>
        <a:lstStyle/>
        <a:p>
          <a:endParaRPr lang="en-US"/>
        </a:p>
      </dgm:t>
    </dgm:pt>
    <dgm:pt modelId="{6B896810-7C68-4AA6-9ABC-1A02229D4842}" type="parTrans" cxnId="{9F591978-3D13-4B3E-9749-B90927B7F8AE}">
      <dgm:prSet/>
      <dgm:spPr/>
      <dgm:t>
        <a:bodyPr/>
        <a:lstStyle/>
        <a:p>
          <a:endParaRPr lang="en-US"/>
        </a:p>
      </dgm:t>
    </dgm:pt>
    <dgm:pt modelId="{31448766-5873-4E87-BF2E-7C42DBBFBAF1}" type="sibTrans" cxnId="{9F591978-3D13-4B3E-9749-B90927B7F8AE}">
      <dgm:prSet/>
      <dgm:spPr/>
      <dgm:t>
        <a:bodyPr/>
        <a:lstStyle/>
        <a:p>
          <a:endParaRPr lang="en-US"/>
        </a:p>
      </dgm:t>
    </dgm:pt>
    <dgm:pt modelId="{72716334-EA91-4638-9EB5-673B83F41365}">
      <dgm:prSet phldrT="[Text]" custScaleX="113403" custScaleY="113534"/>
      <dgm:spPr/>
      <dgm:t>
        <a:bodyPr/>
        <a:lstStyle/>
        <a:p>
          <a:endParaRPr lang="en-US"/>
        </a:p>
      </dgm:t>
    </dgm:pt>
    <dgm:pt modelId="{16E62866-ABD3-4341-8BB7-D557BFC6B373}" type="parTrans" cxnId="{0EF1EEC6-F938-497C-AB49-BB156100F9D1}">
      <dgm:prSet/>
      <dgm:spPr/>
      <dgm:t>
        <a:bodyPr/>
        <a:lstStyle/>
        <a:p>
          <a:endParaRPr lang="en-US"/>
        </a:p>
      </dgm:t>
    </dgm:pt>
    <dgm:pt modelId="{01A0AC7C-2AD5-4778-A01D-FF34D27951B8}" type="sibTrans" cxnId="{0EF1EEC6-F938-497C-AB49-BB156100F9D1}">
      <dgm:prSet/>
      <dgm:spPr/>
      <dgm:t>
        <a:bodyPr/>
        <a:lstStyle/>
        <a:p>
          <a:endParaRPr lang="en-US"/>
        </a:p>
      </dgm:t>
    </dgm:pt>
    <dgm:pt modelId="{1BF6EA69-1A76-4F25-9394-67C35CE0B2F9}">
      <dgm:prSet custT="1"/>
      <dgm:spPr/>
      <dgm:t>
        <a:bodyPr/>
        <a:lstStyle/>
        <a:p>
          <a:r>
            <a:rPr lang="en-US" sz="1200" dirty="0" smtClean="0"/>
            <a:t>US History of Anti-Immigrant; Xenophobia</a:t>
          </a:r>
          <a:endParaRPr lang="en-US" sz="1200" dirty="0"/>
        </a:p>
      </dgm:t>
    </dgm:pt>
    <dgm:pt modelId="{82662A3D-6362-48A3-A9F3-85B0090E0446}" type="parTrans" cxnId="{33F4E81F-5BCA-4CAD-BBCE-5DEDF2F19389}">
      <dgm:prSet/>
      <dgm:spPr/>
      <dgm:t>
        <a:bodyPr/>
        <a:lstStyle/>
        <a:p>
          <a:endParaRPr lang="en-US"/>
        </a:p>
      </dgm:t>
    </dgm:pt>
    <dgm:pt modelId="{3E468C07-1DEF-4B0A-8BE2-50A3647D47BF}" type="sibTrans" cxnId="{33F4E81F-5BCA-4CAD-BBCE-5DEDF2F19389}">
      <dgm:prSet/>
      <dgm:spPr/>
      <dgm:t>
        <a:bodyPr/>
        <a:lstStyle/>
        <a:p>
          <a:endParaRPr lang="en-US"/>
        </a:p>
      </dgm:t>
    </dgm:pt>
    <dgm:pt modelId="{D88BBBC0-FDC6-433B-865D-734E676AEEE1}">
      <dgm:prSet custT="1"/>
      <dgm:spPr/>
      <dgm:t>
        <a:bodyPr/>
        <a:lstStyle/>
        <a:p>
          <a:r>
            <a:rPr lang="en-US" sz="1200" dirty="0" smtClean="0"/>
            <a:t>Racial </a:t>
          </a:r>
          <a:r>
            <a:rPr lang="en-US" sz="1200" dirty="0" smtClean="0"/>
            <a:t>Hierarchy Racial </a:t>
          </a:r>
          <a:r>
            <a:rPr lang="en-US" sz="1200" dirty="0" smtClean="0"/>
            <a:t>Subordination</a:t>
          </a:r>
          <a:endParaRPr lang="en-US" sz="1200" dirty="0"/>
        </a:p>
      </dgm:t>
    </dgm:pt>
    <dgm:pt modelId="{FE3AB2E9-2394-4238-9F0D-7BA04694503A}" type="parTrans" cxnId="{84067AF5-954A-4889-A240-1737673EA2B4}">
      <dgm:prSet/>
      <dgm:spPr/>
      <dgm:t>
        <a:bodyPr/>
        <a:lstStyle/>
        <a:p>
          <a:endParaRPr lang="en-US"/>
        </a:p>
      </dgm:t>
    </dgm:pt>
    <dgm:pt modelId="{6B73FDDC-1B4F-4616-9870-B065D6381CAE}" type="sibTrans" cxnId="{84067AF5-954A-4889-A240-1737673EA2B4}">
      <dgm:prSet/>
      <dgm:spPr/>
      <dgm:t>
        <a:bodyPr/>
        <a:lstStyle/>
        <a:p>
          <a:endParaRPr lang="en-US"/>
        </a:p>
      </dgm:t>
    </dgm:pt>
    <dgm:pt modelId="{E4C2AD7B-70B4-4D02-BC82-F284BC1ADBAF}">
      <dgm:prSet custT="1"/>
      <dgm:spPr/>
      <dgm:t>
        <a:bodyPr/>
        <a:lstStyle/>
        <a:p>
          <a:r>
            <a:rPr lang="en-US" sz="1200" dirty="0" smtClean="0"/>
            <a:t>Military Industrial Complex</a:t>
          </a:r>
          <a:endParaRPr lang="en-US" sz="1200" dirty="0"/>
        </a:p>
      </dgm:t>
    </dgm:pt>
    <dgm:pt modelId="{1BDA7354-D044-4024-8B94-9F5D36535EF0}" type="parTrans" cxnId="{681BC1FE-49F0-45B1-B8A1-3CAAF2BE8B3F}">
      <dgm:prSet/>
      <dgm:spPr/>
      <dgm:t>
        <a:bodyPr/>
        <a:lstStyle/>
        <a:p>
          <a:endParaRPr lang="en-US"/>
        </a:p>
      </dgm:t>
    </dgm:pt>
    <dgm:pt modelId="{324D9FDA-E60D-4EB7-9065-5C617B618393}" type="sibTrans" cxnId="{681BC1FE-49F0-45B1-B8A1-3CAAF2BE8B3F}">
      <dgm:prSet/>
      <dgm:spPr/>
      <dgm:t>
        <a:bodyPr/>
        <a:lstStyle/>
        <a:p>
          <a:endParaRPr lang="en-US"/>
        </a:p>
      </dgm:t>
    </dgm:pt>
    <dgm:pt modelId="{C9931F47-F8B7-49E8-8A79-EA9C4CF3252F}" type="pres">
      <dgm:prSet presAssocID="{7EB45309-5CD9-4E87-A5BB-31E87ED8677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02045-EAF5-4AF4-8CE4-D7C7F47FD274}" type="pres">
      <dgm:prSet presAssocID="{717E7FAE-578E-42CA-BA1B-F0ED46265E75}" presName="centerShape" presStyleLbl="node0" presStyleIdx="0" presStyleCnt="1" custScaleX="144955" custScaleY="150442"/>
      <dgm:spPr/>
      <dgm:t>
        <a:bodyPr/>
        <a:lstStyle/>
        <a:p>
          <a:endParaRPr lang="en-US"/>
        </a:p>
      </dgm:t>
    </dgm:pt>
    <dgm:pt modelId="{D2AAC004-ACA7-4678-8721-BEAEBD68204B}" type="pres">
      <dgm:prSet presAssocID="{E388455B-1734-4D99-880E-2E4665D7AC56}" presName="parTrans" presStyleLbl="sibTrans2D1" presStyleIdx="0" presStyleCnt="6"/>
      <dgm:spPr/>
      <dgm:t>
        <a:bodyPr/>
        <a:lstStyle/>
        <a:p>
          <a:endParaRPr lang="en-US"/>
        </a:p>
      </dgm:t>
    </dgm:pt>
    <dgm:pt modelId="{6620B0AA-8478-4E1D-AEED-A473D686E714}" type="pres">
      <dgm:prSet presAssocID="{E388455B-1734-4D99-880E-2E4665D7AC5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7C6648B-A7F1-4639-A272-8A59C195F9D1}" type="pres">
      <dgm:prSet presAssocID="{D3421751-EE35-4625-9148-4124AFBFFAD5}" presName="node" presStyleLbl="node1" presStyleIdx="0" presStyleCnt="6" custScaleX="103941" custScaleY="107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2791F-7495-4FD5-8C14-E59D2C59DFFA}" type="pres">
      <dgm:prSet presAssocID="{C94851D5-9B8C-4390-B9EA-6595DAE6B06A}" presName="parTrans" presStyleLbl="sibTrans2D1" presStyleIdx="1" presStyleCnt="6"/>
      <dgm:spPr/>
      <dgm:t>
        <a:bodyPr/>
        <a:lstStyle/>
        <a:p>
          <a:endParaRPr lang="en-US"/>
        </a:p>
      </dgm:t>
    </dgm:pt>
    <dgm:pt modelId="{DB0E91C2-F859-4B23-AC1E-2F0281A4578A}" type="pres">
      <dgm:prSet presAssocID="{C94851D5-9B8C-4390-B9EA-6595DAE6B06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3F4B520-59A6-4D38-B810-BDB305E103D2}" type="pres">
      <dgm:prSet presAssocID="{BBF95C62-43FB-4A65-9898-BCCBB9DCCB7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3FA00-72CD-4F7F-9C03-185F58DA78A5}" type="pres">
      <dgm:prSet presAssocID="{904D9C06-408F-4F47-A13E-84717C6C0D92}" presName="parTrans" presStyleLbl="sibTrans2D1" presStyleIdx="2" presStyleCnt="6"/>
      <dgm:spPr/>
      <dgm:t>
        <a:bodyPr/>
        <a:lstStyle/>
        <a:p>
          <a:endParaRPr lang="en-US"/>
        </a:p>
      </dgm:t>
    </dgm:pt>
    <dgm:pt modelId="{C6AEF5C7-03B4-439B-A1F3-2A320D81829B}" type="pres">
      <dgm:prSet presAssocID="{904D9C06-408F-4F47-A13E-84717C6C0D9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76CD421-1DEF-492D-A959-4DE7DE8A9FCA}" type="pres">
      <dgm:prSet presAssocID="{DC989B30-9319-4FF6-9B29-EEDE78D2454A}" presName="node" presStyleLbl="node1" presStyleIdx="2" presStyleCnt="6" custScaleX="106505" custScaleY="102613" custRadScaleRad="105576" custRadScaleInc="-13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8D783-11BE-40E2-B7D4-EC3B5E53D363}" type="pres">
      <dgm:prSet presAssocID="{82662A3D-6362-48A3-A9F3-85B0090E0446}" presName="parTrans" presStyleLbl="sibTrans2D1" presStyleIdx="3" presStyleCnt="6"/>
      <dgm:spPr/>
      <dgm:t>
        <a:bodyPr/>
        <a:lstStyle/>
        <a:p>
          <a:endParaRPr lang="en-US"/>
        </a:p>
      </dgm:t>
    </dgm:pt>
    <dgm:pt modelId="{99DA9A7C-F3B5-4363-A525-7E53BF496654}" type="pres">
      <dgm:prSet presAssocID="{82662A3D-6362-48A3-A9F3-85B0090E044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7DAFC00-0694-436A-8736-D3B0EB344C59}" type="pres">
      <dgm:prSet presAssocID="{1BF6EA69-1A76-4F25-9394-67C35CE0B2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AA295-AE22-44CF-83FF-667948A90AD3}" type="pres">
      <dgm:prSet presAssocID="{1BDA7354-D044-4024-8B94-9F5D36535EF0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17953B2-4C4F-4246-849A-8E860547D62E}" type="pres">
      <dgm:prSet presAssocID="{1BDA7354-D044-4024-8B94-9F5D36535EF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B4AF251-8873-4355-9DCF-8054AF605C0A}" type="pres">
      <dgm:prSet presAssocID="{E4C2AD7B-70B4-4D02-BC82-F284BC1ADB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B31D7-7F46-476B-8A4B-6502ACE15E6D}" type="pres">
      <dgm:prSet presAssocID="{FE3AB2E9-2394-4238-9F0D-7BA04694503A}" presName="parTrans" presStyleLbl="sibTrans2D1" presStyleIdx="5" presStyleCnt="6"/>
      <dgm:spPr/>
      <dgm:t>
        <a:bodyPr/>
        <a:lstStyle/>
        <a:p>
          <a:endParaRPr lang="en-US"/>
        </a:p>
      </dgm:t>
    </dgm:pt>
    <dgm:pt modelId="{2E77CAF8-1370-4334-A264-2CCD64469738}" type="pres">
      <dgm:prSet presAssocID="{FE3AB2E9-2394-4238-9F0D-7BA04694503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00F1C5F-1B21-4049-A6EE-7847790EBFA2}" type="pres">
      <dgm:prSet presAssocID="{D88BBBC0-FDC6-433B-865D-734E676AEEE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8C9332-4AC8-4C0D-BA09-5BE26E7CA53A}" type="presOf" srcId="{1BDA7354-D044-4024-8B94-9F5D36535EF0}" destId="{A17953B2-4C4F-4246-849A-8E860547D62E}" srcOrd="1" destOrd="0" presId="urn:microsoft.com/office/officeart/2005/8/layout/radial5"/>
    <dgm:cxn modelId="{8F5F7561-A17B-4821-8A1E-71FD8A9CA57C}" srcId="{717E7FAE-578E-42CA-BA1B-F0ED46265E75}" destId="{DC989B30-9319-4FF6-9B29-EEDE78D2454A}" srcOrd="2" destOrd="0" parTransId="{904D9C06-408F-4F47-A13E-84717C6C0D92}" sibTransId="{58273D28-AF38-417C-ADA2-639F61DA17AB}"/>
    <dgm:cxn modelId="{74B03CB5-3C66-43BF-8D6A-08AFD366570F}" type="presOf" srcId="{C94851D5-9B8C-4390-B9EA-6595DAE6B06A}" destId="{3D62791F-7495-4FD5-8C14-E59D2C59DFFA}" srcOrd="0" destOrd="0" presId="urn:microsoft.com/office/officeart/2005/8/layout/radial5"/>
    <dgm:cxn modelId="{72E220D7-8757-48DC-84FD-04E032B6BFF8}" srcId="{7EB45309-5CD9-4E87-A5BB-31E87ED86770}" destId="{717E7FAE-578E-42CA-BA1B-F0ED46265E75}" srcOrd="0" destOrd="0" parTransId="{3DF125DC-873C-4DF2-92F6-C90223BCFC47}" sibTransId="{036BFB72-6D51-46AB-A014-FD5910EB2C3E}"/>
    <dgm:cxn modelId="{10B0B315-B568-49B9-BDFF-5E100AF1FEEF}" type="presOf" srcId="{DC989B30-9319-4FF6-9B29-EEDE78D2454A}" destId="{176CD421-1DEF-492D-A959-4DE7DE8A9FCA}" srcOrd="0" destOrd="0" presId="urn:microsoft.com/office/officeart/2005/8/layout/radial5"/>
    <dgm:cxn modelId="{E27AA026-CA71-49F0-8EC8-E96E8178F282}" type="presOf" srcId="{D88BBBC0-FDC6-433B-865D-734E676AEEE1}" destId="{A00F1C5F-1B21-4049-A6EE-7847790EBFA2}" srcOrd="0" destOrd="0" presId="urn:microsoft.com/office/officeart/2005/8/layout/radial5"/>
    <dgm:cxn modelId="{89C5B1C6-3E24-4D56-BA31-55AAF6F44FB1}" type="presOf" srcId="{D3421751-EE35-4625-9148-4124AFBFFAD5}" destId="{67C6648B-A7F1-4639-A272-8A59C195F9D1}" srcOrd="0" destOrd="0" presId="urn:microsoft.com/office/officeart/2005/8/layout/radial5"/>
    <dgm:cxn modelId="{A138CA4B-711D-4B3F-98D6-CA9893463DBF}" type="presOf" srcId="{717E7FAE-578E-42CA-BA1B-F0ED46265E75}" destId="{3AB02045-EAF5-4AF4-8CE4-D7C7F47FD274}" srcOrd="0" destOrd="0" presId="urn:microsoft.com/office/officeart/2005/8/layout/radial5"/>
    <dgm:cxn modelId="{1AE19515-C8DF-43CA-9DDE-5F5CBC8BAA3D}" type="presOf" srcId="{1BDA7354-D044-4024-8B94-9F5D36535EF0}" destId="{19AAA295-AE22-44CF-83FF-667948A90AD3}" srcOrd="0" destOrd="0" presId="urn:microsoft.com/office/officeart/2005/8/layout/radial5"/>
    <dgm:cxn modelId="{8A829FC5-5AD9-47FA-B184-D2FE383C0295}" type="presOf" srcId="{1BF6EA69-1A76-4F25-9394-67C35CE0B2F9}" destId="{47DAFC00-0694-436A-8736-D3B0EB344C59}" srcOrd="0" destOrd="0" presId="urn:microsoft.com/office/officeart/2005/8/layout/radial5"/>
    <dgm:cxn modelId="{09879CC7-0EE1-4F9F-B32E-5AF9514E9199}" srcId="{717E7FAE-578E-42CA-BA1B-F0ED46265E75}" destId="{BBF95C62-43FB-4A65-9898-BCCBB9DCCB72}" srcOrd="1" destOrd="0" parTransId="{C94851D5-9B8C-4390-B9EA-6595DAE6B06A}" sibTransId="{B456E04E-E05A-4611-866C-6713E1BE8EB1}"/>
    <dgm:cxn modelId="{A227EC69-BF13-4B00-812F-74E8FA27F6C4}" type="presOf" srcId="{E4C2AD7B-70B4-4D02-BC82-F284BC1ADBAF}" destId="{4B4AF251-8873-4355-9DCF-8054AF605C0A}" srcOrd="0" destOrd="0" presId="urn:microsoft.com/office/officeart/2005/8/layout/radial5"/>
    <dgm:cxn modelId="{84067AF5-954A-4889-A240-1737673EA2B4}" srcId="{717E7FAE-578E-42CA-BA1B-F0ED46265E75}" destId="{D88BBBC0-FDC6-433B-865D-734E676AEEE1}" srcOrd="5" destOrd="0" parTransId="{FE3AB2E9-2394-4238-9F0D-7BA04694503A}" sibTransId="{6B73FDDC-1B4F-4616-9870-B065D6381CAE}"/>
    <dgm:cxn modelId="{9F591978-3D13-4B3E-9749-B90927B7F8AE}" srcId="{7EB45309-5CD9-4E87-A5BB-31E87ED86770}" destId="{5D50787F-0CBA-42C1-B77C-968EBF7B453F}" srcOrd="1" destOrd="0" parTransId="{6B896810-7C68-4AA6-9ABC-1A02229D4842}" sibTransId="{31448766-5873-4E87-BF2E-7C42DBBFBAF1}"/>
    <dgm:cxn modelId="{0EF1EEC6-F938-497C-AB49-BB156100F9D1}" srcId="{7EB45309-5CD9-4E87-A5BB-31E87ED86770}" destId="{72716334-EA91-4638-9EB5-673B83F41365}" srcOrd="2" destOrd="0" parTransId="{16E62866-ABD3-4341-8BB7-D557BFC6B373}" sibTransId="{01A0AC7C-2AD5-4778-A01D-FF34D27951B8}"/>
    <dgm:cxn modelId="{681BC1FE-49F0-45B1-B8A1-3CAAF2BE8B3F}" srcId="{717E7FAE-578E-42CA-BA1B-F0ED46265E75}" destId="{E4C2AD7B-70B4-4D02-BC82-F284BC1ADBAF}" srcOrd="4" destOrd="0" parTransId="{1BDA7354-D044-4024-8B94-9F5D36535EF0}" sibTransId="{324D9FDA-E60D-4EB7-9065-5C617B618393}"/>
    <dgm:cxn modelId="{AA44D53A-99F7-43B6-9BB2-C90EAC07AAC4}" type="presOf" srcId="{BBF95C62-43FB-4A65-9898-BCCBB9DCCB72}" destId="{23F4B520-59A6-4D38-B810-BDB305E103D2}" srcOrd="0" destOrd="0" presId="urn:microsoft.com/office/officeart/2005/8/layout/radial5"/>
    <dgm:cxn modelId="{BAA2CFB2-EACF-496F-8E81-202D368542CD}" type="presOf" srcId="{82662A3D-6362-48A3-A9F3-85B0090E0446}" destId="{99DA9A7C-F3B5-4363-A525-7E53BF496654}" srcOrd="1" destOrd="0" presId="urn:microsoft.com/office/officeart/2005/8/layout/radial5"/>
    <dgm:cxn modelId="{C3C70547-D2CF-4038-8401-E611F981C4E3}" type="presOf" srcId="{E388455B-1734-4D99-880E-2E4665D7AC56}" destId="{D2AAC004-ACA7-4678-8721-BEAEBD68204B}" srcOrd="0" destOrd="0" presId="urn:microsoft.com/office/officeart/2005/8/layout/radial5"/>
    <dgm:cxn modelId="{D1AC5DF4-8AD6-49BA-84B8-F2A9B97862CE}" type="presOf" srcId="{FE3AB2E9-2394-4238-9F0D-7BA04694503A}" destId="{AE7B31D7-7F46-476B-8A4B-6502ACE15E6D}" srcOrd="0" destOrd="0" presId="urn:microsoft.com/office/officeart/2005/8/layout/radial5"/>
    <dgm:cxn modelId="{7A05C647-3164-465C-8FC0-A99D748DD7AC}" type="presOf" srcId="{C94851D5-9B8C-4390-B9EA-6595DAE6B06A}" destId="{DB0E91C2-F859-4B23-AC1E-2F0281A4578A}" srcOrd="1" destOrd="0" presId="urn:microsoft.com/office/officeart/2005/8/layout/radial5"/>
    <dgm:cxn modelId="{0A1F06C1-E4E1-44DB-8FD9-1B8F62DDE961}" type="presOf" srcId="{7EB45309-5CD9-4E87-A5BB-31E87ED86770}" destId="{C9931F47-F8B7-49E8-8A79-EA9C4CF3252F}" srcOrd="0" destOrd="0" presId="urn:microsoft.com/office/officeart/2005/8/layout/radial5"/>
    <dgm:cxn modelId="{943C659F-0303-47C6-B0DC-36258856D7DB}" type="presOf" srcId="{E388455B-1734-4D99-880E-2E4665D7AC56}" destId="{6620B0AA-8478-4E1D-AEED-A473D686E714}" srcOrd="1" destOrd="0" presId="urn:microsoft.com/office/officeart/2005/8/layout/radial5"/>
    <dgm:cxn modelId="{A92E61DC-661B-4303-A1CF-5F152B3C336D}" type="presOf" srcId="{FE3AB2E9-2394-4238-9F0D-7BA04694503A}" destId="{2E77CAF8-1370-4334-A264-2CCD64469738}" srcOrd="1" destOrd="0" presId="urn:microsoft.com/office/officeart/2005/8/layout/radial5"/>
    <dgm:cxn modelId="{1D5E028C-0A1F-4D5F-B51E-4542D1A563DE}" type="presOf" srcId="{904D9C06-408F-4F47-A13E-84717C6C0D92}" destId="{C6AEF5C7-03B4-439B-A1F3-2A320D81829B}" srcOrd="1" destOrd="0" presId="urn:microsoft.com/office/officeart/2005/8/layout/radial5"/>
    <dgm:cxn modelId="{7CDF4A18-B97E-40BE-9CE6-03B72DB792D2}" srcId="{717E7FAE-578E-42CA-BA1B-F0ED46265E75}" destId="{D3421751-EE35-4625-9148-4124AFBFFAD5}" srcOrd="0" destOrd="0" parTransId="{E388455B-1734-4D99-880E-2E4665D7AC56}" sibTransId="{736A56B5-6AF1-4848-834F-68A7169E63E7}"/>
    <dgm:cxn modelId="{33F4E81F-5BCA-4CAD-BBCE-5DEDF2F19389}" srcId="{717E7FAE-578E-42CA-BA1B-F0ED46265E75}" destId="{1BF6EA69-1A76-4F25-9394-67C35CE0B2F9}" srcOrd="3" destOrd="0" parTransId="{82662A3D-6362-48A3-A9F3-85B0090E0446}" sibTransId="{3E468C07-1DEF-4B0A-8BE2-50A3647D47BF}"/>
    <dgm:cxn modelId="{F5081840-7F47-4EAB-B384-C34EFDCDCB9D}" type="presOf" srcId="{82662A3D-6362-48A3-A9F3-85B0090E0446}" destId="{9708D783-11BE-40E2-B7D4-EC3B5E53D363}" srcOrd="0" destOrd="0" presId="urn:microsoft.com/office/officeart/2005/8/layout/radial5"/>
    <dgm:cxn modelId="{3AB8BFDB-93CD-44C2-8951-21EDCCCDA3B5}" type="presOf" srcId="{904D9C06-408F-4F47-A13E-84717C6C0D92}" destId="{9653FA00-72CD-4F7F-9C03-185F58DA78A5}" srcOrd="0" destOrd="0" presId="urn:microsoft.com/office/officeart/2005/8/layout/radial5"/>
    <dgm:cxn modelId="{FDA50AFD-0BA0-440C-AD3E-E512996F3251}" type="presParOf" srcId="{C9931F47-F8B7-49E8-8A79-EA9C4CF3252F}" destId="{3AB02045-EAF5-4AF4-8CE4-D7C7F47FD274}" srcOrd="0" destOrd="0" presId="urn:microsoft.com/office/officeart/2005/8/layout/radial5"/>
    <dgm:cxn modelId="{26E977E3-6AF3-4394-892C-FF3CA17CB36B}" type="presParOf" srcId="{C9931F47-F8B7-49E8-8A79-EA9C4CF3252F}" destId="{D2AAC004-ACA7-4678-8721-BEAEBD68204B}" srcOrd="1" destOrd="0" presId="urn:microsoft.com/office/officeart/2005/8/layout/radial5"/>
    <dgm:cxn modelId="{F95F9E0E-F32E-433C-A473-793467CE32F4}" type="presParOf" srcId="{D2AAC004-ACA7-4678-8721-BEAEBD68204B}" destId="{6620B0AA-8478-4E1D-AEED-A473D686E714}" srcOrd="0" destOrd="0" presId="urn:microsoft.com/office/officeart/2005/8/layout/radial5"/>
    <dgm:cxn modelId="{F9166472-3273-4ECC-A679-4DDC59596414}" type="presParOf" srcId="{C9931F47-F8B7-49E8-8A79-EA9C4CF3252F}" destId="{67C6648B-A7F1-4639-A272-8A59C195F9D1}" srcOrd="2" destOrd="0" presId="urn:microsoft.com/office/officeart/2005/8/layout/radial5"/>
    <dgm:cxn modelId="{654B7AEB-7688-4616-81BE-F00ED8405781}" type="presParOf" srcId="{C9931F47-F8B7-49E8-8A79-EA9C4CF3252F}" destId="{3D62791F-7495-4FD5-8C14-E59D2C59DFFA}" srcOrd="3" destOrd="0" presId="urn:microsoft.com/office/officeart/2005/8/layout/radial5"/>
    <dgm:cxn modelId="{D300A36D-03AF-4CC8-B509-0B573AB5122A}" type="presParOf" srcId="{3D62791F-7495-4FD5-8C14-E59D2C59DFFA}" destId="{DB0E91C2-F859-4B23-AC1E-2F0281A4578A}" srcOrd="0" destOrd="0" presId="urn:microsoft.com/office/officeart/2005/8/layout/radial5"/>
    <dgm:cxn modelId="{32E3B156-F678-487C-B589-14F08038E8ED}" type="presParOf" srcId="{C9931F47-F8B7-49E8-8A79-EA9C4CF3252F}" destId="{23F4B520-59A6-4D38-B810-BDB305E103D2}" srcOrd="4" destOrd="0" presId="urn:microsoft.com/office/officeart/2005/8/layout/radial5"/>
    <dgm:cxn modelId="{9098C541-EC06-48FA-9F51-93ACA1C0F552}" type="presParOf" srcId="{C9931F47-F8B7-49E8-8A79-EA9C4CF3252F}" destId="{9653FA00-72CD-4F7F-9C03-185F58DA78A5}" srcOrd="5" destOrd="0" presId="urn:microsoft.com/office/officeart/2005/8/layout/radial5"/>
    <dgm:cxn modelId="{66A879C6-AF70-4885-9E10-1475B4956925}" type="presParOf" srcId="{9653FA00-72CD-4F7F-9C03-185F58DA78A5}" destId="{C6AEF5C7-03B4-439B-A1F3-2A320D81829B}" srcOrd="0" destOrd="0" presId="urn:microsoft.com/office/officeart/2005/8/layout/radial5"/>
    <dgm:cxn modelId="{5BF2DEC6-D736-4422-A6D5-66637FB5BC62}" type="presParOf" srcId="{C9931F47-F8B7-49E8-8A79-EA9C4CF3252F}" destId="{176CD421-1DEF-492D-A959-4DE7DE8A9FCA}" srcOrd="6" destOrd="0" presId="urn:microsoft.com/office/officeart/2005/8/layout/radial5"/>
    <dgm:cxn modelId="{A6738B45-7DC9-4394-BA65-2CEA54D32ED5}" type="presParOf" srcId="{C9931F47-F8B7-49E8-8A79-EA9C4CF3252F}" destId="{9708D783-11BE-40E2-B7D4-EC3B5E53D363}" srcOrd="7" destOrd="0" presId="urn:microsoft.com/office/officeart/2005/8/layout/radial5"/>
    <dgm:cxn modelId="{9F1731D7-F452-436F-B8ED-A49F66F5FEEA}" type="presParOf" srcId="{9708D783-11BE-40E2-B7D4-EC3B5E53D363}" destId="{99DA9A7C-F3B5-4363-A525-7E53BF496654}" srcOrd="0" destOrd="0" presId="urn:microsoft.com/office/officeart/2005/8/layout/radial5"/>
    <dgm:cxn modelId="{E9B7D63D-25BF-4C27-83DA-DEA30EB46DEB}" type="presParOf" srcId="{C9931F47-F8B7-49E8-8A79-EA9C4CF3252F}" destId="{47DAFC00-0694-436A-8736-D3B0EB344C59}" srcOrd="8" destOrd="0" presId="urn:microsoft.com/office/officeart/2005/8/layout/radial5"/>
    <dgm:cxn modelId="{7B5CEE48-91C2-4FC2-9B9F-8F53D88AE37C}" type="presParOf" srcId="{C9931F47-F8B7-49E8-8A79-EA9C4CF3252F}" destId="{19AAA295-AE22-44CF-83FF-667948A90AD3}" srcOrd="9" destOrd="0" presId="urn:microsoft.com/office/officeart/2005/8/layout/radial5"/>
    <dgm:cxn modelId="{32C03E33-6F07-409C-8515-667E519B02AF}" type="presParOf" srcId="{19AAA295-AE22-44CF-83FF-667948A90AD3}" destId="{A17953B2-4C4F-4246-849A-8E860547D62E}" srcOrd="0" destOrd="0" presId="urn:microsoft.com/office/officeart/2005/8/layout/radial5"/>
    <dgm:cxn modelId="{AF7FF54C-BB70-44FF-BB49-8F602611A677}" type="presParOf" srcId="{C9931F47-F8B7-49E8-8A79-EA9C4CF3252F}" destId="{4B4AF251-8873-4355-9DCF-8054AF605C0A}" srcOrd="10" destOrd="0" presId="urn:microsoft.com/office/officeart/2005/8/layout/radial5"/>
    <dgm:cxn modelId="{8E159D06-6853-4BBA-A86D-09244512AD9B}" type="presParOf" srcId="{C9931F47-F8B7-49E8-8A79-EA9C4CF3252F}" destId="{AE7B31D7-7F46-476B-8A4B-6502ACE15E6D}" srcOrd="11" destOrd="0" presId="urn:microsoft.com/office/officeart/2005/8/layout/radial5"/>
    <dgm:cxn modelId="{4A27D3C3-ECBB-406D-BC3A-B8CBC164AD1D}" type="presParOf" srcId="{AE7B31D7-7F46-476B-8A4B-6502ACE15E6D}" destId="{2E77CAF8-1370-4334-A264-2CCD64469738}" srcOrd="0" destOrd="0" presId="urn:microsoft.com/office/officeart/2005/8/layout/radial5"/>
    <dgm:cxn modelId="{20894ED0-5373-4BBC-AD22-BBE413C502CB}" type="presParOf" srcId="{C9931F47-F8B7-49E8-8A79-EA9C4CF3252F}" destId="{A00F1C5F-1B21-4049-A6EE-7847790EBFA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611B3-C364-4A5E-B441-6DB68BF0441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FE4F8C5-5E5B-46D3-9256-30D1D5203631}">
      <dgm:prSet phldrT="[Text]"/>
      <dgm:spPr/>
      <dgm:t>
        <a:bodyPr/>
        <a:lstStyle/>
        <a:p>
          <a:r>
            <a:rPr lang="en-US" dirty="0" smtClean="0"/>
            <a:t>Political and Religious Muslim</a:t>
          </a:r>
          <a:endParaRPr lang="en-US" dirty="0"/>
        </a:p>
      </dgm:t>
    </dgm:pt>
    <dgm:pt modelId="{3E797E0C-FB97-497A-8944-1371E3A70FBC}" type="parTrans" cxnId="{A3192CE5-014F-4B25-82A0-3EE5C0C2889D}">
      <dgm:prSet/>
      <dgm:spPr/>
      <dgm:t>
        <a:bodyPr/>
        <a:lstStyle/>
        <a:p>
          <a:endParaRPr lang="en-US"/>
        </a:p>
      </dgm:t>
    </dgm:pt>
    <dgm:pt modelId="{BC417237-5F16-40F5-BCCA-47E6A556D470}" type="sibTrans" cxnId="{A3192CE5-014F-4B25-82A0-3EE5C0C2889D}">
      <dgm:prSet/>
      <dgm:spPr/>
      <dgm:t>
        <a:bodyPr/>
        <a:lstStyle/>
        <a:p>
          <a:endParaRPr lang="en-US"/>
        </a:p>
      </dgm:t>
    </dgm:pt>
    <dgm:pt modelId="{3C3B3E20-4B12-4754-850A-10ED83646714}">
      <dgm:prSet phldrT="[Text]"/>
      <dgm:spPr/>
      <dgm:t>
        <a:bodyPr/>
        <a:lstStyle/>
        <a:p>
          <a:r>
            <a:rPr lang="en-US" dirty="0" smtClean="0"/>
            <a:t>Apolitical and Religious Muslim</a:t>
          </a:r>
          <a:endParaRPr lang="en-US" dirty="0"/>
        </a:p>
      </dgm:t>
    </dgm:pt>
    <dgm:pt modelId="{E36F04AA-E526-413A-BDDF-E82D2A69562F}" type="parTrans" cxnId="{A5A1A919-3524-4EA7-9929-F55AEB497AA8}">
      <dgm:prSet/>
      <dgm:spPr/>
      <dgm:t>
        <a:bodyPr/>
        <a:lstStyle/>
        <a:p>
          <a:endParaRPr lang="en-US"/>
        </a:p>
      </dgm:t>
    </dgm:pt>
    <dgm:pt modelId="{642B1B21-ECA7-4141-A310-FA71BC05F6BF}" type="sibTrans" cxnId="{A5A1A919-3524-4EA7-9929-F55AEB497AA8}">
      <dgm:prSet/>
      <dgm:spPr/>
      <dgm:t>
        <a:bodyPr/>
        <a:lstStyle/>
        <a:p>
          <a:endParaRPr lang="en-US"/>
        </a:p>
      </dgm:t>
    </dgm:pt>
    <dgm:pt modelId="{F13D13C4-86BD-4DE1-B767-033CB9C5D90D}">
      <dgm:prSet phldrT="[Text]"/>
      <dgm:spPr/>
      <dgm:t>
        <a:bodyPr/>
        <a:lstStyle/>
        <a:p>
          <a:r>
            <a:rPr lang="en-US" dirty="0" smtClean="0"/>
            <a:t>Political and non-Religious Muslim</a:t>
          </a:r>
          <a:endParaRPr lang="en-US" dirty="0"/>
        </a:p>
      </dgm:t>
    </dgm:pt>
    <dgm:pt modelId="{9358EB7F-BC9D-4C5E-BC92-95E6DB075B46}" type="parTrans" cxnId="{941310DD-726F-470D-BEBE-7F4BD2C9893F}">
      <dgm:prSet/>
      <dgm:spPr/>
      <dgm:t>
        <a:bodyPr/>
        <a:lstStyle/>
        <a:p>
          <a:endParaRPr lang="en-US"/>
        </a:p>
      </dgm:t>
    </dgm:pt>
    <dgm:pt modelId="{CDAB8456-61CD-4B57-86C3-B971065518B6}" type="sibTrans" cxnId="{941310DD-726F-470D-BEBE-7F4BD2C9893F}">
      <dgm:prSet/>
      <dgm:spPr/>
      <dgm:t>
        <a:bodyPr/>
        <a:lstStyle/>
        <a:p>
          <a:endParaRPr lang="en-US"/>
        </a:p>
      </dgm:t>
    </dgm:pt>
    <dgm:pt modelId="{55D5B971-2E35-4DDA-8CEA-A8667A7180FB}">
      <dgm:prSet/>
      <dgm:spPr/>
      <dgm:t>
        <a:bodyPr/>
        <a:lstStyle/>
        <a:p>
          <a:r>
            <a:rPr lang="en-US" dirty="0" smtClean="0"/>
            <a:t>Apolitical &amp; nonreligious Muslim</a:t>
          </a:r>
          <a:endParaRPr lang="en-US" dirty="0"/>
        </a:p>
      </dgm:t>
    </dgm:pt>
    <dgm:pt modelId="{D4F5CBC8-59F8-407F-A35A-3FF32B57550C}" type="parTrans" cxnId="{473CBF78-75E0-48E0-B605-38C64A116062}">
      <dgm:prSet/>
      <dgm:spPr/>
      <dgm:t>
        <a:bodyPr/>
        <a:lstStyle/>
        <a:p>
          <a:endParaRPr lang="en-US"/>
        </a:p>
      </dgm:t>
    </dgm:pt>
    <dgm:pt modelId="{B3AE322F-0C16-4DBF-BE29-2A4EB58E7BDB}" type="sibTrans" cxnId="{473CBF78-75E0-48E0-B605-38C64A116062}">
      <dgm:prSet/>
      <dgm:spPr/>
      <dgm:t>
        <a:bodyPr/>
        <a:lstStyle/>
        <a:p>
          <a:endParaRPr lang="en-US"/>
        </a:p>
      </dgm:t>
    </dgm:pt>
    <dgm:pt modelId="{F13FEA6C-51EA-4DB8-8FFF-9B0E2C33CB7F}">
      <dgm:prSet/>
      <dgm:spPr/>
      <dgm:t>
        <a:bodyPr/>
        <a:lstStyle/>
        <a:p>
          <a:r>
            <a:rPr lang="en-US" dirty="0" smtClean="0"/>
            <a:t>The </a:t>
          </a:r>
          <a:r>
            <a:rPr lang="en-US" smtClean="0"/>
            <a:t>Former Muslim</a:t>
          </a:r>
          <a:endParaRPr lang="en-US"/>
        </a:p>
      </dgm:t>
    </dgm:pt>
    <dgm:pt modelId="{D7D1126D-1329-468B-9B3C-88DEAFA8994C}" type="parTrans" cxnId="{1ECEE017-01AA-45A2-80DA-218B8E3B962F}">
      <dgm:prSet/>
      <dgm:spPr/>
      <dgm:t>
        <a:bodyPr/>
        <a:lstStyle/>
        <a:p>
          <a:endParaRPr lang="en-US"/>
        </a:p>
      </dgm:t>
    </dgm:pt>
    <dgm:pt modelId="{0F31D3E8-C162-4997-8F6B-5FD9473D44D8}" type="sibTrans" cxnId="{1ECEE017-01AA-45A2-80DA-218B8E3B962F}">
      <dgm:prSet/>
      <dgm:spPr/>
      <dgm:t>
        <a:bodyPr/>
        <a:lstStyle/>
        <a:p>
          <a:endParaRPr lang="en-US"/>
        </a:p>
      </dgm:t>
    </dgm:pt>
    <dgm:pt modelId="{C7A42CF1-55D7-4096-BD5D-8814CFC630AF}" type="pres">
      <dgm:prSet presAssocID="{43C611B3-C364-4A5E-B441-6DB68BF04418}" presName="linearFlow" presStyleCnt="0">
        <dgm:presLayoutVars>
          <dgm:resizeHandles val="exact"/>
        </dgm:presLayoutVars>
      </dgm:prSet>
      <dgm:spPr/>
    </dgm:pt>
    <dgm:pt modelId="{A331D1FB-F882-41B3-B8E6-1384255184F1}" type="pres">
      <dgm:prSet presAssocID="{DFE4F8C5-5E5B-46D3-9256-30D1D52036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E8E0B-FA69-4F36-BE80-6B6222A61A71}" type="pres">
      <dgm:prSet presAssocID="{BC417237-5F16-40F5-BCCA-47E6A556D47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FF28CDD-2420-41D4-8187-68F779FD9978}" type="pres">
      <dgm:prSet presAssocID="{BC417237-5F16-40F5-BCCA-47E6A556D47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54987B9-F4AD-4E70-8E90-8E129957547F}" type="pres">
      <dgm:prSet presAssocID="{3C3B3E20-4B12-4754-850A-10ED8364671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A997E-29BD-47A8-B18F-A8CF3D2A0E03}" type="pres">
      <dgm:prSet presAssocID="{642B1B21-ECA7-4141-A310-FA71BC05F6B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C2F98B8-264D-4AC1-A6EC-DEC404B295CC}" type="pres">
      <dgm:prSet presAssocID="{642B1B21-ECA7-4141-A310-FA71BC05F6B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B91D1EB-3D5A-4B3C-AD62-CF8F4923A937}" type="pres">
      <dgm:prSet presAssocID="{F13D13C4-86BD-4DE1-B767-033CB9C5D9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076F6-C299-4894-9A7A-EE2F9DC8D3AB}" type="pres">
      <dgm:prSet presAssocID="{CDAB8456-61CD-4B57-86C3-B971065518B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9798C30-122B-45E3-956C-B484C633EFE3}" type="pres">
      <dgm:prSet presAssocID="{CDAB8456-61CD-4B57-86C3-B971065518B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B7A3FA4-188F-4645-A729-4AA9E83CE24E}" type="pres">
      <dgm:prSet presAssocID="{55D5B971-2E35-4DDA-8CEA-A8667A7180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D148F-D8A4-4EEE-A007-93A5B5814784}" type="pres">
      <dgm:prSet presAssocID="{B3AE322F-0C16-4DBF-BE29-2A4EB58E7BD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DEA0DA1-0A72-4C8B-AFF8-451A89E96256}" type="pres">
      <dgm:prSet presAssocID="{B3AE322F-0C16-4DBF-BE29-2A4EB58E7BD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E6DF90F-A328-461B-ADC9-E1372CF35FF5}" type="pres">
      <dgm:prSet presAssocID="{F13FEA6C-51EA-4DB8-8FFF-9B0E2C33CB7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A1A919-3524-4EA7-9929-F55AEB497AA8}" srcId="{43C611B3-C364-4A5E-B441-6DB68BF04418}" destId="{3C3B3E20-4B12-4754-850A-10ED83646714}" srcOrd="1" destOrd="0" parTransId="{E36F04AA-E526-413A-BDDF-E82D2A69562F}" sibTransId="{642B1B21-ECA7-4141-A310-FA71BC05F6BF}"/>
    <dgm:cxn modelId="{A4F7156C-8C9A-40F8-94FE-4138D86219A4}" type="presOf" srcId="{B3AE322F-0C16-4DBF-BE29-2A4EB58E7BDB}" destId="{138D148F-D8A4-4EEE-A007-93A5B5814784}" srcOrd="0" destOrd="0" presId="urn:microsoft.com/office/officeart/2005/8/layout/process2"/>
    <dgm:cxn modelId="{7F190A54-505B-4F8E-BBA8-3216272878AF}" type="presOf" srcId="{BC417237-5F16-40F5-BCCA-47E6A556D470}" destId="{2FF28CDD-2420-41D4-8187-68F779FD9978}" srcOrd="1" destOrd="0" presId="urn:microsoft.com/office/officeart/2005/8/layout/process2"/>
    <dgm:cxn modelId="{2DC606EB-58A3-43EB-B056-A975A73D70EC}" type="presOf" srcId="{3C3B3E20-4B12-4754-850A-10ED83646714}" destId="{D54987B9-F4AD-4E70-8E90-8E129957547F}" srcOrd="0" destOrd="0" presId="urn:microsoft.com/office/officeart/2005/8/layout/process2"/>
    <dgm:cxn modelId="{A3192CE5-014F-4B25-82A0-3EE5C0C2889D}" srcId="{43C611B3-C364-4A5E-B441-6DB68BF04418}" destId="{DFE4F8C5-5E5B-46D3-9256-30D1D5203631}" srcOrd="0" destOrd="0" parTransId="{3E797E0C-FB97-497A-8944-1371E3A70FBC}" sibTransId="{BC417237-5F16-40F5-BCCA-47E6A556D470}"/>
    <dgm:cxn modelId="{473CBF78-75E0-48E0-B605-38C64A116062}" srcId="{43C611B3-C364-4A5E-B441-6DB68BF04418}" destId="{55D5B971-2E35-4DDA-8CEA-A8667A7180FB}" srcOrd="3" destOrd="0" parTransId="{D4F5CBC8-59F8-407F-A35A-3FF32B57550C}" sibTransId="{B3AE322F-0C16-4DBF-BE29-2A4EB58E7BDB}"/>
    <dgm:cxn modelId="{728FC40F-202B-44DB-9C3C-B45A4F8A0CBE}" type="presOf" srcId="{B3AE322F-0C16-4DBF-BE29-2A4EB58E7BDB}" destId="{0DEA0DA1-0A72-4C8B-AFF8-451A89E96256}" srcOrd="1" destOrd="0" presId="urn:microsoft.com/office/officeart/2005/8/layout/process2"/>
    <dgm:cxn modelId="{ED03952F-31EB-4D7E-B6F2-0699202BDE7F}" type="presOf" srcId="{F13D13C4-86BD-4DE1-B767-033CB9C5D90D}" destId="{CB91D1EB-3D5A-4B3C-AD62-CF8F4923A937}" srcOrd="0" destOrd="0" presId="urn:microsoft.com/office/officeart/2005/8/layout/process2"/>
    <dgm:cxn modelId="{81AF0362-9C38-482F-8B2C-003CC578014B}" type="presOf" srcId="{CDAB8456-61CD-4B57-86C3-B971065518B6}" destId="{29F076F6-C299-4894-9A7A-EE2F9DC8D3AB}" srcOrd="0" destOrd="0" presId="urn:microsoft.com/office/officeart/2005/8/layout/process2"/>
    <dgm:cxn modelId="{F58EF93C-2B8D-4F36-BEAA-975369A5866D}" type="presOf" srcId="{CDAB8456-61CD-4B57-86C3-B971065518B6}" destId="{C9798C30-122B-45E3-956C-B484C633EFE3}" srcOrd="1" destOrd="0" presId="urn:microsoft.com/office/officeart/2005/8/layout/process2"/>
    <dgm:cxn modelId="{6C3EF0AE-5B17-4556-8B6F-993EA2E75753}" type="presOf" srcId="{642B1B21-ECA7-4141-A310-FA71BC05F6BF}" destId="{850A997E-29BD-47A8-B18F-A8CF3D2A0E03}" srcOrd="0" destOrd="0" presId="urn:microsoft.com/office/officeart/2005/8/layout/process2"/>
    <dgm:cxn modelId="{BD88D6DB-BE76-4469-91B4-188C2C7ECEF1}" type="presOf" srcId="{DFE4F8C5-5E5B-46D3-9256-30D1D5203631}" destId="{A331D1FB-F882-41B3-B8E6-1384255184F1}" srcOrd="0" destOrd="0" presId="urn:microsoft.com/office/officeart/2005/8/layout/process2"/>
    <dgm:cxn modelId="{941310DD-726F-470D-BEBE-7F4BD2C9893F}" srcId="{43C611B3-C364-4A5E-B441-6DB68BF04418}" destId="{F13D13C4-86BD-4DE1-B767-033CB9C5D90D}" srcOrd="2" destOrd="0" parTransId="{9358EB7F-BC9D-4C5E-BC92-95E6DB075B46}" sibTransId="{CDAB8456-61CD-4B57-86C3-B971065518B6}"/>
    <dgm:cxn modelId="{EC667292-517D-40B5-8A2B-4B727CA7BA4B}" type="presOf" srcId="{F13FEA6C-51EA-4DB8-8FFF-9B0E2C33CB7F}" destId="{3E6DF90F-A328-461B-ADC9-E1372CF35FF5}" srcOrd="0" destOrd="0" presId="urn:microsoft.com/office/officeart/2005/8/layout/process2"/>
    <dgm:cxn modelId="{1ECEE017-01AA-45A2-80DA-218B8E3B962F}" srcId="{43C611B3-C364-4A5E-B441-6DB68BF04418}" destId="{F13FEA6C-51EA-4DB8-8FFF-9B0E2C33CB7F}" srcOrd="4" destOrd="0" parTransId="{D7D1126D-1329-468B-9B3C-88DEAFA8994C}" sibTransId="{0F31D3E8-C162-4997-8F6B-5FD9473D44D8}"/>
    <dgm:cxn modelId="{C5700660-3E47-4F71-BF84-9FA6DC7ECE8E}" type="presOf" srcId="{642B1B21-ECA7-4141-A310-FA71BC05F6BF}" destId="{4C2F98B8-264D-4AC1-A6EC-DEC404B295CC}" srcOrd="1" destOrd="0" presId="urn:microsoft.com/office/officeart/2005/8/layout/process2"/>
    <dgm:cxn modelId="{2C2F8475-63D5-4243-B93E-FFEBC8730522}" type="presOf" srcId="{43C611B3-C364-4A5E-B441-6DB68BF04418}" destId="{C7A42CF1-55D7-4096-BD5D-8814CFC630AF}" srcOrd="0" destOrd="0" presId="urn:microsoft.com/office/officeart/2005/8/layout/process2"/>
    <dgm:cxn modelId="{C22D5AAC-3B5E-4285-949F-81E19133D58D}" type="presOf" srcId="{BC417237-5F16-40F5-BCCA-47E6A556D470}" destId="{9BEE8E0B-FA69-4F36-BE80-6B6222A61A71}" srcOrd="0" destOrd="0" presId="urn:microsoft.com/office/officeart/2005/8/layout/process2"/>
    <dgm:cxn modelId="{208E43A4-554C-4BDA-8A98-CB1B67A61F61}" type="presOf" srcId="{55D5B971-2E35-4DDA-8CEA-A8667A7180FB}" destId="{9B7A3FA4-188F-4645-A729-4AA9E83CE24E}" srcOrd="0" destOrd="0" presId="urn:microsoft.com/office/officeart/2005/8/layout/process2"/>
    <dgm:cxn modelId="{2506C2A7-71D8-49A0-81BD-C154D24AFE9A}" type="presParOf" srcId="{C7A42CF1-55D7-4096-BD5D-8814CFC630AF}" destId="{A331D1FB-F882-41B3-B8E6-1384255184F1}" srcOrd="0" destOrd="0" presId="urn:microsoft.com/office/officeart/2005/8/layout/process2"/>
    <dgm:cxn modelId="{8212BDEB-5ED0-423D-847E-97F66591FB41}" type="presParOf" srcId="{C7A42CF1-55D7-4096-BD5D-8814CFC630AF}" destId="{9BEE8E0B-FA69-4F36-BE80-6B6222A61A71}" srcOrd="1" destOrd="0" presId="urn:microsoft.com/office/officeart/2005/8/layout/process2"/>
    <dgm:cxn modelId="{3494881B-0413-4424-8959-59EC71AE5708}" type="presParOf" srcId="{9BEE8E0B-FA69-4F36-BE80-6B6222A61A71}" destId="{2FF28CDD-2420-41D4-8187-68F779FD9978}" srcOrd="0" destOrd="0" presId="urn:microsoft.com/office/officeart/2005/8/layout/process2"/>
    <dgm:cxn modelId="{D50CCBD1-30D8-4A52-B7A8-DDA848D01C28}" type="presParOf" srcId="{C7A42CF1-55D7-4096-BD5D-8814CFC630AF}" destId="{D54987B9-F4AD-4E70-8E90-8E129957547F}" srcOrd="2" destOrd="0" presId="urn:microsoft.com/office/officeart/2005/8/layout/process2"/>
    <dgm:cxn modelId="{FC0248AC-788B-4CAF-9E4C-08A5E04A8F63}" type="presParOf" srcId="{C7A42CF1-55D7-4096-BD5D-8814CFC630AF}" destId="{850A997E-29BD-47A8-B18F-A8CF3D2A0E03}" srcOrd="3" destOrd="0" presId="urn:microsoft.com/office/officeart/2005/8/layout/process2"/>
    <dgm:cxn modelId="{C619346A-5469-4240-A986-358FB80699B9}" type="presParOf" srcId="{850A997E-29BD-47A8-B18F-A8CF3D2A0E03}" destId="{4C2F98B8-264D-4AC1-A6EC-DEC404B295CC}" srcOrd="0" destOrd="0" presId="urn:microsoft.com/office/officeart/2005/8/layout/process2"/>
    <dgm:cxn modelId="{84500E3D-88ED-4832-A9CA-FF78861842A0}" type="presParOf" srcId="{C7A42CF1-55D7-4096-BD5D-8814CFC630AF}" destId="{CB91D1EB-3D5A-4B3C-AD62-CF8F4923A937}" srcOrd="4" destOrd="0" presId="urn:microsoft.com/office/officeart/2005/8/layout/process2"/>
    <dgm:cxn modelId="{77C64B6B-3F90-4AC1-BD73-136047127B10}" type="presParOf" srcId="{C7A42CF1-55D7-4096-BD5D-8814CFC630AF}" destId="{29F076F6-C299-4894-9A7A-EE2F9DC8D3AB}" srcOrd="5" destOrd="0" presId="urn:microsoft.com/office/officeart/2005/8/layout/process2"/>
    <dgm:cxn modelId="{3913A6F3-ECA7-4B9C-9662-BE1872082AC4}" type="presParOf" srcId="{29F076F6-C299-4894-9A7A-EE2F9DC8D3AB}" destId="{C9798C30-122B-45E3-956C-B484C633EFE3}" srcOrd="0" destOrd="0" presId="urn:microsoft.com/office/officeart/2005/8/layout/process2"/>
    <dgm:cxn modelId="{A8B26BCE-33AB-4D43-8650-3B106CFD46FF}" type="presParOf" srcId="{C7A42CF1-55D7-4096-BD5D-8814CFC630AF}" destId="{9B7A3FA4-188F-4645-A729-4AA9E83CE24E}" srcOrd="6" destOrd="0" presId="urn:microsoft.com/office/officeart/2005/8/layout/process2"/>
    <dgm:cxn modelId="{EC31B0F5-2546-4228-ACC3-61EFEF98EF9D}" type="presParOf" srcId="{C7A42CF1-55D7-4096-BD5D-8814CFC630AF}" destId="{138D148F-D8A4-4EEE-A007-93A5B5814784}" srcOrd="7" destOrd="0" presId="urn:microsoft.com/office/officeart/2005/8/layout/process2"/>
    <dgm:cxn modelId="{C94B7A79-E06A-4149-86E4-66A2FC3ACF34}" type="presParOf" srcId="{138D148F-D8A4-4EEE-A007-93A5B5814784}" destId="{0DEA0DA1-0A72-4C8B-AFF8-451A89E96256}" srcOrd="0" destOrd="0" presId="urn:microsoft.com/office/officeart/2005/8/layout/process2"/>
    <dgm:cxn modelId="{D094C035-7BB9-439E-BFFB-19D06FFC2B98}" type="presParOf" srcId="{C7A42CF1-55D7-4096-BD5D-8814CFC630AF}" destId="{3E6DF90F-A328-461B-ADC9-E1372CF35FF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667E-1592-42D4-A3CF-643CFC302850}">
      <dsp:nvSpPr>
        <dsp:cNvPr id="0" name=""/>
        <dsp:cNvSpPr/>
      </dsp:nvSpPr>
      <dsp:spPr>
        <a:xfrm>
          <a:off x="2556275" y="2132608"/>
          <a:ext cx="2853926" cy="1061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Post-9/11 Discrimination</a:t>
          </a:r>
          <a:endParaRPr lang="en-US" sz="2800" kern="1200" dirty="0"/>
        </a:p>
      </dsp:txBody>
      <dsp:txXfrm>
        <a:off x="2608077" y="2184410"/>
        <a:ext cx="2750322" cy="957563"/>
      </dsp:txXfrm>
    </dsp:sp>
    <dsp:sp modelId="{2247C2CB-B4F9-4A43-95FD-F440F61184C1}">
      <dsp:nvSpPr>
        <dsp:cNvPr id="0" name=""/>
        <dsp:cNvSpPr/>
      </dsp:nvSpPr>
      <dsp:spPr>
        <a:xfrm rot="16246482">
          <a:off x="3674470" y="1812364"/>
          <a:ext cx="6405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054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119E4-6190-4D5B-8270-B50E8A341CBA}">
      <dsp:nvSpPr>
        <dsp:cNvPr id="0" name=""/>
        <dsp:cNvSpPr/>
      </dsp:nvSpPr>
      <dsp:spPr>
        <a:xfrm>
          <a:off x="2164115" y="-14692"/>
          <a:ext cx="3690292" cy="1506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Religion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Quasi-Mutable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Holy, Sacred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Formal &amp; substantive legal protection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Normatively privileged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Protestant Christian</a:t>
          </a:r>
        </a:p>
      </dsp:txBody>
      <dsp:txXfrm>
        <a:off x="2237671" y="58864"/>
        <a:ext cx="3543180" cy="1359699"/>
      </dsp:txXfrm>
    </dsp:sp>
    <dsp:sp modelId="{35C92353-52EB-4623-B763-659807E8444C}">
      <dsp:nvSpPr>
        <dsp:cNvPr id="0" name=""/>
        <dsp:cNvSpPr/>
      </dsp:nvSpPr>
      <dsp:spPr>
        <a:xfrm rot="1666996">
          <a:off x="4943160" y="3384348"/>
          <a:ext cx="817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76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0DCEE-114E-407F-B4C3-ADB2EE4E71CE}">
      <dsp:nvSpPr>
        <dsp:cNvPr id="0" name=""/>
        <dsp:cNvSpPr/>
      </dsp:nvSpPr>
      <dsp:spPr>
        <a:xfrm>
          <a:off x="5713713" y="3470865"/>
          <a:ext cx="2694790" cy="1627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Political Ideology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Mutable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Qualified legal protection (free speech)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Good or Evil – With Us or Against Us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National security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Militarized responses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Capitalism and Political Liberalism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 smtClean="0"/>
        </a:p>
      </dsp:txBody>
      <dsp:txXfrm>
        <a:off x="5793181" y="3550333"/>
        <a:ext cx="2535854" cy="1468972"/>
      </dsp:txXfrm>
    </dsp:sp>
    <dsp:sp modelId="{E7FEEF70-7F85-43DD-8052-EF5AA03C8BAE}">
      <dsp:nvSpPr>
        <dsp:cNvPr id="0" name=""/>
        <dsp:cNvSpPr/>
      </dsp:nvSpPr>
      <dsp:spPr>
        <a:xfrm rot="9112279">
          <a:off x="2020196" y="3436917"/>
          <a:ext cx="10314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14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EB77C-1A9D-458F-B782-B480C544D86C}">
      <dsp:nvSpPr>
        <dsp:cNvPr id="0" name=""/>
        <dsp:cNvSpPr/>
      </dsp:nvSpPr>
      <dsp:spPr>
        <a:xfrm>
          <a:off x="0" y="3331494"/>
          <a:ext cx="2081108" cy="1809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Immutable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Phenotype, Skin Color, Hair Texture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Socially constructed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Formal legal protection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Normatively suspect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* Northern European White</a:t>
          </a:r>
        </a:p>
      </dsp:txBody>
      <dsp:txXfrm>
        <a:off x="88341" y="3419835"/>
        <a:ext cx="1904426" cy="1632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02045-EAF5-4AF4-8CE4-D7C7F47FD274}">
      <dsp:nvSpPr>
        <dsp:cNvPr id="0" name=""/>
        <dsp:cNvSpPr/>
      </dsp:nvSpPr>
      <dsp:spPr>
        <a:xfrm>
          <a:off x="3105341" y="1593712"/>
          <a:ext cx="1974611" cy="2049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Social Construction of the Racial Muslim</a:t>
          </a:r>
          <a:endParaRPr lang="en-US" sz="1900" kern="1200" dirty="0"/>
        </a:p>
      </dsp:txBody>
      <dsp:txXfrm>
        <a:off x="3394516" y="1893833"/>
        <a:ext cx="1396261" cy="1449114"/>
      </dsp:txXfrm>
    </dsp:sp>
    <dsp:sp modelId="{D2AAC004-ACA7-4678-8721-BEAEBD68204B}">
      <dsp:nvSpPr>
        <dsp:cNvPr id="0" name=""/>
        <dsp:cNvSpPr/>
      </dsp:nvSpPr>
      <dsp:spPr>
        <a:xfrm rot="16200000">
          <a:off x="4051763" y="1287309"/>
          <a:ext cx="81767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64028" y="1392205"/>
        <a:ext cx="57237" cy="277894"/>
      </dsp:txXfrm>
    </dsp:sp>
    <dsp:sp modelId="{67C6648B-A7F1-4639-A272-8A59C195F9D1}">
      <dsp:nvSpPr>
        <dsp:cNvPr id="0" name=""/>
        <dsp:cNvSpPr/>
      </dsp:nvSpPr>
      <dsp:spPr>
        <a:xfrm>
          <a:off x="3384692" y="-21428"/>
          <a:ext cx="1415909" cy="1460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Religious </a:t>
          </a:r>
          <a:r>
            <a:rPr lang="en-US" sz="1200" kern="1200" dirty="0" smtClean="0"/>
            <a:t>Hierarchy Religious </a:t>
          </a:r>
          <a:r>
            <a:rPr lang="en-US" sz="1200" kern="1200" dirty="0" smtClean="0"/>
            <a:t>Subordination</a:t>
          </a:r>
          <a:endParaRPr lang="en-US" sz="1200" kern="1200" dirty="0"/>
        </a:p>
      </dsp:txBody>
      <dsp:txXfrm>
        <a:off x="3592047" y="192510"/>
        <a:ext cx="1001199" cy="1032986"/>
      </dsp:txXfrm>
    </dsp:sp>
    <dsp:sp modelId="{3D62791F-7495-4FD5-8C14-E59D2C59DFFA}">
      <dsp:nvSpPr>
        <dsp:cNvPr id="0" name=""/>
        <dsp:cNvSpPr/>
      </dsp:nvSpPr>
      <dsp:spPr>
        <a:xfrm rot="19800000">
          <a:off x="4991404" y="1832417"/>
          <a:ext cx="122965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993875" y="1934270"/>
        <a:ext cx="86076" cy="277894"/>
      </dsp:txXfrm>
    </dsp:sp>
    <dsp:sp modelId="{23F4B520-59A6-4D38-B810-BDB305E103D2}">
      <dsp:nvSpPr>
        <dsp:cNvPr id="0" name=""/>
        <dsp:cNvSpPr/>
      </dsp:nvSpPr>
      <dsp:spPr>
        <a:xfrm>
          <a:off x="5065112" y="982585"/>
          <a:ext cx="1362223" cy="1362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Orientalism Empire </a:t>
          </a:r>
          <a:r>
            <a:rPr lang="en-US" sz="1200" kern="1200" dirty="0" smtClean="0"/>
            <a:t>in </a:t>
          </a:r>
          <a:r>
            <a:rPr lang="en-US" sz="1200" kern="1200" dirty="0" smtClean="0"/>
            <a:t>MENA Geopolitics</a:t>
          </a:r>
          <a:endParaRPr lang="en-US" sz="1200" kern="1200" dirty="0"/>
        </a:p>
      </dsp:txBody>
      <dsp:txXfrm>
        <a:off x="5264605" y="1182078"/>
        <a:ext cx="963237" cy="963237"/>
      </dsp:txXfrm>
    </dsp:sp>
    <dsp:sp modelId="{9653FA00-72CD-4F7F-9C03-185F58DA78A5}">
      <dsp:nvSpPr>
        <dsp:cNvPr id="0" name=""/>
        <dsp:cNvSpPr/>
      </dsp:nvSpPr>
      <dsp:spPr>
        <a:xfrm rot="1550124">
          <a:off x="5039110" y="2883772"/>
          <a:ext cx="159855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41507" y="2965954"/>
        <a:ext cx="111899" cy="277894"/>
      </dsp:txXfrm>
    </dsp:sp>
    <dsp:sp modelId="{176CD421-1DEF-492D-A959-4DE7DE8A9FCA}">
      <dsp:nvSpPr>
        <dsp:cNvPr id="0" name=""/>
        <dsp:cNvSpPr/>
      </dsp:nvSpPr>
      <dsp:spPr>
        <a:xfrm>
          <a:off x="5181598" y="2797965"/>
          <a:ext cx="1450836" cy="1397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Crusades Against </a:t>
          </a:r>
          <a:r>
            <a:rPr lang="en-US" sz="1200" kern="1200" dirty="0" smtClean="0"/>
            <a:t>Muslims </a:t>
          </a:r>
          <a:r>
            <a:rPr lang="en-US" sz="1200" kern="1200" dirty="0" err="1" smtClean="0"/>
            <a:t>Jersusalem</a:t>
          </a:r>
          <a:r>
            <a:rPr lang="en-US" sz="1200" kern="1200" dirty="0" smtClean="0"/>
            <a:t> Palestine</a:t>
          </a:r>
          <a:endParaRPr lang="en-US" sz="1200" kern="1200" dirty="0"/>
        </a:p>
      </dsp:txBody>
      <dsp:txXfrm>
        <a:off x="5394068" y="3002671"/>
        <a:ext cx="1025896" cy="988406"/>
      </dsp:txXfrm>
    </dsp:sp>
    <dsp:sp modelId="{9708D783-11BE-40E2-B7D4-EC3B5E53D363}">
      <dsp:nvSpPr>
        <dsp:cNvPr id="0" name=""/>
        <dsp:cNvSpPr/>
      </dsp:nvSpPr>
      <dsp:spPr>
        <a:xfrm rot="5400000">
          <a:off x="4038693" y="3510235"/>
          <a:ext cx="107906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54879" y="3586680"/>
        <a:ext cx="75534" cy="277894"/>
      </dsp:txXfrm>
    </dsp:sp>
    <dsp:sp modelId="{47DAFC00-0694-436A-8736-D3B0EB344C59}">
      <dsp:nvSpPr>
        <dsp:cNvPr id="0" name=""/>
        <dsp:cNvSpPr/>
      </dsp:nvSpPr>
      <dsp:spPr>
        <a:xfrm>
          <a:off x="3411534" y="3846666"/>
          <a:ext cx="1362223" cy="1362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 History of Anti-Immigrant; Xenophobia</a:t>
          </a:r>
          <a:endParaRPr lang="en-US" sz="1200" kern="1200" dirty="0"/>
        </a:p>
      </dsp:txBody>
      <dsp:txXfrm>
        <a:off x="3611027" y="4046159"/>
        <a:ext cx="963237" cy="963237"/>
      </dsp:txXfrm>
    </dsp:sp>
    <dsp:sp modelId="{19AAA295-AE22-44CF-83FF-667948A90AD3}">
      <dsp:nvSpPr>
        <dsp:cNvPr id="0" name=""/>
        <dsp:cNvSpPr/>
      </dsp:nvSpPr>
      <dsp:spPr>
        <a:xfrm rot="9000000">
          <a:off x="3070923" y="2941207"/>
          <a:ext cx="122965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105341" y="3024616"/>
        <a:ext cx="86076" cy="277894"/>
      </dsp:txXfrm>
    </dsp:sp>
    <dsp:sp modelId="{4B4AF251-8873-4355-9DCF-8054AF605C0A}">
      <dsp:nvSpPr>
        <dsp:cNvPr id="0" name=""/>
        <dsp:cNvSpPr/>
      </dsp:nvSpPr>
      <dsp:spPr>
        <a:xfrm>
          <a:off x="1757956" y="2891972"/>
          <a:ext cx="1362223" cy="1362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Military Industrial Complex</a:t>
          </a:r>
          <a:endParaRPr lang="en-US" sz="1200" kern="1200" dirty="0"/>
        </a:p>
      </dsp:txBody>
      <dsp:txXfrm>
        <a:off x="1957449" y="3091465"/>
        <a:ext cx="963237" cy="963237"/>
      </dsp:txXfrm>
    </dsp:sp>
    <dsp:sp modelId="{AE7B31D7-7F46-476B-8A4B-6502ACE15E6D}">
      <dsp:nvSpPr>
        <dsp:cNvPr id="0" name=""/>
        <dsp:cNvSpPr/>
      </dsp:nvSpPr>
      <dsp:spPr>
        <a:xfrm rot="12600000">
          <a:off x="3070923" y="1832417"/>
          <a:ext cx="122965" cy="4631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105341" y="1934270"/>
        <a:ext cx="86076" cy="277894"/>
      </dsp:txXfrm>
    </dsp:sp>
    <dsp:sp modelId="{A00F1C5F-1B21-4049-A6EE-7847790EBFA2}">
      <dsp:nvSpPr>
        <dsp:cNvPr id="0" name=""/>
        <dsp:cNvSpPr/>
      </dsp:nvSpPr>
      <dsp:spPr>
        <a:xfrm>
          <a:off x="1757956" y="982585"/>
          <a:ext cx="1362223" cy="1362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Racial </a:t>
          </a:r>
          <a:r>
            <a:rPr lang="en-US" sz="1200" kern="1200" dirty="0" smtClean="0"/>
            <a:t>Hierarchy Racial </a:t>
          </a:r>
          <a:r>
            <a:rPr lang="en-US" sz="1200" kern="1200" dirty="0" smtClean="0"/>
            <a:t>Subordination</a:t>
          </a:r>
          <a:endParaRPr lang="en-US" sz="1200" kern="1200" dirty="0"/>
        </a:p>
      </dsp:txBody>
      <dsp:txXfrm>
        <a:off x="1957449" y="1182078"/>
        <a:ext cx="963237" cy="963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1D1FB-F882-41B3-B8E6-1384255184F1}">
      <dsp:nvSpPr>
        <dsp:cNvPr id="0" name=""/>
        <dsp:cNvSpPr/>
      </dsp:nvSpPr>
      <dsp:spPr>
        <a:xfrm>
          <a:off x="3071860" y="595"/>
          <a:ext cx="2085878" cy="69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Political and Religious Muslim</a:t>
          </a:r>
          <a:endParaRPr lang="en-US" sz="1800" kern="1200" dirty="0"/>
        </a:p>
      </dsp:txBody>
      <dsp:txXfrm>
        <a:off x="3092260" y="20995"/>
        <a:ext cx="2045078" cy="655715"/>
      </dsp:txXfrm>
    </dsp:sp>
    <dsp:sp modelId="{9BEE8E0B-FA69-4F36-BE80-6B6222A61A71}">
      <dsp:nvSpPr>
        <dsp:cNvPr id="0" name=""/>
        <dsp:cNvSpPr/>
      </dsp:nvSpPr>
      <dsp:spPr>
        <a:xfrm rot="5400000">
          <a:off x="3984203" y="714523"/>
          <a:ext cx="261193" cy="313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020770" y="740642"/>
        <a:ext cx="188060" cy="182835"/>
      </dsp:txXfrm>
    </dsp:sp>
    <dsp:sp modelId="{D54987B9-F4AD-4E70-8E90-8E129957547F}">
      <dsp:nvSpPr>
        <dsp:cNvPr id="0" name=""/>
        <dsp:cNvSpPr/>
      </dsp:nvSpPr>
      <dsp:spPr>
        <a:xfrm>
          <a:off x="3071860" y="1045368"/>
          <a:ext cx="2085878" cy="69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Apolitical and Religious Muslim</a:t>
          </a:r>
          <a:endParaRPr lang="en-US" sz="1800" kern="1200" dirty="0"/>
        </a:p>
      </dsp:txBody>
      <dsp:txXfrm>
        <a:off x="3092260" y="1065768"/>
        <a:ext cx="2045078" cy="655715"/>
      </dsp:txXfrm>
    </dsp:sp>
    <dsp:sp modelId="{850A997E-29BD-47A8-B18F-A8CF3D2A0E03}">
      <dsp:nvSpPr>
        <dsp:cNvPr id="0" name=""/>
        <dsp:cNvSpPr/>
      </dsp:nvSpPr>
      <dsp:spPr>
        <a:xfrm rot="5400000">
          <a:off x="3984203" y="1759297"/>
          <a:ext cx="261193" cy="313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020770" y="1785416"/>
        <a:ext cx="188060" cy="182835"/>
      </dsp:txXfrm>
    </dsp:sp>
    <dsp:sp modelId="{CB91D1EB-3D5A-4B3C-AD62-CF8F4923A937}">
      <dsp:nvSpPr>
        <dsp:cNvPr id="0" name=""/>
        <dsp:cNvSpPr/>
      </dsp:nvSpPr>
      <dsp:spPr>
        <a:xfrm>
          <a:off x="3071860" y="2090142"/>
          <a:ext cx="2085878" cy="69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Political and non-Religious Muslim</a:t>
          </a:r>
          <a:endParaRPr lang="en-US" sz="1800" kern="1200" dirty="0"/>
        </a:p>
      </dsp:txBody>
      <dsp:txXfrm>
        <a:off x="3092260" y="2110542"/>
        <a:ext cx="2045078" cy="655715"/>
      </dsp:txXfrm>
    </dsp:sp>
    <dsp:sp modelId="{29F076F6-C299-4894-9A7A-EE2F9DC8D3AB}">
      <dsp:nvSpPr>
        <dsp:cNvPr id="0" name=""/>
        <dsp:cNvSpPr/>
      </dsp:nvSpPr>
      <dsp:spPr>
        <a:xfrm rot="5400000">
          <a:off x="3984203" y="2804070"/>
          <a:ext cx="261193" cy="313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020770" y="2830189"/>
        <a:ext cx="188060" cy="182835"/>
      </dsp:txXfrm>
    </dsp:sp>
    <dsp:sp modelId="{9B7A3FA4-188F-4645-A729-4AA9E83CE24E}">
      <dsp:nvSpPr>
        <dsp:cNvPr id="0" name=""/>
        <dsp:cNvSpPr/>
      </dsp:nvSpPr>
      <dsp:spPr>
        <a:xfrm>
          <a:off x="3071860" y="3134915"/>
          <a:ext cx="2085878" cy="69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Apolitical &amp; nonreligious Muslim</a:t>
          </a:r>
          <a:endParaRPr lang="en-US" sz="1800" kern="1200" dirty="0"/>
        </a:p>
      </dsp:txBody>
      <dsp:txXfrm>
        <a:off x="3092260" y="3155315"/>
        <a:ext cx="2045078" cy="655715"/>
      </dsp:txXfrm>
    </dsp:sp>
    <dsp:sp modelId="{138D148F-D8A4-4EEE-A007-93A5B5814784}">
      <dsp:nvSpPr>
        <dsp:cNvPr id="0" name=""/>
        <dsp:cNvSpPr/>
      </dsp:nvSpPr>
      <dsp:spPr>
        <a:xfrm rot="5400000">
          <a:off x="3984203" y="3848844"/>
          <a:ext cx="261193" cy="313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4020770" y="3874963"/>
        <a:ext cx="188060" cy="182835"/>
      </dsp:txXfrm>
    </dsp:sp>
    <dsp:sp modelId="{3E6DF90F-A328-461B-ADC9-E1372CF35FF5}">
      <dsp:nvSpPr>
        <dsp:cNvPr id="0" name=""/>
        <dsp:cNvSpPr/>
      </dsp:nvSpPr>
      <dsp:spPr>
        <a:xfrm>
          <a:off x="3071860" y="4179689"/>
          <a:ext cx="2085878" cy="69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</a:t>
          </a:r>
          <a:r>
            <a:rPr lang="en-US" sz="1800" kern="1200" smtClean="0"/>
            <a:t>Former Muslim</a:t>
          </a:r>
          <a:endParaRPr lang="en-US" sz="1800" kern="1200"/>
        </a:p>
      </dsp:txBody>
      <dsp:txXfrm>
        <a:off x="3092260" y="4200089"/>
        <a:ext cx="2045078" cy="65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876DA-4575-42E6-A388-480B6CB9B4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93772-B22C-4903-B0FB-57660446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0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400" dirty="0" smtClean="0"/>
              <a:t>Objectively, a Muslim is merely a person who proclaims adherence to Islam</a:t>
            </a:r>
          </a:p>
          <a:p>
            <a:pPr lvl="1"/>
            <a:r>
              <a:rPr lang="en-US" sz="3400" dirty="0" smtClean="0"/>
              <a:t>Subjectively, a Muslim is a person practices Islam, looks Arab, has brown skin, has an Arabic or Urdu name, dresses in a way perceived to be Arab, holds particular political beliefs, associates with others perceived to be Muslim, defends civil rights of Muslims, originates from a Middle East or North African country </a:t>
            </a:r>
            <a:r>
              <a:rPr lang="en-US" sz="3400" dirty="0" smtClean="0">
                <a:sym typeface="Wingdings" panose="05000000000000000000" pitchFamily="2" charset="2"/>
              </a:rPr>
              <a:t> all of which define Muslims as a “race” rather than “merely adherents of a particular religion”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13AFD-B071-4BE7-AFCF-CFDB312E0A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7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378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3238" y="6508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97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8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378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897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3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89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6713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1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22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389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5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7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61F161F-1350-4712-86B1-5E5864B18109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BD66FD5-D755-4B57-A954-E5B6ECC4D338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7" descr="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Muslim Americans at the Intersection of Religious Freedom and Racial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</a:rPr>
              <a:t>Sahar</a:t>
            </a:r>
            <a:r>
              <a:rPr lang="en-US" sz="2800" dirty="0" smtClean="0">
                <a:solidFill>
                  <a:schemeClr val="tx1"/>
                </a:solidFill>
              </a:rPr>
              <a:t> F. Aziz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Professor of Law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Texas A&amp;M University School of </a:t>
            </a:r>
            <a:r>
              <a:rPr lang="en-US" sz="2800" dirty="0" smtClean="0">
                <a:solidFill>
                  <a:schemeClr val="tx1"/>
                </a:solidFill>
              </a:rPr>
              <a:t>Law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@</a:t>
            </a:r>
            <a:r>
              <a:rPr lang="en-US" sz="2800" dirty="0" err="1" smtClean="0">
                <a:solidFill>
                  <a:schemeClr val="tx1"/>
                </a:solidFill>
              </a:rPr>
              <a:t>saharazizlaw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/>
              <a:t>The Mormon Menace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Inferior Whites</a:t>
            </a:r>
          </a:p>
          <a:p>
            <a:r>
              <a:rPr lang="en-US" dirty="0" smtClean="0"/>
              <a:t>Degenerate</a:t>
            </a:r>
          </a:p>
          <a:p>
            <a:r>
              <a:rPr lang="en-US" dirty="0" smtClean="0"/>
              <a:t>Heretic, Uncivilized</a:t>
            </a:r>
          </a:p>
          <a:p>
            <a:r>
              <a:rPr lang="en-US" dirty="0" smtClean="0"/>
              <a:t>Disloyal </a:t>
            </a:r>
          </a:p>
          <a:p>
            <a:pPr lvl="1"/>
            <a:r>
              <a:rPr lang="en-US" dirty="0" smtClean="0"/>
              <a:t>Prophet Joseph Smith</a:t>
            </a:r>
          </a:p>
          <a:p>
            <a:r>
              <a:rPr lang="en-US" dirty="0" smtClean="0"/>
              <a:t>Indian Lovers</a:t>
            </a:r>
          </a:p>
          <a:p>
            <a:pPr lvl="1"/>
            <a:r>
              <a:rPr lang="en-US" dirty="0" smtClean="0"/>
              <a:t>Intermarriage with Native Americans</a:t>
            </a:r>
          </a:p>
          <a:p>
            <a:r>
              <a:rPr lang="en-US" dirty="0" smtClean="0"/>
              <a:t>Misogynist and Polygamous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Jewish Conspiracy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White because not Christian</a:t>
            </a:r>
          </a:p>
          <a:p>
            <a:r>
              <a:rPr lang="en-US" dirty="0" smtClean="0"/>
              <a:t>Clannish, separatist</a:t>
            </a:r>
          </a:p>
          <a:p>
            <a:r>
              <a:rPr lang="en-US" dirty="0" smtClean="0"/>
              <a:t>Canny, duplicitous</a:t>
            </a:r>
          </a:p>
          <a:p>
            <a:r>
              <a:rPr lang="en-US" dirty="0" smtClean="0"/>
              <a:t>Greedy</a:t>
            </a:r>
          </a:p>
          <a:p>
            <a:r>
              <a:rPr lang="en-US" dirty="0" smtClean="0"/>
              <a:t>Untrustworthy, Killed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4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/>
              <a:t>The Muslim Threat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Heathen, barbaric, violent, uncivilized, irrational</a:t>
            </a:r>
          </a:p>
          <a:p>
            <a:pPr lvl="1"/>
            <a:r>
              <a:rPr lang="en-US" dirty="0" smtClean="0"/>
              <a:t>Exotic</a:t>
            </a:r>
          </a:p>
          <a:p>
            <a:r>
              <a:rPr lang="en-US" dirty="0" smtClean="0"/>
              <a:t>Disloyal and suspicious</a:t>
            </a:r>
          </a:p>
          <a:p>
            <a:r>
              <a:rPr lang="en-US" dirty="0" smtClean="0"/>
              <a:t>Anti-Democratic/Illiberal</a:t>
            </a:r>
          </a:p>
          <a:p>
            <a:r>
              <a:rPr lang="en-US" dirty="0" smtClean="0"/>
              <a:t>Misogynist</a:t>
            </a:r>
          </a:p>
          <a:p>
            <a:r>
              <a:rPr lang="en-US" dirty="0" smtClean="0"/>
              <a:t>Arabs, Palestinians equated with Islam</a:t>
            </a:r>
          </a:p>
          <a:p>
            <a:pPr lvl="1"/>
            <a:r>
              <a:rPr lang="en-US" dirty="0" err="1" smtClean="0"/>
              <a:t>Religionization</a:t>
            </a:r>
            <a:r>
              <a:rPr lang="en-US" dirty="0" smtClean="0"/>
              <a:t> of Race</a:t>
            </a:r>
          </a:p>
          <a:p>
            <a:r>
              <a:rPr lang="en-US" dirty="0" smtClean="0"/>
              <a:t>Theologically, morally, and socially illegitimate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1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Theorizing Racialization of Religion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1245"/>
              </p:ext>
            </p:extLst>
          </p:nvPr>
        </p:nvGraphicFramePr>
        <p:xfrm>
          <a:off x="457200" y="1378226"/>
          <a:ext cx="8408504" cy="5098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Social Construction of the “Racial Muslim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49193"/>
              </p:ext>
            </p:extLst>
          </p:nvPr>
        </p:nvGraphicFramePr>
        <p:xfrm>
          <a:off x="533400" y="1295400"/>
          <a:ext cx="8229600" cy="5187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Muslim Menace </a:t>
            </a:r>
            <a:br>
              <a:rPr lang="en-US" sz="2800" dirty="0" smtClean="0"/>
            </a:br>
            <a:r>
              <a:rPr lang="en-US" sz="2800" dirty="0" smtClean="0"/>
              <a:t>From </a:t>
            </a:r>
            <a:r>
              <a:rPr lang="en-US" sz="2800" dirty="0" smtClean="0"/>
              <a:t>Most Dangerous to Least Threatening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1812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Racial </a:t>
            </a:r>
            <a:r>
              <a:rPr lang="en-US" sz="3200" dirty="0" smtClean="0"/>
              <a:t>Projects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Subordinating </a:t>
            </a:r>
            <a:r>
              <a:rPr lang="en-US" sz="3200" dirty="0" smtClean="0"/>
              <a:t>Muslims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Racial projects occur both at the government and private level, as well as the collective and individual level.  </a:t>
            </a:r>
            <a:endParaRPr lang="en-US" sz="1800" dirty="0" smtClean="0"/>
          </a:p>
          <a:p>
            <a:r>
              <a:rPr lang="en-US" sz="1800" dirty="0" smtClean="0"/>
              <a:t>Government Racialized Policies and Practices</a:t>
            </a:r>
            <a:endParaRPr lang="en-US" sz="1800" dirty="0" smtClean="0"/>
          </a:p>
          <a:p>
            <a:pPr lvl="1"/>
            <a:r>
              <a:rPr lang="en-US" sz="1800" dirty="0"/>
              <a:t>Religious and racial profiling</a:t>
            </a:r>
          </a:p>
          <a:p>
            <a:pPr lvl="1"/>
            <a:r>
              <a:rPr lang="en-US" sz="1800" dirty="0" smtClean="0"/>
              <a:t>Absconder immigration enforcement program</a:t>
            </a:r>
          </a:p>
          <a:p>
            <a:pPr lvl="1"/>
            <a:r>
              <a:rPr lang="en-US" sz="1800" dirty="0"/>
              <a:t>NSEERs – Special Registration</a:t>
            </a:r>
          </a:p>
          <a:p>
            <a:pPr lvl="1"/>
            <a:r>
              <a:rPr lang="en-US" sz="1800" dirty="0" smtClean="0"/>
              <a:t>Mass </a:t>
            </a:r>
            <a:r>
              <a:rPr lang="en-US" sz="1800" dirty="0" smtClean="0"/>
              <a:t>government </a:t>
            </a:r>
            <a:r>
              <a:rPr lang="en-US" sz="1800" dirty="0" smtClean="0"/>
              <a:t>surveillance of Muslim spaces and mosques</a:t>
            </a:r>
          </a:p>
          <a:p>
            <a:pPr lvl="1"/>
            <a:r>
              <a:rPr lang="en-US" sz="1800" dirty="0" smtClean="0"/>
              <a:t>Informants and Undercover agents actively engaged in sting operations</a:t>
            </a:r>
            <a:endParaRPr lang="en-US" sz="1800" dirty="0" smtClean="0"/>
          </a:p>
          <a:p>
            <a:pPr lvl="1"/>
            <a:r>
              <a:rPr lang="en-US" sz="1800" dirty="0" smtClean="0"/>
              <a:t>Selective </a:t>
            </a:r>
            <a:r>
              <a:rPr lang="en-US" sz="1800" dirty="0" smtClean="0"/>
              <a:t>counter-terrorism prosecutions</a:t>
            </a:r>
          </a:p>
          <a:p>
            <a:pPr lvl="1"/>
            <a:r>
              <a:rPr lang="en-US" sz="1800" dirty="0" smtClean="0"/>
              <a:t>Countering Violent Extremism (CVE) programs</a:t>
            </a:r>
          </a:p>
          <a:p>
            <a:pPr lvl="1"/>
            <a:r>
              <a:rPr lang="en-US" sz="1800" dirty="0" smtClean="0"/>
              <a:t>Exclusion of Syrian Refugees</a:t>
            </a:r>
          </a:p>
          <a:p>
            <a:pPr lvl="1"/>
            <a:r>
              <a:rPr lang="en-US" sz="1800" dirty="0" smtClean="0"/>
              <a:t>Special IDs for Muslims (called for by righ</a:t>
            </a:r>
            <a:r>
              <a:rPr lang="en-US" sz="1800" dirty="0" smtClean="0"/>
              <a:t>t wing politicians)</a:t>
            </a:r>
            <a:endParaRPr lang="en-US" sz="2200" dirty="0" smtClean="0"/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Racial Projects </a:t>
            </a:r>
            <a:br>
              <a:rPr lang="en-US" sz="3200" dirty="0" smtClean="0"/>
            </a:br>
            <a:r>
              <a:rPr lang="en-US" sz="3200" dirty="0" smtClean="0"/>
              <a:t>Subordinating Muslims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Private Discrimination</a:t>
            </a:r>
          </a:p>
          <a:p>
            <a:pPr lvl="1"/>
            <a:r>
              <a:rPr lang="en-US" sz="1800" dirty="0" smtClean="0"/>
              <a:t>Discourse </a:t>
            </a:r>
            <a:r>
              <a:rPr lang="en-US" sz="1800" dirty="0"/>
              <a:t>on Islam treats it as a political ideology as opposed to a sacred, monotheistic religion</a:t>
            </a:r>
          </a:p>
          <a:p>
            <a:pPr lvl="1"/>
            <a:r>
              <a:rPr lang="en-US" sz="1800" dirty="0"/>
              <a:t>Do not receive the </a:t>
            </a:r>
            <a:r>
              <a:rPr lang="en-US" sz="1800" dirty="0" smtClean="0"/>
              <a:t>dignitary </a:t>
            </a:r>
            <a:r>
              <a:rPr lang="en-US" sz="1800" dirty="0"/>
              <a:t>rights as other minority Christian sects and minority religions</a:t>
            </a:r>
          </a:p>
          <a:p>
            <a:pPr lvl="1"/>
            <a:r>
              <a:rPr lang="en-US" sz="1800" dirty="0"/>
              <a:t>Politically </a:t>
            </a:r>
            <a:r>
              <a:rPr lang="en-US" sz="1800" dirty="0" smtClean="0"/>
              <a:t>expedient </a:t>
            </a:r>
            <a:r>
              <a:rPr lang="en-US" sz="1800" dirty="0"/>
              <a:t>to be anti-Muslim</a:t>
            </a:r>
          </a:p>
          <a:p>
            <a:pPr lvl="1"/>
            <a:r>
              <a:rPr lang="en-US" sz="1800" dirty="0" smtClean="0"/>
              <a:t>Anti-mosque </a:t>
            </a:r>
            <a:r>
              <a:rPr lang="en-US" sz="1800" dirty="0"/>
              <a:t>campaigns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nti-Sharia </a:t>
            </a:r>
            <a:r>
              <a:rPr lang="en-US" sz="1800" dirty="0"/>
              <a:t>campaigns</a:t>
            </a:r>
          </a:p>
          <a:p>
            <a:pPr lvl="1"/>
            <a:r>
              <a:rPr lang="en-US" sz="1800" dirty="0"/>
              <a:t>Anti-Islam billboards campaign</a:t>
            </a:r>
          </a:p>
          <a:p>
            <a:pPr lvl="1"/>
            <a:r>
              <a:rPr lang="en-US" sz="1800" dirty="0"/>
              <a:t>Harassment in the </a:t>
            </a:r>
            <a:r>
              <a:rPr lang="en-US" sz="1800" dirty="0" smtClean="0"/>
              <a:t>workplace</a:t>
            </a:r>
          </a:p>
          <a:p>
            <a:pPr lvl="1"/>
            <a:r>
              <a:rPr lang="en-US" sz="1800" dirty="0" smtClean="0"/>
              <a:t>Bullying of Muslim children in schools</a:t>
            </a:r>
          </a:p>
          <a:p>
            <a:pPr lvl="1"/>
            <a:r>
              <a:rPr lang="en-US" sz="1800" dirty="0" smtClean="0"/>
              <a:t>Assaults of Muslim women wearing headscarf</a:t>
            </a:r>
          </a:p>
          <a:p>
            <a:r>
              <a:rPr lang="en-US" sz="2200" dirty="0" smtClean="0"/>
              <a:t>To be accused of being a Muslim president equates to disloyalty and illegitimacy </a:t>
            </a:r>
            <a:endParaRPr lang="en-US" sz="2200" dirty="0"/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Broader Questions for the Future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executive policies and societal biases on courts and legal jurisprudence</a:t>
            </a:r>
          </a:p>
          <a:p>
            <a:r>
              <a:rPr lang="en-US" dirty="0" smtClean="0"/>
              <a:t>Will Muslims eventually “become White” like Jews, Catholics, Mormons, Italians, Irish, and Eastern Europeans?</a:t>
            </a:r>
          </a:p>
          <a:p>
            <a:r>
              <a:rPr lang="en-US" dirty="0" smtClean="0"/>
              <a:t>Role of international events and de facto citizenship status</a:t>
            </a:r>
          </a:p>
          <a:p>
            <a:r>
              <a:rPr lang="en-US" dirty="0" smtClean="0"/>
              <a:t>Is America Post-Racial and </a:t>
            </a:r>
            <a:r>
              <a:rPr lang="en-US" dirty="0" err="1" smtClean="0"/>
              <a:t>Colorbline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7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Overarching Research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do Muslims’ contemporary post-9/11 experiences of discrimination inform the racialization of religion in America? </a:t>
            </a:r>
          </a:p>
          <a:p>
            <a:pPr marL="0" indent="0">
              <a:buNone/>
            </a:pPr>
            <a:r>
              <a:rPr lang="en-US" sz="3200" dirty="0" smtClean="0"/>
              <a:t>More specifically how the interaction between religion and race contributes the social construction of race in America and by extension the social construction of the “Racial Muslim?”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Muslims have become socially constructed as a racial group and Islam is viewed as a violent political ideology, thereby purging Muslims from the privileged realm of religious freedom and into the subordinated realm of race.</a:t>
            </a:r>
            <a:endParaRPr lang="en-US" sz="3300" dirty="0" smtClean="0"/>
          </a:p>
          <a:p>
            <a:r>
              <a:rPr lang="en-US" sz="3300" dirty="0" smtClean="0"/>
              <a:t>Islam </a:t>
            </a:r>
            <a:r>
              <a:rPr lang="en-US" sz="3300" dirty="0" smtClean="0"/>
              <a:t>is </a:t>
            </a:r>
            <a:r>
              <a:rPr lang="en-US" sz="3300" dirty="0"/>
              <a:t>racialized as "foreign, dangerous, </a:t>
            </a:r>
            <a:r>
              <a:rPr lang="en-US" sz="3300" dirty="0" smtClean="0"/>
              <a:t>violent, terrorist" </a:t>
            </a:r>
            <a:r>
              <a:rPr lang="en-US" sz="3300" dirty="0"/>
              <a:t>as opposed to treated as a </a:t>
            </a:r>
            <a:r>
              <a:rPr lang="en-US" sz="3300" dirty="0" smtClean="0"/>
              <a:t>religion deserving of legal protection in accordance with the Constitution and statutory </a:t>
            </a:r>
            <a:r>
              <a:rPr lang="en-US" sz="3300" dirty="0" smtClean="0"/>
              <a:t>law</a:t>
            </a:r>
          </a:p>
          <a:p>
            <a:r>
              <a:rPr lang="en-US" sz="3300" dirty="0" smtClean="0">
                <a:sym typeface="Wingdings" panose="05000000000000000000" pitchFamily="2" charset="2"/>
              </a:rPr>
              <a:t>Religion  Ideology  Race </a:t>
            </a:r>
            <a:endParaRPr lang="en-US" sz="33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400" dirty="0"/>
              <a:t> </a:t>
            </a:r>
            <a:endParaRPr lang="en-US" sz="3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Race is socially constructed</a:t>
            </a:r>
          </a:p>
          <a:p>
            <a:r>
              <a:rPr lang="en-US" dirty="0" smtClean="0"/>
              <a:t>Races is a master category in US </a:t>
            </a:r>
          </a:p>
          <a:p>
            <a:pPr lvl="1"/>
            <a:r>
              <a:rPr lang="en-US" dirty="0" smtClean="0"/>
              <a:t>Shapes history, polity, economic structures, and culture</a:t>
            </a:r>
            <a:endParaRPr lang="en-US" dirty="0" smtClean="0"/>
          </a:p>
          <a:p>
            <a:pPr lvl="0"/>
            <a:r>
              <a:rPr lang="en-US" dirty="0" smtClean="0"/>
              <a:t>“Othering” justifies subordinate status, unequal treatment, and structural oppression</a:t>
            </a:r>
            <a:endParaRPr lang="en-US" dirty="0" smtClean="0"/>
          </a:p>
          <a:p>
            <a:r>
              <a:rPr lang="en-US" dirty="0"/>
              <a:t>Racialization produces subordination in the American context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Religion </a:t>
            </a:r>
            <a:r>
              <a:rPr lang="en-US" dirty="0"/>
              <a:t>is privileged over race in law and normatively in </a:t>
            </a:r>
            <a:r>
              <a:rPr lang="en-US" dirty="0" smtClean="0"/>
              <a:t>society</a:t>
            </a:r>
          </a:p>
          <a:p>
            <a:r>
              <a:rPr lang="en-US" dirty="0"/>
              <a:t>Religion </a:t>
            </a:r>
            <a:r>
              <a:rPr lang="en-US" dirty="0" smtClean="0"/>
              <a:t>historically has been </a:t>
            </a:r>
            <a:r>
              <a:rPr lang="en-US" dirty="0"/>
              <a:t>raced in the US</a:t>
            </a:r>
          </a:p>
          <a:p>
            <a:pPr lvl="0"/>
            <a:r>
              <a:rPr lang="en-US" dirty="0" smtClean="0"/>
              <a:t>Religious </a:t>
            </a:r>
            <a:r>
              <a:rPr lang="en-US" dirty="0"/>
              <a:t>subordination is as much a part of American history as is racial subordination albeit in different forms, affecting different groups </a:t>
            </a:r>
            <a:r>
              <a:rPr lang="en-US" dirty="0" smtClean="0"/>
              <a:t>uniquely</a:t>
            </a:r>
          </a:p>
          <a:p>
            <a:pPr lvl="0"/>
            <a:r>
              <a:rPr lang="en-US" dirty="0" smtClean="0"/>
              <a:t>Racialization of Religion – traits of an ethnic or racial group associated with a religion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9F37-10EE-4876-8B67-C5F5EE4CD6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Manifest Destiny and Racial Subordination</a:t>
            </a:r>
          </a:p>
          <a:p>
            <a:r>
              <a:rPr lang="en-US" dirty="0" smtClean="0"/>
              <a:t>Mass Immigration of Irish, Italians, and Eastern European </a:t>
            </a:r>
            <a:endParaRPr lang="en-US" dirty="0"/>
          </a:p>
          <a:p>
            <a:r>
              <a:rPr lang="en-US" dirty="0" smtClean="0"/>
              <a:t>Asian Exclusion Laws</a:t>
            </a:r>
          </a:p>
          <a:p>
            <a:r>
              <a:rPr lang="en-US" dirty="0" smtClean="0"/>
              <a:t>Racialization of Islam and Construction of the “Racial Muslim”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/>
              <a:t>Manifest Destiny &amp; </a:t>
            </a:r>
            <a:br>
              <a:rPr lang="en-US" sz="3200" dirty="0" smtClean="0"/>
            </a:br>
            <a:r>
              <a:rPr lang="en-US" sz="3200" dirty="0" smtClean="0"/>
              <a:t>Racial Subordination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Christian Protestantism is a Civilizing Force</a:t>
            </a:r>
          </a:p>
          <a:p>
            <a:r>
              <a:rPr lang="en-US" dirty="0"/>
              <a:t>Christianity is legitimate, a universal truth</a:t>
            </a:r>
          </a:p>
          <a:p>
            <a:pPr lvl="1"/>
            <a:r>
              <a:rPr lang="en-US" dirty="0"/>
              <a:t>Other faiths illegitimate</a:t>
            </a:r>
          </a:p>
          <a:p>
            <a:r>
              <a:rPr lang="en-US" dirty="0" smtClean="0"/>
              <a:t>Conquering Native Americans</a:t>
            </a:r>
          </a:p>
          <a:p>
            <a:r>
              <a:rPr lang="en-US" dirty="0" smtClean="0"/>
              <a:t>Enslaving Africans</a:t>
            </a:r>
          </a:p>
          <a:p>
            <a:r>
              <a:rPr lang="en-US" dirty="0" smtClean="0"/>
              <a:t>Heathens, Barbaric, Savage, Uncivilized, Godless</a:t>
            </a:r>
          </a:p>
          <a:p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“American” </a:t>
            </a:r>
            <a:r>
              <a:rPr lang="en-US" dirty="0"/>
              <a:t>is to </a:t>
            </a:r>
            <a:r>
              <a:rPr lang="en-US" dirty="0" smtClean="0"/>
              <a:t>be “White” and Christian Protestant</a:t>
            </a:r>
          </a:p>
          <a:p>
            <a:pPr lvl="1"/>
            <a:r>
              <a:rPr lang="en-US" dirty="0" smtClean="0"/>
              <a:t>Christian Normalcy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3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/>
              <a:t>Mass Immigration of Irish,</a:t>
            </a:r>
            <a:br>
              <a:rPr lang="en-US" sz="3200" dirty="0" smtClean="0"/>
            </a:br>
            <a:r>
              <a:rPr lang="en-US" sz="3200" dirty="0" smtClean="0"/>
              <a:t>Italian, and Eastern Europeans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Inferior Whites</a:t>
            </a:r>
          </a:p>
          <a:p>
            <a:pPr lvl="1"/>
            <a:r>
              <a:rPr lang="en-US" dirty="0" smtClean="0"/>
              <a:t>Eugenics, Phenology, Physiology</a:t>
            </a:r>
          </a:p>
          <a:p>
            <a:r>
              <a:rPr lang="en-US" dirty="0" smtClean="0"/>
              <a:t>Uncivilized, primitive, dark-skinned</a:t>
            </a:r>
          </a:p>
          <a:p>
            <a:r>
              <a:rPr lang="en-US" dirty="0" smtClean="0"/>
              <a:t>Suspect loyalties</a:t>
            </a:r>
          </a:p>
          <a:p>
            <a:pPr lvl="1"/>
            <a:r>
              <a:rPr lang="en-US" dirty="0" smtClean="0"/>
              <a:t>Catholic Pope</a:t>
            </a:r>
          </a:p>
          <a:p>
            <a:r>
              <a:rPr lang="en-US" dirty="0" smtClean="0"/>
              <a:t>Anti-Democratic, Illiberal</a:t>
            </a:r>
          </a:p>
          <a:p>
            <a:r>
              <a:rPr lang="en-US" dirty="0" smtClean="0"/>
              <a:t>Rise of American (White Protestant) Nativism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7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200" dirty="0" smtClean="0"/>
              <a:t>Asian Exclusion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Laws of 1790 &amp; 1924</a:t>
            </a:r>
          </a:p>
          <a:p>
            <a:pPr lvl="1"/>
            <a:r>
              <a:rPr lang="en-US" dirty="0" smtClean="0"/>
              <a:t>Must be “White” to be a citizen</a:t>
            </a:r>
          </a:p>
          <a:p>
            <a:r>
              <a:rPr lang="en-US" dirty="0" smtClean="0"/>
              <a:t>Godless</a:t>
            </a:r>
          </a:p>
          <a:p>
            <a:r>
              <a:rPr lang="en-US" dirty="0" smtClean="0"/>
              <a:t>Suspect loyalties, duplicitous, secretive</a:t>
            </a:r>
          </a:p>
          <a:p>
            <a:r>
              <a:rPr lang="en-US" dirty="0" smtClean="0"/>
              <a:t>Anti-Democratic, Illiberal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24194"/>
      </p:ext>
    </p:extLst>
  </p:cSld>
  <p:clrMapOvr>
    <a:masterClrMapping/>
  </p:clrMapOvr>
</p:sld>
</file>

<file path=ppt/theme/theme1.xml><?xml version="1.0" encoding="utf-8"?>
<a:theme xmlns:a="http://schemas.openxmlformats.org/drawingml/2006/main" name="TAMU La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926</Words>
  <Application>Microsoft Office PowerPoint</Application>
  <PresentationFormat>On-screen Show (4:3)</PresentationFormat>
  <Paragraphs>154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TAMU Law PPT Template</vt:lpstr>
      <vt:lpstr>Muslim Americans at the Intersection of Religious Freedom and Racial Justice</vt:lpstr>
      <vt:lpstr>Overarching Research Questions</vt:lpstr>
      <vt:lpstr>Thesis</vt:lpstr>
      <vt:lpstr>Premise</vt:lpstr>
      <vt:lpstr>Premise</vt:lpstr>
      <vt:lpstr>Outline</vt:lpstr>
      <vt:lpstr>Manifest Destiny &amp;  Racial Subordination</vt:lpstr>
      <vt:lpstr>Mass Immigration of Irish, Italian, and Eastern Europeans</vt:lpstr>
      <vt:lpstr>Asian Exclusion</vt:lpstr>
      <vt:lpstr>The Mormon Menace</vt:lpstr>
      <vt:lpstr>The Jewish Conspiracy</vt:lpstr>
      <vt:lpstr>The Muslim Threat</vt:lpstr>
      <vt:lpstr>Theorizing Racialization of Religion</vt:lpstr>
      <vt:lpstr>The Social Construction of the “Racial Muslim”</vt:lpstr>
      <vt:lpstr>The Muslim Menace  From Most Dangerous to Least Threatening</vt:lpstr>
      <vt:lpstr>Racial Projects  Subordinating Muslims</vt:lpstr>
      <vt:lpstr>Racial Projects  Subordinating Muslims</vt:lpstr>
      <vt:lpstr>Broader Questions for the Future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</dc:creator>
  <cp:lastModifiedBy>sahar aziz</cp:lastModifiedBy>
  <cp:revision>95</cp:revision>
  <dcterms:created xsi:type="dcterms:W3CDTF">2014-01-18T16:15:30Z</dcterms:created>
  <dcterms:modified xsi:type="dcterms:W3CDTF">2016-10-03T13:47:48Z</dcterms:modified>
</cp:coreProperties>
</file>