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8" r:id="rId3"/>
    <p:sldId id="260" r:id="rId4"/>
    <p:sldId id="261" r:id="rId5"/>
    <p:sldId id="262" r:id="rId6"/>
    <p:sldId id="265" r:id="rId7"/>
    <p:sldId id="264" r:id="rId8"/>
    <p:sldId id="266" r:id="rId9"/>
    <p:sldId id="267" r:id="rId10"/>
    <p:sldId id="263" r:id="rId11"/>
    <p:sldId id="257" r:id="rId12"/>
    <p:sldId id="26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5373" autoAdjust="0"/>
  </p:normalViewPr>
  <p:slideViewPr>
    <p:cSldViewPr snapToGrid="0">
      <p:cViewPr>
        <p:scale>
          <a:sx n="77" d="100"/>
          <a:sy n="77" d="100"/>
        </p:scale>
        <p:origin x="408" y="2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69" d="100"/>
          <a:sy n="69" d="100"/>
        </p:scale>
        <p:origin x="2568"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C7F62-BE12-49EB-BC6C-7874CFE403D6}" type="datetimeFigureOut">
              <a:rPr lang="en-GB" smtClean="0"/>
              <a:t>03/10/2016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A3521-650E-4C5D-B341-520CBAAEB44B}" type="slidenum">
              <a:rPr lang="en-GB" smtClean="0"/>
              <a:t>‹#›</a:t>
            </a:fld>
            <a:endParaRPr lang="en-GB"/>
          </a:p>
        </p:txBody>
      </p:sp>
    </p:spTree>
    <p:extLst>
      <p:ext uri="{BB962C8B-B14F-4D97-AF65-F5344CB8AC3E}">
        <p14:creationId xmlns:p14="http://schemas.microsoft.com/office/powerpoint/2010/main" val="93441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Head of Public Policy, Lawyer  Evangelical Alliance </a:t>
            </a:r>
          </a:p>
          <a:p>
            <a:endParaRPr lang="en-GB" dirty="0"/>
          </a:p>
          <a:p>
            <a:r>
              <a:rPr lang="en-GB" dirty="0"/>
              <a:t>Short notice </a:t>
            </a:r>
          </a:p>
          <a:p>
            <a:endParaRPr lang="en-GB" dirty="0"/>
          </a:p>
          <a:p>
            <a:r>
              <a:rPr lang="en-GB" dirty="0"/>
              <a:t>Academia – Published and Be Damned – which I hope translate today into ‘ you have finished your session, please leave the room’ </a:t>
            </a:r>
          </a:p>
          <a:p>
            <a:endParaRPr lang="en-GB" dirty="0"/>
          </a:p>
          <a:p>
            <a:r>
              <a:rPr lang="en-GB" dirty="0"/>
              <a:t>When I shared that the EA turned 170 years old I was told that I was the perfect representative. </a:t>
            </a:r>
          </a:p>
          <a:p>
            <a:endParaRPr lang="en-GB" dirty="0"/>
          </a:p>
          <a:p>
            <a:r>
              <a:rPr lang="en-GB" dirty="0"/>
              <a:t>I hope to provide some observations as to the current fault lines between religion and secular culture which may help elicit some further discussion in the limited time we have.</a:t>
            </a:r>
          </a:p>
          <a:p>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1</a:t>
            </a:fld>
            <a:endParaRPr lang="en-GB" dirty="0"/>
          </a:p>
        </p:txBody>
      </p:sp>
    </p:spTree>
    <p:extLst>
      <p:ext uri="{BB962C8B-B14F-4D97-AF65-F5344CB8AC3E}">
        <p14:creationId xmlns:p14="http://schemas.microsoft.com/office/powerpoint/2010/main" val="203618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Commissioned</a:t>
            </a:r>
            <a:r>
              <a:rPr lang="en-GB" baseline="0" dirty="0"/>
              <a:t> by </a:t>
            </a:r>
            <a:r>
              <a:rPr lang="en-GB" baseline="0" dirty="0" err="1"/>
              <a:t>Barna</a:t>
            </a:r>
            <a:r>
              <a:rPr lang="en-GB" baseline="0" dirty="0"/>
              <a:t> Research – Book by David </a:t>
            </a:r>
            <a:r>
              <a:rPr lang="en-GB" baseline="0" dirty="0" err="1"/>
              <a:t>Kinnaman</a:t>
            </a:r>
            <a:r>
              <a:rPr lang="en-GB" baseline="0" dirty="0"/>
              <a:t>  “ Good Faith”</a:t>
            </a:r>
          </a:p>
          <a:p>
            <a:endParaRPr lang="en-GB" baseline="0" dirty="0"/>
          </a:p>
          <a:p>
            <a:r>
              <a:rPr lang="en-GB" dirty="0">
                <a:effectLst/>
              </a:rPr>
              <a:t>And if the data is right, tens of millions of religious Americans may be at risk of being ostracized, </a:t>
            </a:r>
            <a:r>
              <a:rPr lang="en-GB" dirty="0" err="1">
                <a:effectLst/>
              </a:rPr>
              <a:t>sidelined</a:t>
            </a:r>
            <a:r>
              <a:rPr lang="en-GB" dirty="0">
                <a:effectLst/>
              </a:rPr>
              <a:t>, or banished from social acceptability because of their beliefs. These are the very communities best positioned to attack genuine religious extremism. But </a:t>
            </a:r>
            <a:r>
              <a:rPr lang="en-GB" dirty="0" err="1">
                <a:effectLst/>
              </a:rPr>
              <a:t>labeling</a:t>
            </a:r>
            <a:r>
              <a:rPr lang="en-GB" dirty="0">
                <a:effectLst/>
              </a:rPr>
              <a:t> them ‘extremist’ simply encourages alienation and radicalization.</a:t>
            </a:r>
            <a:endParaRPr lang="en-GB" baseline="0" dirty="0"/>
          </a:p>
          <a:p>
            <a:endParaRPr lang="en-GB" baseline="0" dirty="0"/>
          </a:p>
          <a:p>
            <a:r>
              <a:rPr lang="en-GB" dirty="0">
                <a:effectLst/>
              </a:rPr>
              <a:t>One of the great cultural ironies of this is how those who most champion tolerance are often in such great need of the virtue themselves. </a:t>
            </a:r>
          </a:p>
          <a:p>
            <a:r>
              <a:rPr lang="en-GB" dirty="0">
                <a:effectLst/>
              </a:rPr>
              <a:t>Society calls “extremist” those believers they consider to be rigid, narrow-minded, and unaccepting of others. </a:t>
            </a:r>
          </a:p>
          <a:p>
            <a:endParaRPr lang="en-GB" dirty="0">
              <a:effectLst/>
            </a:endParaRPr>
          </a:p>
          <a:p>
            <a:r>
              <a:rPr lang="en-GB" dirty="0">
                <a:effectLst/>
              </a:rPr>
              <a:t>Indeed, </a:t>
            </a:r>
            <a:r>
              <a:rPr lang="en-GB" dirty="0" err="1">
                <a:effectLst/>
              </a:rPr>
              <a:t>prosletyism</a:t>
            </a:r>
            <a:r>
              <a:rPr lang="en-GB" dirty="0">
                <a:effectLst/>
              </a:rPr>
              <a:t> is not</a:t>
            </a:r>
            <a:r>
              <a:rPr lang="en-GB" baseline="0" dirty="0">
                <a:effectLst/>
              </a:rPr>
              <a:t> a problem, it is a sign of vibrant and free society with broad plural public square. </a:t>
            </a:r>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10</a:t>
            </a:fld>
            <a:endParaRPr lang="en-GB"/>
          </a:p>
        </p:txBody>
      </p:sp>
    </p:spTree>
    <p:extLst>
      <p:ext uri="{BB962C8B-B14F-4D97-AF65-F5344CB8AC3E}">
        <p14:creationId xmlns:p14="http://schemas.microsoft.com/office/powerpoint/2010/main" val="95489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there</a:t>
            </a:r>
            <a:r>
              <a:rPr lang="en-GB" baseline="0" dirty="0"/>
              <a:t> therefore any common ground? Can we defuse this potential culture war?</a:t>
            </a:r>
            <a:endParaRPr lang="en-GB" dirty="0"/>
          </a:p>
          <a:p>
            <a:endParaRPr lang="en-GB" dirty="0"/>
          </a:p>
          <a:p>
            <a:r>
              <a:rPr lang="en-GB" dirty="0"/>
              <a:t>In how we determine</a:t>
            </a:r>
            <a:r>
              <a:rPr lang="en-GB" baseline="0" dirty="0"/>
              <a:t> therefore what is good, social psychologist Jonathan </a:t>
            </a:r>
            <a:r>
              <a:rPr lang="en-GB" baseline="0" dirty="0" err="1"/>
              <a:t>Heidt</a:t>
            </a:r>
            <a:r>
              <a:rPr lang="en-GB" baseline="0" dirty="0"/>
              <a:t> –</a:t>
            </a:r>
          </a:p>
          <a:p>
            <a:r>
              <a:rPr lang="en-GB" dirty="0"/>
              <a:t>an insightful text into how modern society makes up its mind about moral issues.</a:t>
            </a:r>
            <a:r>
              <a:rPr lang="en-GB" baseline="0" dirty="0"/>
              <a:t> the most prevalent dimensions of modern moral thinking lie at the top.</a:t>
            </a:r>
          </a:p>
          <a:p>
            <a:endParaRPr lang="en-GB" baseline="0" dirty="0"/>
          </a:p>
          <a:p>
            <a:r>
              <a:rPr lang="en-GB" baseline="0" dirty="0"/>
              <a:t>But perhaps more than anything is that he alludes to his belief that many in society, growth in existentialism particularly millennials primarily ‘</a:t>
            </a:r>
            <a:r>
              <a:rPr lang="en-GB" b="1" u="sng" baseline="0" dirty="0"/>
              <a:t>think with their feelings’. </a:t>
            </a:r>
          </a:p>
          <a:p>
            <a:endParaRPr lang="en-GB" baseline="0" dirty="0"/>
          </a:p>
          <a:p>
            <a:r>
              <a:rPr lang="en-GB" baseline="0" dirty="0"/>
              <a:t>This is problematic to dialogue as one person’s subjective notion of human flourishing may profoundly differ from another </a:t>
            </a:r>
            <a:r>
              <a:rPr lang="en-GB" baseline="0" dirty="0" err="1"/>
              <a:t>persons’s</a:t>
            </a:r>
            <a:r>
              <a:rPr lang="en-GB" baseline="0" dirty="0"/>
              <a:t> or indeed of an established worldview.</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11</a:t>
            </a:fld>
            <a:endParaRPr lang="en-GB"/>
          </a:p>
        </p:txBody>
      </p:sp>
    </p:spTree>
    <p:extLst>
      <p:ext uri="{BB962C8B-B14F-4D97-AF65-F5344CB8AC3E}">
        <p14:creationId xmlns:p14="http://schemas.microsoft.com/office/powerpoint/2010/main" val="91991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Pluralism</a:t>
            </a:r>
            <a:r>
              <a:rPr lang="en-GB" baseline="0" dirty="0"/>
              <a:t> is not the same as relativism – there is discomfort in some religious organisations at recognising and embracing plurality. </a:t>
            </a:r>
          </a:p>
          <a:p>
            <a:r>
              <a:rPr lang="en-GB" baseline="0" dirty="0"/>
              <a:t>But embracing a plural public square and respecting individual conscience does not mean that there is no such thing as religious truth – in fact most here today are perhaps convinced there is. </a:t>
            </a:r>
          </a:p>
          <a:p>
            <a:endParaRPr lang="en-GB" baseline="0" dirty="0"/>
          </a:p>
          <a:p>
            <a:r>
              <a:rPr lang="en-GB" baseline="0" dirty="0"/>
              <a:t>Understand, particularly with millennials that in a plural society we will work and live alongside those with whom we profoundly disagree.</a:t>
            </a:r>
          </a:p>
          <a:p>
            <a:r>
              <a:rPr lang="en-GB" baseline="0" dirty="0"/>
              <a:t>In a plural public square, there is no right not to be offended but many reasons not to offend -  religious freedom and wider liberties cannot fall at the first hurdle of subjective offence. </a:t>
            </a:r>
          </a:p>
          <a:p>
            <a:endParaRPr lang="en-GB" baseline="0" dirty="0"/>
          </a:p>
          <a:p>
            <a:r>
              <a:rPr lang="en-GB" baseline="0" dirty="0" err="1"/>
              <a:t>Laicite</a:t>
            </a:r>
            <a:r>
              <a:rPr lang="en-GB" baseline="0" dirty="0"/>
              <a:t> – elevated equality, restricted liberty, forgotten about fraternity – the glue – vital third leg of the stool balancing the inherent tension between liberty and equality.</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12</a:t>
            </a:fld>
            <a:endParaRPr lang="en-GB"/>
          </a:p>
        </p:txBody>
      </p:sp>
    </p:spTree>
    <p:extLst>
      <p:ext uri="{BB962C8B-B14F-4D97-AF65-F5344CB8AC3E}">
        <p14:creationId xmlns:p14="http://schemas.microsoft.com/office/powerpoint/2010/main" val="10354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4814"/>
            <a:ext cx="5486400" cy="3086100"/>
          </a:xfrm>
        </p:spPr>
      </p:sp>
      <p:sp>
        <p:nvSpPr>
          <p:cNvPr id="3" name="Notes Placeholder 2"/>
          <p:cNvSpPr>
            <a:spLocks noGrp="1"/>
          </p:cNvSpPr>
          <p:nvPr>
            <p:ph type="body" idx="1"/>
          </p:nvPr>
        </p:nvSpPr>
        <p:spPr>
          <a:xfrm>
            <a:off x="733022" y="3752313"/>
            <a:ext cx="5486400" cy="3600450"/>
          </a:xfrm>
        </p:spPr>
        <p:txBody>
          <a:bodyPr/>
          <a:lstStyle/>
          <a:p>
            <a:r>
              <a:rPr lang="en-GB" dirty="0"/>
              <a:t>Best of Times</a:t>
            </a:r>
            <a:r>
              <a:rPr lang="en-GB" baseline="0" dirty="0"/>
              <a:t> and Worst of Times:</a:t>
            </a:r>
          </a:p>
          <a:p>
            <a:endParaRPr lang="en-GB" baseline="0" dirty="0"/>
          </a:p>
          <a:p>
            <a:r>
              <a:rPr lang="en-GB" dirty="0"/>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 - in short, the period was so far like the present period, that some of its noisiest authorities insisted on its being received, for good or for evil, in the superlative degree of comparison only</a:t>
            </a:r>
            <a:r>
              <a:rPr lang="en-GB" baseline="0" dirty="0"/>
              <a:t> </a:t>
            </a:r>
          </a:p>
          <a:p>
            <a:endParaRPr lang="en-GB" baseline="0" dirty="0"/>
          </a:p>
          <a:p>
            <a:r>
              <a:rPr lang="en-GB" baseline="0" dirty="0"/>
              <a:t>Dickens was Speaking of the French Revolution – today despite what I have highlighted I do have cause for hope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Evangelical Alliance and other faith groups not represented here are deeply grateful for the contribution of the LDS Church in the UK and Europe towards religious liberty.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collaborative approach of the LDS Church I believe is an effective template for securing </a:t>
            </a:r>
            <a:r>
              <a:rPr lang="en-GB" baseline="0" dirty="0" err="1"/>
              <a:t>FoRB</a:t>
            </a:r>
            <a:r>
              <a:rPr lang="en-GB" baseline="0" dirty="0"/>
              <a:t> in a Pluralistic World and the current challenges we all face.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Adopting a choral approach is perhaps an appropriate metaphor in light of what we experienced yesterday at Conference.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It is my hope and prayer that together we can continue to live in societies characterised by vibrant Spiritual Songs rather suppressed silence.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As we saw in the ‘Legacy’ film – it is achievable and worth contending for. </a:t>
            </a:r>
          </a:p>
          <a:p>
            <a:endParaRPr lang="en-GB" baseline="0" dirty="0"/>
          </a:p>
        </p:txBody>
      </p:sp>
      <p:sp>
        <p:nvSpPr>
          <p:cNvPr id="4" name="Slide Number Placeholder 3"/>
          <p:cNvSpPr>
            <a:spLocks noGrp="1"/>
          </p:cNvSpPr>
          <p:nvPr>
            <p:ph type="sldNum" sz="quarter" idx="10"/>
          </p:nvPr>
        </p:nvSpPr>
        <p:spPr/>
        <p:txBody>
          <a:bodyPr/>
          <a:lstStyle/>
          <a:p>
            <a:fld id="{C4EA3521-650E-4C5D-B341-520CBAAEB44B}" type="slidenum">
              <a:rPr lang="en-GB" smtClean="0"/>
              <a:t>13</a:t>
            </a:fld>
            <a:endParaRPr lang="en-GB"/>
          </a:p>
        </p:txBody>
      </p:sp>
    </p:spTree>
    <p:extLst>
      <p:ext uri="{BB962C8B-B14F-4D97-AF65-F5344CB8AC3E}">
        <p14:creationId xmlns:p14="http://schemas.microsoft.com/office/powerpoint/2010/main" val="286605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6472"/>
            <a:ext cx="5486400" cy="3086100"/>
          </a:xfrm>
        </p:spPr>
      </p:sp>
      <p:sp>
        <p:nvSpPr>
          <p:cNvPr id="3" name="Notes Placeholder 2"/>
          <p:cNvSpPr>
            <a:spLocks noGrp="1"/>
          </p:cNvSpPr>
          <p:nvPr>
            <p:ph type="body" idx="1"/>
          </p:nvPr>
        </p:nvSpPr>
        <p:spPr>
          <a:xfrm>
            <a:off x="685800" y="3971059"/>
            <a:ext cx="5486400" cy="3600450"/>
          </a:xfrm>
        </p:spPr>
        <p:txBody>
          <a:bodyPr/>
          <a:lstStyle/>
          <a:p>
            <a:endParaRPr lang="en-GB" dirty="0"/>
          </a:p>
          <a:p>
            <a:r>
              <a:rPr lang="en-GB" dirty="0"/>
              <a:t>In the opening scene of the 2001 film adaptation of “The Fellowship of the Ring,” Cate Blanchett’s Galadriel whispers hauntingly:</a:t>
            </a:r>
          </a:p>
          <a:p>
            <a:endParaRPr lang="en-GB" dirty="0"/>
          </a:p>
          <a:p>
            <a:r>
              <a:rPr lang="en-GB" i="1" dirty="0"/>
              <a:t>“The world has changed. I can feel it in the water. I feel it in the earth. I smell it in the air. Much that once was is lost; for none now live who remember it.”</a:t>
            </a:r>
          </a:p>
          <a:p>
            <a:endParaRPr lang="en-GB" dirty="0"/>
          </a:p>
          <a:p>
            <a:r>
              <a:rPr lang="en-GB" dirty="0"/>
              <a:t>Western Christians in 2016 can relate. </a:t>
            </a:r>
            <a:r>
              <a:rPr lang="en-GB" i="1" dirty="0"/>
              <a:t>Something has shifted.</a:t>
            </a:r>
            <a:r>
              <a:rPr lang="en-GB" dirty="0"/>
              <a:t> The world we inhabit seems to have become </a:t>
            </a:r>
            <a:r>
              <a:rPr lang="en-GB" i="1" dirty="0"/>
              <a:t>indifferent or hostile </a:t>
            </a:r>
            <a:r>
              <a:rPr lang="en-GB" dirty="0"/>
              <a:t>towards God and the supernatural. </a:t>
            </a:r>
          </a:p>
          <a:p>
            <a:endParaRPr lang="en-GB" dirty="0"/>
          </a:p>
          <a:p>
            <a:r>
              <a:rPr lang="en-GB" dirty="0"/>
              <a:t>Whilst I cannot speak for those of other faiths, it is not an unfamiliar refrain in </a:t>
            </a:r>
            <a:r>
              <a:rPr lang="en-GB" dirty="0" err="1"/>
              <a:t>FoRB</a:t>
            </a:r>
            <a:r>
              <a:rPr lang="en-GB" dirty="0"/>
              <a:t> circles from many in Europe and North America.</a:t>
            </a:r>
          </a:p>
          <a:p>
            <a:endParaRPr lang="en-GB" dirty="0"/>
          </a:p>
          <a:p>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2</a:t>
            </a:fld>
            <a:endParaRPr lang="en-GB"/>
          </a:p>
        </p:txBody>
      </p:sp>
    </p:spTree>
    <p:extLst>
      <p:ext uri="{BB962C8B-B14F-4D97-AF65-F5344CB8AC3E}">
        <p14:creationId xmlns:p14="http://schemas.microsoft.com/office/powerpoint/2010/main" val="15451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7200"/>
            <a:ext cx="5486400" cy="3086100"/>
          </a:xfrm>
        </p:spPr>
      </p:sp>
      <p:sp>
        <p:nvSpPr>
          <p:cNvPr id="3" name="Notes Placeholder 2"/>
          <p:cNvSpPr>
            <a:spLocks noGrp="1"/>
          </p:cNvSpPr>
          <p:nvPr>
            <p:ph type="body" idx="1"/>
          </p:nvPr>
        </p:nvSpPr>
        <p:spPr>
          <a:xfrm>
            <a:off x="685800" y="3756313"/>
            <a:ext cx="5486400" cy="4653395"/>
          </a:xfrm>
        </p:spPr>
        <p:txBody>
          <a:bodyPr/>
          <a:lstStyle/>
          <a:p>
            <a:r>
              <a:rPr lang="en-GB" dirty="0"/>
              <a:t>Lots of commentary and</a:t>
            </a:r>
            <a:r>
              <a:rPr lang="en-GB" baseline="0" dirty="0"/>
              <a:t> events across the globe waxing lyrical about the significance of this document in the development of human rights, equality and democracy.</a:t>
            </a:r>
          </a:p>
          <a:p>
            <a:endParaRPr lang="en-GB" baseline="0" dirty="0"/>
          </a:p>
          <a:p>
            <a:r>
              <a:rPr lang="en-GB" baseline="0" dirty="0"/>
              <a:t>Lord Denning probably the most famous English judge of all time and beloved of law students described this document as: </a:t>
            </a:r>
          </a:p>
          <a:p>
            <a:endParaRPr lang="en-GB" baseline="0" dirty="0"/>
          </a:p>
          <a:p>
            <a:r>
              <a:rPr lang="en-GB" i="1" baseline="0" dirty="0"/>
              <a:t>“</a:t>
            </a:r>
            <a:r>
              <a:rPr lang="en-GB" i="1" dirty="0"/>
              <a:t>greatest constitutional document of all times – the foundation of the freedom of the individual against the arbitrary authority of the despot”, </a:t>
            </a:r>
          </a:p>
          <a:p>
            <a:endParaRPr lang="en-GB" dirty="0"/>
          </a:p>
          <a:p>
            <a:r>
              <a:rPr lang="en-GB" dirty="0"/>
              <a:t>Barack Obama declared that it, “first laid out the liberties of man.”</a:t>
            </a:r>
          </a:p>
          <a:p>
            <a:endParaRPr lang="en-GB" dirty="0"/>
          </a:p>
          <a:p>
            <a:r>
              <a:rPr lang="en-GB" dirty="0"/>
              <a:t>However, the Christian original of the document was barely mentioned in events and media coverage. The likely author –the once exiled Archbishop of Canterbury, Stephen Langton a theologian drew a radical concept from the book of Deuteronomy namely  equality before the law – even for Kings. A pretty radical idea in its time.</a:t>
            </a:r>
          </a:p>
          <a:p>
            <a:endParaRPr lang="en-GB" dirty="0"/>
          </a:p>
          <a:p>
            <a:r>
              <a:rPr lang="en-GB" dirty="0"/>
              <a:t>From a Christian perspective, the deafening silence on the Christian roots of Magna Carta and its freedoms was perhaps at best - a sign of cultural amnesia about who we are and what has shaped us and at worst a historical deconstruction by secularist in their attempt to re-write history to suit their own worldviews and therein shape the future. </a:t>
            </a:r>
          </a:p>
          <a:p>
            <a:endParaRPr lang="en-GB" dirty="0"/>
          </a:p>
          <a:p>
            <a:r>
              <a:rPr lang="en-GB" dirty="0"/>
              <a:t>This battle that is raging today – about yesterday – for tomorrow, reflects an age old struggle for truth that cannot be ignored . This is because, as the Bible teaches us time and time again; what we neglect in this generation will be rejected in the next.</a:t>
            </a:r>
          </a:p>
          <a:p>
            <a:endParaRPr lang="en-GB" dirty="0"/>
          </a:p>
          <a:p>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3</a:t>
            </a:fld>
            <a:endParaRPr lang="en-GB"/>
          </a:p>
        </p:txBody>
      </p:sp>
    </p:spTree>
    <p:extLst>
      <p:ext uri="{BB962C8B-B14F-4D97-AF65-F5344CB8AC3E}">
        <p14:creationId xmlns:p14="http://schemas.microsoft.com/office/powerpoint/2010/main" val="178054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279400"/>
            <a:ext cx="4800600" cy="2700338"/>
          </a:xfrm>
        </p:spPr>
      </p:sp>
      <p:sp>
        <p:nvSpPr>
          <p:cNvPr id="3" name="Notes Placeholder 2"/>
          <p:cNvSpPr>
            <a:spLocks noGrp="1"/>
          </p:cNvSpPr>
          <p:nvPr>
            <p:ph type="body" idx="1"/>
          </p:nvPr>
        </p:nvSpPr>
        <p:spPr>
          <a:xfrm>
            <a:off x="698679" y="3198254"/>
            <a:ext cx="5715000" cy="545205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Despite Western secularists/atheists enjoying the unparalleled benefits of Christianity, they are busy not only in wilfully denying the religious source of their own freedoms and securities, many are actually to undermine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Many well intentioned efforts to do justice and frame society without</a:t>
            </a:r>
            <a:r>
              <a:rPr lang="en-GB" sz="1200" kern="1200" baseline="0" dirty="0">
                <a:solidFill>
                  <a:schemeClr val="tx1"/>
                </a:solidFill>
                <a:effectLst/>
                <a:latin typeface="+mn-lt"/>
                <a:ea typeface="+mn-ea"/>
                <a:cs typeface="+mn-cs"/>
              </a:rPr>
              <a:t> any religious </a:t>
            </a:r>
            <a:r>
              <a:rPr lang="en-GB" sz="1200" kern="1200" dirty="0">
                <a:solidFill>
                  <a:schemeClr val="tx1"/>
                </a:solidFill>
                <a:effectLst/>
                <a:latin typeface="+mn-lt"/>
                <a:ea typeface="+mn-ea"/>
                <a:cs typeface="+mn-cs"/>
              </a:rPr>
              <a:t>are profoundly</a:t>
            </a:r>
            <a:r>
              <a:rPr lang="en-GB" sz="1200" kern="1200" baseline="0" dirty="0">
                <a:solidFill>
                  <a:schemeClr val="tx1"/>
                </a:solidFill>
                <a:effectLst/>
                <a:latin typeface="+mn-lt"/>
                <a:ea typeface="+mn-ea"/>
                <a:cs typeface="+mn-cs"/>
              </a:rPr>
              <a:t> misconceived – none illustrated by extremism – but please let me bridge this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FoRB</a:t>
            </a:r>
            <a:r>
              <a:rPr lang="en-GB" sz="1200" kern="1200" dirty="0">
                <a:solidFill>
                  <a:schemeClr val="tx1"/>
                </a:solidFill>
                <a:effectLst/>
                <a:latin typeface="+mn-lt"/>
                <a:ea typeface="+mn-ea"/>
                <a:cs typeface="+mn-cs"/>
              </a:rPr>
              <a:t> underpins all our other freedoms – freedom of conscience, speech, association,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 </a:t>
            </a:r>
            <a:r>
              <a:rPr lang="en-GB" sz="1200" u="sng" kern="1200" dirty="0">
                <a:solidFill>
                  <a:schemeClr val="tx1"/>
                </a:solidFill>
                <a:effectLst/>
                <a:latin typeface="+mn-lt"/>
                <a:ea typeface="+mn-ea"/>
                <a:cs typeface="+mn-cs"/>
              </a:rPr>
              <a:t>they all make no sense without Freedom of Religion or Belief – they</a:t>
            </a:r>
            <a:r>
              <a:rPr lang="en-GB" sz="1200" u="sng" kern="1200" baseline="0" dirty="0">
                <a:solidFill>
                  <a:schemeClr val="tx1"/>
                </a:solidFill>
                <a:effectLst/>
                <a:latin typeface="+mn-lt"/>
                <a:ea typeface="+mn-ea"/>
                <a:cs typeface="+mn-cs"/>
              </a:rPr>
              <a:t> define each other and don’t exist alone. This has led to freedom without virtue.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Freedoms and choices without any moral responsibilities to others – without learning what Alex de </a:t>
            </a:r>
            <a:r>
              <a:rPr lang="en-GB" sz="1200" kern="1200" dirty="0" err="1">
                <a:solidFill>
                  <a:schemeClr val="tx1"/>
                </a:solidFill>
                <a:effectLst/>
                <a:latin typeface="+mn-lt"/>
                <a:ea typeface="+mn-ea"/>
                <a:cs typeface="+mn-cs"/>
              </a:rPr>
              <a:t>Tocqville</a:t>
            </a:r>
            <a:r>
              <a:rPr lang="en-GB" sz="1200" kern="1200" dirty="0">
                <a:solidFill>
                  <a:schemeClr val="tx1"/>
                </a:solidFill>
                <a:effectLst/>
                <a:latin typeface="+mn-lt"/>
                <a:ea typeface="+mn-ea"/>
                <a:cs typeface="+mn-cs"/>
              </a:rPr>
              <a:t> called the ‘habits of the heart’ – can lead many</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lives our lives without taboos and unspoken social rules.  Charlie Hebdo?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Without a moral consensus on freedom, we only have legal compulsion – the state enforcing freedom using secularised French logic akin to thinkers like Robespierre who stated ‘if a man will not be free, we will force him to be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the same logic of Rousseau, the</a:t>
            </a:r>
            <a:r>
              <a:rPr lang="en-GB" sz="1200" kern="1200" baseline="0" dirty="0">
                <a:solidFill>
                  <a:schemeClr val="tx1"/>
                </a:solidFill>
                <a:effectLst/>
                <a:latin typeface="+mn-lt"/>
                <a:ea typeface="+mn-ea"/>
                <a:cs typeface="+mn-cs"/>
              </a:rPr>
              <a:t> UK </a:t>
            </a:r>
            <a:r>
              <a:rPr lang="en-GB" sz="1200" kern="1200" dirty="0">
                <a:solidFill>
                  <a:schemeClr val="tx1"/>
                </a:solidFill>
                <a:effectLst/>
                <a:latin typeface="+mn-lt"/>
                <a:ea typeface="+mn-ea"/>
                <a:cs typeface="+mn-cs"/>
              </a:rPr>
              <a:t>has also been moving from away from the common law and a philosophy of ‘freedom from’ (whereby the law protected against state intrusion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 the ‘freedom to’ (whereby the state defines what freedom is and isn't).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means that the state increasingly operates on the basis that </a:t>
            </a:r>
            <a:r>
              <a:rPr lang="en-GB" sz="1200" u="sng" kern="1200" dirty="0">
                <a:solidFill>
                  <a:schemeClr val="tx1"/>
                </a:solidFill>
                <a:effectLst/>
                <a:latin typeface="+mn-lt"/>
                <a:ea typeface="+mn-ea"/>
                <a:cs typeface="+mn-cs"/>
              </a:rPr>
              <a:t>what is not legal is forbidden.</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of this means that, in absence of a guiding morality for society, and ‘everyone doing what’s right in their own eyes’, the State’ sees it necessary to create more and more laws to stop people from ‘offending each other – so we have ‘hate crime’ laws</a:t>
            </a:r>
            <a:r>
              <a:rPr lang="en-GB" sz="1200" kern="1200" baseline="0" dirty="0">
                <a:solidFill>
                  <a:schemeClr val="tx1"/>
                </a:solidFill>
                <a:effectLst/>
                <a:latin typeface="+mn-lt"/>
                <a:ea typeface="+mn-ea"/>
                <a:cs typeface="+mn-cs"/>
              </a:rPr>
              <a:t> a</a:t>
            </a:r>
            <a:r>
              <a:rPr lang="en-GB" sz="1200" kern="1200" dirty="0">
                <a:solidFill>
                  <a:schemeClr val="tx1"/>
                </a:solidFill>
                <a:effectLst/>
                <a:latin typeface="+mn-lt"/>
                <a:ea typeface="+mn-ea"/>
                <a:cs typeface="+mn-cs"/>
              </a:rPr>
              <a:t>nd society increasingly fragments into evermore self-designated victim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4</a:t>
            </a:fld>
            <a:endParaRPr lang="en-GB" dirty="0"/>
          </a:p>
        </p:txBody>
      </p:sp>
    </p:spTree>
    <p:extLst>
      <p:ext uri="{BB962C8B-B14F-4D97-AF65-F5344CB8AC3E}">
        <p14:creationId xmlns:p14="http://schemas.microsoft.com/office/powerpoint/2010/main" val="292800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0238" y="630238"/>
            <a:ext cx="5486400" cy="3086100"/>
          </a:xfrm>
        </p:spPr>
      </p:sp>
      <p:sp>
        <p:nvSpPr>
          <p:cNvPr id="3" name="Notes Placeholder 2"/>
          <p:cNvSpPr>
            <a:spLocks noGrp="1"/>
          </p:cNvSpPr>
          <p:nvPr>
            <p:ph type="body" idx="1"/>
          </p:nvPr>
        </p:nvSpPr>
        <p:spPr>
          <a:xfrm>
            <a:off x="437882" y="3945496"/>
            <a:ext cx="5855594" cy="4979563"/>
          </a:xfrm>
        </p:spPr>
        <p:txBody>
          <a:bodyPr/>
          <a:lstStyle/>
          <a:p>
            <a:r>
              <a:rPr lang="en-GB" dirty="0"/>
              <a:t>I was in Nice this summer</a:t>
            </a:r>
            <a:r>
              <a:rPr lang="en-GB" baseline="0" dirty="0"/>
              <a:t> –shortly after the atrocity but before the </a:t>
            </a:r>
            <a:r>
              <a:rPr lang="en-GB" dirty="0"/>
              <a:t>French </a:t>
            </a:r>
            <a:r>
              <a:rPr lang="en-GB" dirty="0" err="1"/>
              <a:t>Burkini</a:t>
            </a:r>
            <a:r>
              <a:rPr lang="en-GB" dirty="0"/>
              <a:t> Ban on Public Beaches was brought into force. </a:t>
            </a:r>
          </a:p>
          <a:p>
            <a:endParaRPr lang="en-GB" dirty="0"/>
          </a:p>
          <a:p>
            <a:r>
              <a:rPr lang="en-GB" dirty="0"/>
              <a:t>Whilst ultimately</a:t>
            </a:r>
            <a:r>
              <a:rPr lang="en-GB" baseline="0" dirty="0"/>
              <a:t> struck down by the French Courts, it remains perhaps the most potent manifestation of </a:t>
            </a:r>
            <a:r>
              <a:rPr lang="en-GB" baseline="0" dirty="0" err="1"/>
              <a:t>Robspierrian</a:t>
            </a:r>
            <a:r>
              <a:rPr lang="en-GB" baseline="0" dirty="0"/>
              <a:t> logic – ‘of if a man wont be free we shall force him to be so’ .</a:t>
            </a:r>
          </a:p>
          <a:p>
            <a:r>
              <a:rPr lang="en-GB" baseline="0" dirty="0"/>
              <a:t>Notably, and alarmingly, in the UK, following the ban, an opinion poll found a majority of Britons would be in favour of a similar ban – this is unprecedented.</a:t>
            </a:r>
          </a:p>
          <a:p>
            <a:endParaRPr lang="en-GB" baseline="0" dirty="0"/>
          </a:p>
          <a:p>
            <a:r>
              <a:rPr lang="en-GB" dirty="0"/>
              <a:t>A halal supermarket in Paris has been ordered by local authorities to sell pork and alcohol or face closure. The Good Price mini-market in Colombes has not followed the conditions of its lease, which states the shop must act as a "general food store“. The authority argues that members of the local community are not being served properly if the shop does not sell pork or alcohol products.  </a:t>
            </a:r>
          </a:p>
          <a:p>
            <a:endParaRPr lang="en-GB" dirty="0"/>
          </a:p>
          <a:p>
            <a:r>
              <a:rPr lang="en-GB" dirty="0"/>
              <a:t>Should secularists </a:t>
            </a:r>
            <a:r>
              <a:rPr lang="en-GB" baseline="0" dirty="0"/>
              <a:t>guarantee a right to purchase pornographic materials?  This is a manifestation of the direction of travel from ‘freedom from’ to ‘freedom to’.</a:t>
            </a:r>
          </a:p>
          <a:p>
            <a:br>
              <a:rPr lang="en-GB" baseline="0" dirty="0"/>
            </a:br>
            <a:r>
              <a:rPr lang="en-GB" baseline="0" dirty="0"/>
              <a:t>Sarkozy’s new book – proposes national ban on </a:t>
            </a:r>
            <a:r>
              <a:rPr lang="en-GB" baseline="0" dirty="0" err="1"/>
              <a:t>burkini’s</a:t>
            </a:r>
            <a:r>
              <a:rPr lang="en-GB" baseline="0" dirty="0"/>
              <a:t> and removal of a pork free option for school meals.</a:t>
            </a:r>
          </a:p>
          <a:p>
            <a:endParaRPr lang="en-GB" baseline="0" dirty="0"/>
          </a:p>
          <a:p>
            <a:r>
              <a:rPr lang="en-GB" baseline="0" dirty="0"/>
              <a:t>In the UK, one vocal Secularist described the proposed policy on school meals as ‘an abuse of secularism’ – but unsurprisingly he failed to articulate why this was an abuse as opposed to a natural extension of an ideology which seeks to remove all references and manifestation of religion from school.  </a:t>
            </a:r>
          </a:p>
          <a:p>
            <a:endParaRPr lang="en-GB" dirty="0"/>
          </a:p>
          <a:p>
            <a:r>
              <a:rPr lang="en-GB" dirty="0"/>
              <a:t>But the UK has pressing </a:t>
            </a:r>
            <a:r>
              <a:rPr lang="en-GB" dirty="0" err="1"/>
              <a:t>FoRB</a:t>
            </a:r>
            <a:r>
              <a:rPr lang="en-GB" dirty="0"/>
              <a:t> problems and unfortunately has exported them…</a:t>
            </a:r>
          </a:p>
          <a:p>
            <a:endParaRPr lang="en-GB" baseline="0" dirty="0"/>
          </a:p>
          <a:p>
            <a:endParaRPr lang="en-GB" baseline="0" dirty="0"/>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5</a:t>
            </a:fld>
            <a:endParaRPr lang="en-GB"/>
          </a:p>
        </p:txBody>
      </p:sp>
    </p:spTree>
    <p:extLst>
      <p:ext uri="{BB962C8B-B14F-4D97-AF65-F5344CB8AC3E}">
        <p14:creationId xmlns:p14="http://schemas.microsoft.com/office/powerpoint/2010/main" val="73667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Includes</a:t>
            </a:r>
            <a:r>
              <a:rPr lang="en-GB" baseline="0" dirty="0"/>
              <a:t> ‘NON-VIOLENT EXTREMISM’ (seems to be a thought crime)</a:t>
            </a:r>
          </a:p>
          <a:p>
            <a:r>
              <a:rPr lang="en-GB" baseline="0" dirty="0"/>
              <a:t>What are fundamental values? ‘Evolved over time’ ‘shared by the overwhelming majority of the British population.</a:t>
            </a:r>
          </a:p>
          <a:p>
            <a:endParaRPr lang="en-GB" baseline="0" dirty="0"/>
          </a:p>
          <a:p>
            <a:r>
              <a:rPr lang="en-GB" baseline="0" dirty="0"/>
              <a:t>What is more fundamental historic religious liberty or recent equality provisions?</a:t>
            </a:r>
          </a:p>
          <a:p>
            <a:endParaRPr lang="en-GB" baseline="0" dirty="0"/>
          </a:p>
          <a:p>
            <a:r>
              <a:rPr lang="en-GB" baseline="0" dirty="0"/>
              <a:t>What is the source for this document ? – We have no written constitution – will anything else be read in – and from where? Not exhaustive</a:t>
            </a:r>
          </a:p>
          <a:p>
            <a:endParaRPr lang="en-GB" baseline="0" dirty="0"/>
          </a:p>
          <a:p>
            <a:r>
              <a:rPr lang="en-GB" baseline="0" dirty="0"/>
              <a:t>What about absolute truth claims ? – Is in intolerant and disrespectful to make exclusive truth claims?</a:t>
            </a:r>
          </a:p>
          <a:p>
            <a:endParaRPr lang="en-GB" baseline="0" dirty="0"/>
          </a:p>
          <a:p>
            <a:r>
              <a:rPr lang="en-GB" baseline="0" dirty="0"/>
              <a:t>Is there not a difference between respecting the person but not respecting their belief?</a:t>
            </a:r>
          </a:p>
        </p:txBody>
      </p:sp>
      <p:sp>
        <p:nvSpPr>
          <p:cNvPr id="4" name="Slide Number Placeholder 3"/>
          <p:cNvSpPr>
            <a:spLocks noGrp="1"/>
          </p:cNvSpPr>
          <p:nvPr>
            <p:ph type="sldNum" sz="quarter" idx="10"/>
          </p:nvPr>
        </p:nvSpPr>
        <p:spPr>
          <a:xfrm>
            <a:off x="3891540" y="8705995"/>
            <a:ext cx="2971800" cy="458787"/>
          </a:xfrm>
        </p:spPr>
        <p:txBody>
          <a:bodyPr/>
          <a:lstStyle/>
          <a:p>
            <a:fld id="{C4EA3521-650E-4C5D-B341-520CBAAEB44B}" type="slidenum">
              <a:rPr lang="en-GB" smtClean="0"/>
              <a:t>6</a:t>
            </a:fld>
            <a:endParaRPr lang="en-GB"/>
          </a:p>
        </p:txBody>
      </p:sp>
    </p:spTree>
    <p:extLst>
      <p:ext uri="{BB962C8B-B14F-4D97-AF65-F5344CB8AC3E}">
        <p14:creationId xmlns:p14="http://schemas.microsoft.com/office/powerpoint/2010/main" val="72536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 Cameron has rejected Magna Carta.</a:t>
            </a:r>
          </a:p>
          <a:p>
            <a:endParaRPr lang="en-GB" dirty="0"/>
          </a:p>
          <a:p>
            <a:r>
              <a:rPr lang="en-GB" dirty="0"/>
              <a:t>Disregard</a:t>
            </a:r>
            <a:r>
              <a:rPr lang="en-GB" baseline="0" dirty="0"/>
              <a:t> for the rule of law makes </a:t>
            </a:r>
            <a:r>
              <a:rPr lang="en-GB" baseline="0" dirty="0" err="1"/>
              <a:t>Govt</a:t>
            </a:r>
            <a:r>
              <a:rPr lang="en-GB" baseline="0" dirty="0"/>
              <a:t> extremist by their own definition</a:t>
            </a:r>
            <a:endParaRPr lang="en-GB" dirty="0"/>
          </a:p>
          <a:p>
            <a:endParaRPr lang="en-GB" dirty="0"/>
          </a:p>
          <a:p>
            <a:r>
              <a:rPr lang="en-GB" dirty="0"/>
              <a:t>Changes </a:t>
            </a:r>
            <a:r>
              <a:rPr lang="en-GB" dirty="0" err="1"/>
              <a:t>Govt’s</a:t>
            </a:r>
            <a:r>
              <a:rPr lang="en-GB" dirty="0"/>
              <a:t> position as broker of </a:t>
            </a:r>
            <a:r>
              <a:rPr lang="en-GB" dirty="0" err="1"/>
              <a:t>FoRB</a:t>
            </a:r>
            <a:r>
              <a:rPr lang="en-GB" dirty="0"/>
              <a:t> into the arbiter.</a:t>
            </a:r>
          </a:p>
          <a:p>
            <a:endParaRPr lang="en-GB" dirty="0"/>
          </a:p>
          <a:p>
            <a:r>
              <a:rPr lang="en-GB" dirty="0"/>
              <a:t>Counter Ideology</a:t>
            </a:r>
          </a:p>
          <a:p>
            <a:endParaRPr lang="en-GB" dirty="0"/>
          </a:p>
          <a:p>
            <a:r>
              <a:rPr lang="en-GB" dirty="0"/>
              <a:t>Creates a cultural</a:t>
            </a:r>
            <a:r>
              <a:rPr lang="en-GB" baseline="0" dirty="0"/>
              <a:t> values war between faiths and secularists.</a:t>
            </a:r>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7</a:t>
            </a:fld>
            <a:endParaRPr lang="en-GB"/>
          </a:p>
        </p:txBody>
      </p:sp>
    </p:spTree>
    <p:extLst>
      <p:ext uri="{BB962C8B-B14F-4D97-AF65-F5344CB8AC3E}">
        <p14:creationId xmlns:p14="http://schemas.microsoft.com/office/powerpoint/2010/main" val="103436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basis</a:t>
            </a:r>
            <a:r>
              <a:rPr lang="en-GB" baseline="0" dirty="0"/>
              <a:t> for creating a culture war</a:t>
            </a:r>
          </a:p>
          <a:p>
            <a:endParaRPr lang="en-GB" baseline="0" dirty="0"/>
          </a:p>
          <a:p>
            <a:r>
              <a:rPr lang="en-GB" baseline="0" dirty="0"/>
              <a:t>Based on humanism – fundamental humanist / secular values  - not British Values – never defined</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C4EA3521-650E-4C5D-B341-520CBAAEB44B}" type="slidenum">
              <a:rPr lang="en-GB" smtClean="0"/>
              <a:t>8</a:t>
            </a:fld>
            <a:endParaRPr lang="en-GB"/>
          </a:p>
        </p:txBody>
      </p:sp>
    </p:spTree>
    <p:extLst>
      <p:ext uri="{BB962C8B-B14F-4D97-AF65-F5344CB8AC3E}">
        <p14:creationId xmlns:p14="http://schemas.microsoft.com/office/powerpoint/2010/main" val="378937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Government has gone further than most by defining these as ‘undesirable</a:t>
            </a:r>
            <a:r>
              <a:rPr lang="en-GB" baseline="0" dirty="0"/>
              <a:t> beliefs’</a:t>
            </a:r>
          </a:p>
          <a:p>
            <a:r>
              <a:rPr lang="en-GB" baseline="0" dirty="0"/>
              <a:t>Foreign Policy Level training of its partners – but Gulf States are using ‘non-violent extremism’ as a means of oppressing those who hold to liberal values – such as secularism or abortion rights. This is the inverse concern from religious groups in the UK.</a:t>
            </a:r>
          </a:p>
          <a:p>
            <a:endParaRPr lang="en-GB" baseline="0" dirty="0"/>
          </a:p>
          <a:p>
            <a:r>
              <a:rPr lang="en-GB" baseline="0" dirty="0"/>
              <a:t>But unsurprisingly Gulf states are not even united as to who is an extremist – </a:t>
            </a:r>
          </a:p>
          <a:p>
            <a:endParaRPr lang="en-GB" baseline="0" dirty="0"/>
          </a:p>
          <a:p>
            <a:r>
              <a:rPr lang="en-GB" baseline="0" dirty="0"/>
              <a:t>The UAE and Qatar have differing opinions on the Muslim Brotherhood whilst Saudi Arabia’s grand mufti says Iran’s leaders are not Muslims.</a:t>
            </a:r>
          </a:p>
          <a:p>
            <a:r>
              <a:rPr lang="en-GB" baseline="0" dirty="0"/>
              <a:t>Whereas the UAE has made it illegal to declare other Muslims to be apostates.</a:t>
            </a:r>
          </a:p>
          <a:p>
            <a:endParaRPr lang="en-GB" baseline="0" dirty="0"/>
          </a:p>
          <a:p>
            <a:r>
              <a:rPr lang="en-GB" baseline="0" dirty="0"/>
              <a:t>This is the country that gifted the world the common law and magna carta..</a:t>
            </a:r>
          </a:p>
        </p:txBody>
      </p:sp>
      <p:sp>
        <p:nvSpPr>
          <p:cNvPr id="4" name="Slide Number Placeholder 3"/>
          <p:cNvSpPr>
            <a:spLocks noGrp="1"/>
          </p:cNvSpPr>
          <p:nvPr>
            <p:ph type="sldNum" sz="quarter" idx="10"/>
          </p:nvPr>
        </p:nvSpPr>
        <p:spPr/>
        <p:txBody>
          <a:bodyPr/>
          <a:lstStyle/>
          <a:p>
            <a:fld id="{C4EA3521-650E-4C5D-B341-520CBAAEB44B}" type="slidenum">
              <a:rPr lang="en-GB" smtClean="0"/>
              <a:t>9</a:t>
            </a:fld>
            <a:endParaRPr lang="en-GB"/>
          </a:p>
        </p:txBody>
      </p:sp>
    </p:spTree>
    <p:extLst>
      <p:ext uri="{BB962C8B-B14F-4D97-AF65-F5344CB8AC3E}">
        <p14:creationId xmlns:p14="http://schemas.microsoft.com/office/powerpoint/2010/main" val="347136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mmons.wikimedia.org/w/index.php?curid=845154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roundmovi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v.uk/government/news/counter-extremism-bill-national-security-council-meet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defendfreespeech.org.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Religion &amp; Culture</a:t>
            </a:r>
          </a:p>
        </p:txBody>
      </p:sp>
      <p:sp>
        <p:nvSpPr>
          <p:cNvPr id="3" name="Subtitle 2"/>
          <p:cNvSpPr>
            <a:spLocks noGrp="1"/>
          </p:cNvSpPr>
          <p:nvPr>
            <p:ph type="subTitle" idx="1"/>
          </p:nvPr>
        </p:nvSpPr>
        <p:spPr/>
        <p:txBody>
          <a:bodyPr/>
          <a:lstStyle/>
          <a:p>
            <a:r>
              <a:rPr lang="en-GB" dirty="0"/>
              <a:t>Personal observations from the United Kingdom / Europe</a:t>
            </a:r>
          </a:p>
        </p:txBody>
      </p:sp>
    </p:spTree>
    <p:extLst>
      <p:ext uri="{BB962C8B-B14F-4D97-AF65-F5344CB8AC3E}">
        <p14:creationId xmlns:p14="http://schemas.microsoft.com/office/powerpoint/2010/main" val="219672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365125"/>
            <a:ext cx="11575774" cy="1325563"/>
          </a:xfrm>
        </p:spPr>
        <p:txBody>
          <a:bodyPr/>
          <a:lstStyle/>
          <a:p>
            <a:r>
              <a:rPr lang="en-GB" dirty="0"/>
              <a:t>Extremism – the new moniker of marginalisation?</a:t>
            </a:r>
          </a:p>
        </p:txBody>
      </p:sp>
      <p:sp>
        <p:nvSpPr>
          <p:cNvPr id="3" name="Content Placeholder 2"/>
          <p:cNvSpPr>
            <a:spLocks noGrp="1"/>
          </p:cNvSpPr>
          <p:nvPr>
            <p:ph idx="1"/>
          </p:nvPr>
        </p:nvSpPr>
        <p:spPr/>
        <p:txBody>
          <a:bodyPr>
            <a:normAutofit fontScale="92500"/>
          </a:bodyPr>
          <a:lstStyle/>
          <a:p>
            <a:r>
              <a:rPr lang="en-GB" dirty="0"/>
              <a:t>According to the </a:t>
            </a:r>
            <a:r>
              <a:rPr lang="en-GB" dirty="0" err="1"/>
              <a:t>Barna</a:t>
            </a:r>
            <a:r>
              <a:rPr lang="en-GB" dirty="0"/>
              <a:t> Group’s poll of 1,000 Americans:</a:t>
            </a:r>
          </a:p>
          <a:p>
            <a:r>
              <a:rPr lang="en-GB" dirty="0"/>
              <a:t>64% considered it ‘extreme’ to ‘demonstrate outside an organisation they considered immoral’</a:t>
            </a:r>
          </a:p>
          <a:p>
            <a:r>
              <a:rPr lang="en-GB" dirty="0"/>
              <a:t>51% believe it is ‘extreme’ to ‘protest government policies that conflict with their religion’</a:t>
            </a:r>
          </a:p>
          <a:p>
            <a:r>
              <a:rPr lang="en-GB" dirty="0"/>
              <a:t>52% consider it is ‘extreme’ to believe that ‘sexual relationships between people of the same sex are morally wrong’ ; </a:t>
            </a:r>
          </a:p>
          <a:p>
            <a:r>
              <a:rPr lang="en-GB" dirty="0"/>
              <a:t>60% consider it ‘extremist’ to ‘attempt to convert others to your faith’; and</a:t>
            </a:r>
          </a:p>
          <a:p>
            <a:r>
              <a:rPr lang="en-GB" dirty="0"/>
              <a:t>42% deem a person quitting a job for overseas mission work to be ‘an extremist’ </a:t>
            </a:r>
          </a:p>
        </p:txBody>
      </p:sp>
    </p:spTree>
    <p:extLst>
      <p:ext uri="{BB962C8B-B14F-4D97-AF65-F5344CB8AC3E}">
        <p14:creationId xmlns:p14="http://schemas.microsoft.com/office/powerpoint/2010/main" val="6954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there any common ground?</a:t>
            </a:r>
          </a:p>
        </p:txBody>
      </p:sp>
      <p:sp>
        <p:nvSpPr>
          <p:cNvPr id="5" name="Content Placeholder 4"/>
          <p:cNvSpPr>
            <a:spLocks noGrp="1"/>
          </p:cNvSpPr>
          <p:nvPr>
            <p:ph sz="half" idx="1"/>
          </p:nvPr>
        </p:nvSpPr>
        <p:spPr>
          <a:xfrm>
            <a:off x="838200" y="1825625"/>
            <a:ext cx="6954078" cy="4351338"/>
          </a:xfrm>
        </p:spPr>
        <p:txBody>
          <a:bodyPr/>
          <a:lstStyle/>
          <a:p>
            <a:r>
              <a:rPr lang="en-GB" dirty="0"/>
              <a:t>The Moral Matrix of American Liberals:</a:t>
            </a:r>
          </a:p>
          <a:p>
            <a:endParaRPr lang="en-GB" dirty="0"/>
          </a:p>
          <a:p>
            <a:pPr marL="514350" indent="-514350">
              <a:buAutoNum type="arabicParenR"/>
            </a:pPr>
            <a:r>
              <a:rPr lang="en-GB" dirty="0">
                <a:solidFill>
                  <a:srgbClr val="FF0000"/>
                </a:solidFill>
              </a:rPr>
              <a:t>CARE  / HARM</a:t>
            </a:r>
          </a:p>
          <a:p>
            <a:pPr marL="514350" indent="-514350">
              <a:buAutoNum type="arabicParenR"/>
            </a:pPr>
            <a:r>
              <a:rPr lang="en-GB" dirty="0">
                <a:solidFill>
                  <a:srgbClr val="FF0000"/>
                </a:solidFill>
              </a:rPr>
              <a:t>LIBERTY / OPPRESSION</a:t>
            </a:r>
          </a:p>
          <a:p>
            <a:pPr marL="514350" indent="-514350">
              <a:buAutoNum type="arabicParenR"/>
            </a:pPr>
            <a:r>
              <a:rPr lang="en-GB" dirty="0"/>
              <a:t>FAIRNESS / CHEATING</a:t>
            </a:r>
          </a:p>
          <a:p>
            <a:pPr marL="514350" indent="-514350">
              <a:buAutoNum type="arabicParenR"/>
            </a:pPr>
            <a:r>
              <a:rPr lang="en-GB" dirty="0"/>
              <a:t>LOYALTY / BETRAYAL </a:t>
            </a:r>
          </a:p>
          <a:p>
            <a:pPr marL="514350" indent="-514350">
              <a:buAutoNum type="arabicParenR"/>
            </a:pPr>
            <a:r>
              <a:rPr lang="en-GB" dirty="0"/>
              <a:t>AUTHORITY / SUBVERSION</a:t>
            </a:r>
          </a:p>
          <a:p>
            <a:pPr marL="514350" indent="-514350">
              <a:buAutoNum type="arabicParenR"/>
            </a:pPr>
            <a:r>
              <a:rPr lang="en-GB" dirty="0"/>
              <a:t>SANCTITY / DEGRADATION</a:t>
            </a:r>
          </a:p>
        </p:txBody>
      </p:sp>
      <p:pic>
        <p:nvPicPr>
          <p:cNvPr id="7" name="Content Placeholder 6"/>
          <p:cNvPicPr>
            <a:picLocks noGrp="1" noChangeAspect="1"/>
          </p:cNvPicPr>
          <p:nvPr>
            <p:ph sz="half" idx="2"/>
          </p:nvPr>
        </p:nvPicPr>
        <p:blipFill>
          <a:blip r:embed="rId3"/>
          <a:stretch>
            <a:fillRect/>
          </a:stretch>
        </p:blipFill>
        <p:spPr>
          <a:xfrm>
            <a:off x="8194679" y="1447938"/>
            <a:ext cx="2819667" cy="4351338"/>
          </a:xfrm>
        </p:spPr>
      </p:pic>
    </p:spTree>
    <p:extLst>
      <p:ext uri="{BB962C8B-B14F-4D97-AF65-F5344CB8AC3E}">
        <p14:creationId xmlns:p14="http://schemas.microsoft.com/office/powerpoint/2010/main" val="261608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Plural Public Square: the cultural challenges</a:t>
            </a:r>
          </a:p>
        </p:txBody>
      </p:sp>
      <p:sp>
        <p:nvSpPr>
          <p:cNvPr id="3" name="Content Placeholder 2"/>
          <p:cNvSpPr>
            <a:spLocks noGrp="1"/>
          </p:cNvSpPr>
          <p:nvPr>
            <p:ph idx="1"/>
          </p:nvPr>
        </p:nvSpPr>
        <p:spPr/>
        <p:txBody>
          <a:bodyPr/>
          <a:lstStyle/>
          <a:p>
            <a:r>
              <a:rPr lang="en-GB" dirty="0"/>
              <a:t>Genuine Pluralism </a:t>
            </a:r>
            <a:r>
              <a:rPr lang="en-AU" dirty="0"/>
              <a:t>≠ </a:t>
            </a:r>
            <a:r>
              <a:rPr lang="en-GB" dirty="0"/>
              <a:t>Selective Secularism</a:t>
            </a:r>
          </a:p>
          <a:p>
            <a:r>
              <a:rPr lang="en-GB" dirty="0"/>
              <a:t>Pluralism </a:t>
            </a:r>
            <a:r>
              <a:rPr lang="en-AU" dirty="0"/>
              <a:t>≠ </a:t>
            </a:r>
            <a:r>
              <a:rPr lang="en-GB" dirty="0"/>
              <a:t>relativism</a:t>
            </a:r>
          </a:p>
          <a:p>
            <a:r>
              <a:rPr lang="en-GB" dirty="0"/>
              <a:t>Living with our deepest differences</a:t>
            </a:r>
          </a:p>
          <a:p>
            <a:r>
              <a:rPr lang="en-GB" dirty="0"/>
              <a:t>Role of offence and notions of ‘harm’</a:t>
            </a:r>
          </a:p>
          <a:p>
            <a:r>
              <a:rPr lang="en-GB" dirty="0"/>
              <a:t>Recalibration of </a:t>
            </a:r>
            <a:r>
              <a:rPr lang="en-GB" i="1" dirty="0" err="1"/>
              <a:t>laïcité</a:t>
            </a:r>
            <a:r>
              <a:rPr lang="en-GB" i="1" dirty="0"/>
              <a:t> – fraternity.</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20237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Tale of Two Cities?</a:t>
            </a:r>
          </a:p>
        </p:txBody>
      </p:sp>
      <p:pic>
        <p:nvPicPr>
          <p:cNvPr id="6" name="Picture 5"/>
          <p:cNvPicPr>
            <a:picLocks noChangeAspect="1"/>
          </p:cNvPicPr>
          <p:nvPr/>
        </p:nvPicPr>
        <p:blipFill>
          <a:blip r:embed="rId3"/>
          <a:stretch>
            <a:fillRect/>
          </a:stretch>
        </p:blipFill>
        <p:spPr>
          <a:xfrm>
            <a:off x="838200" y="2019123"/>
            <a:ext cx="3034664" cy="4436425"/>
          </a:xfrm>
          <a:prstGeom prst="rect">
            <a:avLst/>
          </a:prstGeom>
        </p:spPr>
      </p:pic>
      <p:sp>
        <p:nvSpPr>
          <p:cNvPr id="3" name="Rectangle 2"/>
          <p:cNvSpPr/>
          <p:nvPr/>
        </p:nvSpPr>
        <p:spPr>
          <a:xfrm>
            <a:off x="4181060" y="5908671"/>
            <a:ext cx="7242313" cy="646331"/>
          </a:xfrm>
          <a:prstGeom prst="rect">
            <a:avLst/>
          </a:prstGeom>
        </p:spPr>
        <p:txBody>
          <a:bodyPr wrap="square">
            <a:spAutoFit/>
          </a:bodyPr>
          <a:lstStyle/>
          <a:p>
            <a:r>
              <a:rPr lang="en-GB"/>
              <a:t>Image: </a:t>
            </a:r>
            <a:r>
              <a:rPr lang="en-GB" dirty="0"/>
              <a:t>Jeremiah Gurney - Heritage Auction Gallery, Public Domain, </a:t>
            </a:r>
            <a:r>
              <a:rPr lang="en-GB" dirty="0">
                <a:hlinkClick r:id="rId4"/>
              </a:rPr>
              <a:t>https://commons.wikimedia.org/w/index.php?curid=8451549</a:t>
            </a:r>
            <a:r>
              <a:rPr lang="en-GB" dirty="0"/>
              <a:t> </a:t>
            </a:r>
          </a:p>
        </p:txBody>
      </p:sp>
      <p:sp>
        <p:nvSpPr>
          <p:cNvPr id="7" name="TextBox 6"/>
          <p:cNvSpPr txBox="1"/>
          <p:nvPr/>
        </p:nvSpPr>
        <p:spPr>
          <a:xfrm>
            <a:off x="4671527" y="2133600"/>
            <a:ext cx="6444342"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err="1"/>
              <a:t>FoRB</a:t>
            </a:r>
            <a:r>
              <a:rPr lang="en-GB" sz="2800" dirty="0"/>
              <a:t> for all</a:t>
            </a:r>
          </a:p>
          <a:p>
            <a:pPr marL="285750" indent="-285750">
              <a:buFont typeface="Arial" panose="020B0604020202020204" pitchFamily="34" charset="0"/>
              <a:buChar char="•"/>
            </a:pPr>
            <a:r>
              <a:rPr lang="en-GB" sz="2800" dirty="0"/>
              <a:t>From individual soloists to a wider </a:t>
            </a:r>
            <a:r>
              <a:rPr lang="en-GB" sz="2800" dirty="0" err="1"/>
              <a:t>FoRB</a:t>
            </a:r>
            <a:r>
              <a:rPr lang="en-GB" sz="2800" dirty="0"/>
              <a:t> Choir</a:t>
            </a:r>
          </a:p>
        </p:txBody>
      </p:sp>
    </p:spTree>
    <p:extLst>
      <p:ext uri="{BB962C8B-B14F-4D97-AF65-F5344CB8AC3E}">
        <p14:creationId xmlns:p14="http://schemas.microsoft.com/office/powerpoint/2010/main" val="14555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Cultural Waypoint?</a:t>
            </a:r>
          </a:p>
        </p:txBody>
      </p:sp>
      <p:pic>
        <p:nvPicPr>
          <p:cNvPr id="4" name="Content Placeholder 3"/>
          <p:cNvPicPr>
            <a:picLocks noGrp="1" noChangeAspect="1"/>
          </p:cNvPicPr>
          <p:nvPr>
            <p:ph idx="1"/>
          </p:nvPr>
        </p:nvPicPr>
        <p:blipFill>
          <a:blip r:embed="rId3"/>
          <a:stretch>
            <a:fillRect/>
          </a:stretch>
        </p:blipFill>
        <p:spPr>
          <a:xfrm>
            <a:off x="3137620" y="2994989"/>
            <a:ext cx="5088666" cy="3102459"/>
          </a:xfrm>
        </p:spPr>
      </p:pic>
      <p:sp>
        <p:nvSpPr>
          <p:cNvPr id="7" name="Rectangle 6"/>
          <p:cNvSpPr/>
          <p:nvPr/>
        </p:nvSpPr>
        <p:spPr>
          <a:xfrm>
            <a:off x="4128052" y="6488668"/>
            <a:ext cx="3935896" cy="369332"/>
          </a:xfrm>
          <a:prstGeom prst="rect">
            <a:avLst/>
          </a:prstGeom>
        </p:spPr>
        <p:txBody>
          <a:bodyPr wrap="square">
            <a:spAutoFit/>
          </a:bodyPr>
          <a:lstStyle/>
          <a:p>
            <a:r>
              <a:rPr lang="en-GB" dirty="0">
                <a:hlinkClick r:id="rId4"/>
              </a:rPr>
              <a:t>Image: www.aroundmovies.com</a:t>
            </a:r>
            <a:r>
              <a:rPr lang="en-GB" dirty="0"/>
              <a:t> </a:t>
            </a:r>
          </a:p>
        </p:txBody>
      </p:sp>
      <p:sp>
        <p:nvSpPr>
          <p:cNvPr id="12" name="Content Placeholder 11"/>
          <p:cNvSpPr txBox="1">
            <a:spLocks/>
          </p:cNvSpPr>
          <p:nvPr/>
        </p:nvSpPr>
        <p:spPr>
          <a:xfrm>
            <a:off x="838200" y="1825625"/>
            <a:ext cx="8842513" cy="778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2001: The Fellowship of the Ring </a:t>
            </a:r>
          </a:p>
        </p:txBody>
      </p:sp>
    </p:spTree>
    <p:extLst>
      <p:ext uri="{BB962C8B-B14F-4D97-AF65-F5344CB8AC3E}">
        <p14:creationId xmlns:p14="http://schemas.microsoft.com/office/powerpoint/2010/main" val="24623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15</a:t>
            </a:r>
            <a:r>
              <a:rPr lang="en-GB" sz="4000" baseline="30000" dirty="0"/>
              <a:t>th</a:t>
            </a:r>
            <a:r>
              <a:rPr lang="en-GB" sz="4000" dirty="0"/>
              <a:t> June 2015 – 800</a:t>
            </a:r>
            <a:r>
              <a:rPr lang="en-GB" sz="4000" baseline="30000" dirty="0"/>
              <a:t>th</a:t>
            </a:r>
            <a:r>
              <a:rPr lang="en-GB" sz="4000" dirty="0"/>
              <a:t> Anniversary of Magna Carta</a:t>
            </a:r>
          </a:p>
        </p:txBody>
      </p:sp>
      <p:sp>
        <p:nvSpPr>
          <p:cNvPr id="12" name="Content Placeholder 11"/>
          <p:cNvSpPr>
            <a:spLocks noGrp="1"/>
          </p:cNvSpPr>
          <p:nvPr>
            <p:ph idx="1"/>
          </p:nvPr>
        </p:nvSpPr>
        <p:spPr/>
        <p:txBody>
          <a:bodyPr/>
          <a:lstStyle/>
          <a:p>
            <a:pPr marL="0" indent="0" algn="ctr">
              <a:buNone/>
            </a:pPr>
            <a:r>
              <a:rPr lang="en-GB" i="1" dirty="0"/>
              <a:t>“The battle today about yesterday for tomorrow”</a:t>
            </a:r>
          </a:p>
        </p:txBody>
      </p:sp>
      <p:pic>
        <p:nvPicPr>
          <p:cNvPr id="13" name="Picture 12"/>
          <p:cNvPicPr>
            <a:picLocks noChangeAspect="1"/>
          </p:cNvPicPr>
          <p:nvPr/>
        </p:nvPicPr>
        <p:blipFill>
          <a:blip r:embed="rId3"/>
          <a:stretch>
            <a:fillRect/>
          </a:stretch>
        </p:blipFill>
        <p:spPr>
          <a:xfrm>
            <a:off x="3390072" y="2551044"/>
            <a:ext cx="5240216" cy="3949148"/>
          </a:xfrm>
          <a:prstGeom prst="rect">
            <a:avLst/>
          </a:prstGeom>
        </p:spPr>
      </p:pic>
    </p:spTree>
    <p:extLst>
      <p:ext uri="{BB962C8B-B14F-4D97-AF65-F5344CB8AC3E}">
        <p14:creationId xmlns:p14="http://schemas.microsoft.com/office/powerpoint/2010/main" val="186976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‘Cut-Flower’ Culture?</a:t>
            </a:r>
          </a:p>
        </p:txBody>
      </p:sp>
      <p:sp>
        <p:nvSpPr>
          <p:cNvPr id="3" name="Content Placeholder 2"/>
          <p:cNvSpPr>
            <a:spLocks noGrp="1"/>
          </p:cNvSpPr>
          <p:nvPr>
            <p:ph idx="1"/>
          </p:nvPr>
        </p:nvSpPr>
        <p:spPr/>
        <p:txBody>
          <a:bodyPr/>
          <a:lstStyle/>
          <a:p>
            <a:endParaRPr lang="en-GB" dirty="0"/>
          </a:p>
          <a:p>
            <a:r>
              <a:rPr lang="en-GB" dirty="0"/>
              <a:t>Forgetting the foundations of freedom?</a:t>
            </a:r>
          </a:p>
          <a:p>
            <a:r>
              <a:rPr lang="en-GB" dirty="0"/>
              <a:t>The disconnection of ‘freedom from virtue’</a:t>
            </a:r>
          </a:p>
          <a:p>
            <a:r>
              <a:rPr lang="en-GB" dirty="0"/>
              <a:t>From ‘freedom from’ to ‘freedom to’</a:t>
            </a:r>
          </a:p>
          <a:p>
            <a:r>
              <a:rPr lang="en-GB" dirty="0"/>
              <a:t>Increased legal compulsion and state mediation</a:t>
            </a:r>
          </a:p>
          <a:p>
            <a:pPr marL="0" indent="0">
              <a:buNone/>
            </a:pPr>
            <a:endParaRPr lang="en-GB" dirty="0"/>
          </a:p>
          <a:p>
            <a:endParaRPr lang="en-GB" dirty="0"/>
          </a:p>
        </p:txBody>
      </p:sp>
      <p:pic>
        <p:nvPicPr>
          <p:cNvPr id="6" name="Picture 5"/>
          <p:cNvPicPr>
            <a:picLocks noChangeAspect="1"/>
          </p:cNvPicPr>
          <p:nvPr/>
        </p:nvPicPr>
        <p:blipFill>
          <a:blip r:embed="rId3"/>
          <a:stretch>
            <a:fillRect/>
          </a:stretch>
        </p:blipFill>
        <p:spPr>
          <a:xfrm>
            <a:off x="9299779" y="682487"/>
            <a:ext cx="2509365" cy="1663877"/>
          </a:xfrm>
          <a:prstGeom prst="rect">
            <a:avLst/>
          </a:prstGeom>
        </p:spPr>
      </p:pic>
      <p:sp>
        <p:nvSpPr>
          <p:cNvPr id="7" name="Rectangle 6"/>
          <p:cNvSpPr/>
          <p:nvPr/>
        </p:nvSpPr>
        <p:spPr>
          <a:xfrm>
            <a:off x="8024190" y="6508268"/>
            <a:ext cx="4459357" cy="400110"/>
          </a:xfrm>
          <a:prstGeom prst="rect">
            <a:avLst/>
          </a:prstGeom>
        </p:spPr>
        <p:txBody>
          <a:bodyPr wrap="square">
            <a:spAutoFit/>
          </a:bodyPr>
          <a:lstStyle/>
          <a:p>
            <a:r>
              <a:rPr lang="en-GB" sz="1000" dirty="0"/>
              <a:t>http://www.thegardencentral.com/wp-content/uploads/2010/03/pruning-rose-plant.jpg</a:t>
            </a:r>
          </a:p>
        </p:txBody>
      </p:sp>
    </p:spTree>
    <p:extLst>
      <p:ext uri="{BB962C8B-B14F-4D97-AF65-F5344CB8AC3E}">
        <p14:creationId xmlns:p14="http://schemas.microsoft.com/office/powerpoint/2010/main" val="429387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2016 - France</a:t>
            </a:r>
          </a:p>
        </p:txBody>
      </p:sp>
      <p:sp>
        <p:nvSpPr>
          <p:cNvPr id="3" name="Content Placeholder 2"/>
          <p:cNvSpPr>
            <a:spLocks noGrp="1"/>
          </p:cNvSpPr>
          <p:nvPr>
            <p:ph idx="1"/>
          </p:nvPr>
        </p:nvSpPr>
        <p:spPr/>
        <p:txBody>
          <a:bodyPr/>
          <a:lstStyle/>
          <a:p>
            <a:r>
              <a:rPr lang="en-GB" dirty="0" err="1"/>
              <a:t>Burkini</a:t>
            </a:r>
            <a:r>
              <a:rPr lang="en-GB" dirty="0"/>
              <a:t> Ban on French Public Beaches</a:t>
            </a:r>
          </a:p>
          <a:p>
            <a:r>
              <a:rPr lang="en-GB" dirty="0"/>
              <a:t>Muslim shopkeeper in Paris threatened with closure</a:t>
            </a:r>
          </a:p>
          <a:p>
            <a:r>
              <a:rPr lang="en-GB" dirty="0"/>
              <a:t>Nicholas Sarkozy ‘ </a:t>
            </a:r>
            <a:r>
              <a:rPr lang="en-GB" i="1" dirty="0"/>
              <a:t>Tout pour la France</a:t>
            </a:r>
            <a:r>
              <a:rPr lang="en-GB" dirty="0"/>
              <a:t>’ </a:t>
            </a:r>
          </a:p>
          <a:p>
            <a:pPr marL="0" indent="0">
              <a:buNone/>
            </a:pPr>
            <a:endParaRPr lang="en-GB" dirty="0"/>
          </a:p>
        </p:txBody>
      </p:sp>
      <p:pic>
        <p:nvPicPr>
          <p:cNvPr id="4" name="Picture 3"/>
          <p:cNvPicPr>
            <a:picLocks noChangeAspect="1"/>
          </p:cNvPicPr>
          <p:nvPr/>
        </p:nvPicPr>
        <p:blipFill>
          <a:blip r:embed="rId3"/>
          <a:stretch>
            <a:fillRect/>
          </a:stretch>
        </p:blipFill>
        <p:spPr>
          <a:xfrm>
            <a:off x="9183135" y="709820"/>
            <a:ext cx="2638425" cy="4762500"/>
          </a:xfrm>
          <a:prstGeom prst="rect">
            <a:avLst/>
          </a:prstGeom>
        </p:spPr>
      </p:pic>
    </p:spTree>
    <p:extLst>
      <p:ext uri="{BB962C8B-B14F-4D97-AF65-F5344CB8AC3E}">
        <p14:creationId xmlns:p14="http://schemas.microsoft.com/office/powerpoint/2010/main" val="153884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a:t>
            </a:r>
            <a:r>
              <a:rPr lang="en-GB" dirty="0" err="1"/>
              <a:t>Govt’s</a:t>
            </a:r>
            <a:r>
              <a:rPr lang="en-GB" dirty="0"/>
              <a:t> definition of Extremism</a:t>
            </a:r>
          </a:p>
        </p:txBody>
      </p:sp>
      <p:sp>
        <p:nvSpPr>
          <p:cNvPr id="3" name="Content Placeholder 2"/>
          <p:cNvSpPr>
            <a:spLocks noGrp="1"/>
          </p:cNvSpPr>
          <p:nvPr>
            <p:ph idx="1"/>
          </p:nvPr>
        </p:nvSpPr>
        <p:spPr/>
        <p:txBody>
          <a:bodyPr/>
          <a:lstStyle/>
          <a:p>
            <a:pPr marL="0" indent="0" algn="just">
              <a:buNone/>
            </a:pPr>
            <a:r>
              <a:rPr lang="en-GB" altLang="en-US" sz="3200" i="1" dirty="0"/>
              <a:t>“ Extremism is the vocal or active opposition to our </a:t>
            </a:r>
            <a:r>
              <a:rPr lang="en-GB" altLang="en-US" sz="3200" b="1" i="1" u="sng" dirty="0"/>
              <a:t>fundamental values</a:t>
            </a:r>
            <a:r>
              <a:rPr lang="en-GB" altLang="en-US" sz="3200" b="1" i="1" dirty="0"/>
              <a:t> </a:t>
            </a:r>
            <a:r>
              <a:rPr lang="en-GB" altLang="en-US" sz="3200" b="1" i="1" dirty="0">
                <a:solidFill>
                  <a:srgbClr val="FF0000"/>
                </a:solidFill>
              </a:rPr>
              <a:t>including</a:t>
            </a:r>
            <a:r>
              <a:rPr lang="en-GB" altLang="en-US" sz="3200" i="1" dirty="0">
                <a:solidFill>
                  <a:srgbClr val="FF0000"/>
                </a:solidFill>
              </a:rPr>
              <a:t> </a:t>
            </a:r>
            <a:r>
              <a:rPr lang="en-GB" altLang="en-US" sz="3200" i="1" dirty="0"/>
              <a:t>democracy, the rule of law, individual liberty and the </a:t>
            </a:r>
            <a:r>
              <a:rPr lang="en-GB" altLang="en-US" sz="3200" b="1" i="1" dirty="0"/>
              <a:t>mutual respect and</a:t>
            </a:r>
            <a:r>
              <a:rPr lang="en-GB" altLang="en-US" sz="3200" i="1" dirty="0"/>
              <a:t> </a:t>
            </a:r>
            <a:r>
              <a:rPr lang="en-GB" altLang="en-US" sz="3200" b="1" i="1" dirty="0"/>
              <a:t>tolerance</a:t>
            </a:r>
            <a:r>
              <a:rPr lang="en-GB" altLang="en-US" sz="3200" i="1" dirty="0"/>
              <a:t> </a:t>
            </a:r>
            <a:r>
              <a:rPr lang="en-GB" altLang="en-US" sz="3200" b="1" i="1" dirty="0"/>
              <a:t>of</a:t>
            </a:r>
            <a:r>
              <a:rPr lang="en-GB" altLang="en-US" sz="3200" i="1" dirty="0"/>
              <a:t> </a:t>
            </a:r>
            <a:r>
              <a:rPr lang="en-GB" altLang="en-US" sz="3200" b="1" i="1" dirty="0"/>
              <a:t>different faiths and beliefs</a:t>
            </a:r>
            <a:r>
              <a:rPr lang="en-GB" altLang="en-US" sz="3200" i="1" dirty="0"/>
              <a:t>. We also regard calls for the death of members of the armed forces as extremist” </a:t>
            </a:r>
          </a:p>
          <a:p>
            <a:pPr marL="0" indent="0">
              <a:buNone/>
            </a:pPr>
            <a:endParaRPr lang="en-GB" altLang="en-US" sz="1600" i="1" dirty="0"/>
          </a:p>
          <a:p>
            <a:pPr marL="0" indent="0">
              <a:buNone/>
            </a:pPr>
            <a:endParaRPr lang="en-GB" altLang="en-US" sz="1600" i="1" dirty="0"/>
          </a:p>
          <a:p>
            <a:pPr marL="0" indent="0">
              <a:buNone/>
            </a:pPr>
            <a:r>
              <a:rPr lang="en-GB" altLang="en-US" sz="1600" dirty="0"/>
              <a:t>(pg. 9 –Counter Extremism Strategy– UK Government (October 2015))</a:t>
            </a:r>
          </a:p>
          <a:p>
            <a:endParaRPr lang="en-GB" dirty="0"/>
          </a:p>
        </p:txBody>
      </p:sp>
      <p:pic>
        <p:nvPicPr>
          <p:cNvPr id="4"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7943" y="4358466"/>
            <a:ext cx="374491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19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2016 – UK – ‘Extremism’</a:t>
            </a:r>
          </a:p>
        </p:txBody>
      </p:sp>
      <p:sp>
        <p:nvSpPr>
          <p:cNvPr id="3" name="Content Placeholder 2"/>
          <p:cNvSpPr>
            <a:spLocks noGrp="1"/>
          </p:cNvSpPr>
          <p:nvPr>
            <p:ph idx="1"/>
          </p:nvPr>
        </p:nvSpPr>
        <p:spPr>
          <a:xfrm>
            <a:off x="838200" y="1825625"/>
            <a:ext cx="6850224" cy="4351338"/>
          </a:xfrm>
        </p:spPr>
        <p:txBody>
          <a:bodyPr>
            <a:normAutofit/>
          </a:bodyPr>
          <a:lstStyle/>
          <a:p>
            <a:pPr marL="0" indent="0">
              <a:buNone/>
            </a:pPr>
            <a:r>
              <a:rPr lang="en-GB" altLang="en-US" i="1" dirty="0"/>
              <a:t>“ </a:t>
            </a:r>
            <a:r>
              <a:rPr lang="en-GB" altLang="en-US" b="1" i="1" dirty="0"/>
              <a:t>For too long we have been a passively tolerant society, saying to our citizens: </a:t>
            </a:r>
            <a:r>
              <a:rPr lang="en-GB" altLang="en-US" b="1" i="1" u="sng" dirty="0"/>
              <a:t>as long as you obey the law we will leave you alone</a:t>
            </a:r>
            <a:r>
              <a:rPr lang="en-GB" altLang="en-US" i="1" dirty="0"/>
              <a:t>. </a:t>
            </a:r>
            <a:r>
              <a:rPr lang="en-GB" altLang="en-US" b="1" i="1" u="sng" dirty="0"/>
              <a:t>It’s often meant we have stood neutral between different values</a:t>
            </a:r>
            <a:r>
              <a:rPr lang="en-GB" altLang="en-US" i="1" dirty="0"/>
              <a:t>. And that’s help foster a narrative of extremism and grievance. </a:t>
            </a:r>
            <a:r>
              <a:rPr lang="en-GB" altLang="en-US" b="1" i="1" dirty="0"/>
              <a:t>This government will conclusively turn the page on this failed approach</a:t>
            </a:r>
            <a:r>
              <a:rPr lang="en-GB" altLang="en-US" i="1" dirty="0"/>
              <a:t>” </a:t>
            </a:r>
          </a:p>
          <a:p>
            <a:r>
              <a:rPr lang="en-GB" altLang="en-US" sz="1600" dirty="0"/>
              <a:t>(</a:t>
            </a:r>
            <a:r>
              <a:rPr lang="en-GB" altLang="en-US" sz="1600" dirty="0">
                <a:hlinkClick r:id="rId3"/>
              </a:rPr>
              <a:t>www.gov.uk/government/news/counter-extremism-bill-national-security-council-meeting</a:t>
            </a:r>
            <a:r>
              <a:rPr lang="en-GB" altLang="en-US" sz="1600" dirty="0"/>
              <a:t> – cited on </a:t>
            </a:r>
            <a:r>
              <a:rPr lang="en-GB" altLang="en-US" sz="1600" dirty="0">
                <a:hlinkClick r:id="rId4"/>
              </a:rPr>
              <a:t>www.defendfreespeech.org.uk</a:t>
            </a:r>
            <a:r>
              <a:rPr lang="en-GB" altLang="en-US" sz="1600" dirty="0"/>
              <a:t> )</a:t>
            </a:r>
          </a:p>
          <a:p>
            <a:endParaRPr lang="en-GB" dirty="0"/>
          </a:p>
        </p:txBody>
      </p:sp>
      <p:pic>
        <p:nvPicPr>
          <p:cNvPr id="4" name="Picture 3"/>
          <p:cNvPicPr>
            <a:picLocks noChangeAspect="1"/>
          </p:cNvPicPr>
          <p:nvPr/>
        </p:nvPicPr>
        <p:blipFill>
          <a:blip r:embed="rId5"/>
          <a:stretch>
            <a:fillRect/>
          </a:stretch>
        </p:blipFill>
        <p:spPr>
          <a:xfrm>
            <a:off x="7937242" y="2027854"/>
            <a:ext cx="3557987" cy="2668490"/>
          </a:xfrm>
          <a:prstGeom prst="rect">
            <a:avLst/>
          </a:prstGeom>
        </p:spPr>
      </p:pic>
    </p:spTree>
    <p:extLst>
      <p:ext uri="{BB962C8B-B14F-4D97-AF65-F5344CB8AC3E}">
        <p14:creationId xmlns:p14="http://schemas.microsoft.com/office/powerpoint/2010/main" val="266123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Extremism –Underlying Assumptions</a:t>
            </a:r>
          </a:p>
        </p:txBody>
      </p:sp>
      <p:sp>
        <p:nvSpPr>
          <p:cNvPr id="3" name="Content Placeholder 2"/>
          <p:cNvSpPr>
            <a:spLocks noGrp="1"/>
          </p:cNvSpPr>
          <p:nvPr>
            <p:ph idx="1"/>
          </p:nvPr>
        </p:nvSpPr>
        <p:spPr/>
        <p:txBody>
          <a:bodyPr>
            <a:normAutofit fontScale="77500" lnSpcReduction="20000"/>
          </a:bodyPr>
          <a:lstStyle/>
          <a:p>
            <a:pPr>
              <a:lnSpc>
                <a:spcPct val="150000"/>
              </a:lnSpc>
            </a:pPr>
            <a:r>
              <a:rPr lang="en-GB" altLang="en-US" dirty="0"/>
              <a:t>‘Extremism’ becomes a social problem it its own right (</a:t>
            </a:r>
            <a:r>
              <a:rPr lang="en-GB" altLang="en-US" i="1" dirty="0"/>
              <a:t>including ‘non-violent’ extremism</a:t>
            </a:r>
            <a:r>
              <a:rPr lang="en-GB" altLang="en-US" dirty="0"/>
              <a:t>)</a:t>
            </a:r>
          </a:p>
          <a:p>
            <a:pPr>
              <a:lnSpc>
                <a:spcPct val="150000"/>
              </a:lnSpc>
            </a:pPr>
            <a:r>
              <a:rPr lang="en-GB" altLang="en-US" dirty="0"/>
              <a:t>Implication that </a:t>
            </a:r>
            <a:r>
              <a:rPr lang="en-GB" altLang="en-US" u="sng" dirty="0"/>
              <a:t>true</a:t>
            </a:r>
            <a:r>
              <a:rPr lang="en-GB" altLang="en-US" dirty="0"/>
              <a:t> religions and beliefs are all compatible with each other and are not ‘extremist’</a:t>
            </a:r>
            <a:endParaRPr lang="en-GB" altLang="ja-JP" i="1" dirty="0"/>
          </a:p>
          <a:p>
            <a:pPr>
              <a:lnSpc>
                <a:spcPct val="150000"/>
              </a:lnSpc>
            </a:pPr>
            <a:r>
              <a:rPr lang="en-GB" altLang="en-US" dirty="0"/>
              <a:t>The UK Government will become the </a:t>
            </a:r>
            <a:r>
              <a:rPr lang="en-GB" altLang="en-US" b="1" i="1" u="sng" dirty="0"/>
              <a:t>arbiter</a:t>
            </a:r>
            <a:r>
              <a:rPr lang="en-GB" altLang="en-US" dirty="0"/>
              <a:t> of ‘true’ and ‘false’ interpretations of religion </a:t>
            </a:r>
          </a:p>
          <a:p>
            <a:pPr>
              <a:lnSpc>
                <a:spcPct val="150000"/>
              </a:lnSpc>
            </a:pPr>
            <a:r>
              <a:rPr lang="en-GB" altLang="en-US" dirty="0"/>
              <a:t>New legal powers are proposed because being </a:t>
            </a:r>
            <a:r>
              <a:rPr lang="en-GB" altLang="en-US" i="1" dirty="0"/>
              <a:t>exposed to </a:t>
            </a:r>
            <a:r>
              <a:rPr lang="en-GB" altLang="en-US" dirty="0"/>
              <a:t>and </a:t>
            </a:r>
            <a:r>
              <a:rPr lang="en-GB" altLang="en-US" i="1" dirty="0"/>
              <a:t>coming to believe in </a:t>
            </a:r>
            <a:r>
              <a:rPr lang="en-GB" altLang="en-US" dirty="0"/>
              <a:t>certain ‘extremist’ views is a </a:t>
            </a:r>
            <a:r>
              <a:rPr lang="en-GB" altLang="en-US" b="1" u="sng" dirty="0"/>
              <a:t>harm</a:t>
            </a:r>
            <a:r>
              <a:rPr lang="en-GB" altLang="en-US" dirty="0"/>
              <a:t> from which the </a:t>
            </a:r>
            <a:r>
              <a:rPr lang="en-GB" altLang="en-US" dirty="0" err="1"/>
              <a:t>Govt</a:t>
            </a:r>
            <a:r>
              <a:rPr lang="en-GB" altLang="en-US" dirty="0"/>
              <a:t> should protect people (especially young children)</a:t>
            </a:r>
          </a:p>
          <a:p>
            <a:endParaRPr lang="en-GB" dirty="0"/>
          </a:p>
        </p:txBody>
      </p:sp>
    </p:spTree>
    <p:extLst>
      <p:ext uri="{BB962C8B-B14F-4D97-AF65-F5344CB8AC3E}">
        <p14:creationId xmlns:p14="http://schemas.microsoft.com/office/powerpoint/2010/main" val="72452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Extremism – International </a:t>
            </a:r>
            <a:r>
              <a:rPr lang="en-GB" dirty="0" err="1"/>
              <a:t>FoRB</a:t>
            </a:r>
            <a:r>
              <a:rPr lang="en-GB" dirty="0"/>
              <a:t> implications</a:t>
            </a:r>
          </a:p>
        </p:txBody>
      </p:sp>
      <p:sp>
        <p:nvSpPr>
          <p:cNvPr id="3" name="Content Placeholder 2"/>
          <p:cNvSpPr>
            <a:spLocks noGrp="1"/>
          </p:cNvSpPr>
          <p:nvPr>
            <p:ph idx="1"/>
          </p:nvPr>
        </p:nvSpPr>
        <p:spPr>
          <a:xfrm>
            <a:off x="838200" y="1652366"/>
            <a:ext cx="10515600" cy="4351338"/>
          </a:xfrm>
        </p:spPr>
        <p:txBody>
          <a:bodyPr/>
          <a:lstStyle/>
          <a:p>
            <a:endParaRPr lang="en-GB" dirty="0"/>
          </a:p>
        </p:txBody>
      </p:sp>
      <p:pic>
        <p:nvPicPr>
          <p:cNvPr id="4" name="Picture 3"/>
          <p:cNvPicPr>
            <a:picLocks noChangeAspect="1"/>
          </p:cNvPicPr>
          <p:nvPr/>
        </p:nvPicPr>
        <p:blipFill rotWithShape="1">
          <a:blip r:embed="rId3"/>
          <a:srcRect l="25140" r="5898"/>
          <a:stretch/>
        </p:blipFill>
        <p:spPr>
          <a:xfrm>
            <a:off x="838200" y="2525197"/>
            <a:ext cx="9065778" cy="3726312"/>
          </a:xfrm>
          <a:prstGeom prst="rect">
            <a:avLst/>
          </a:prstGeom>
        </p:spPr>
      </p:pic>
      <p:pic>
        <p:nvPicPr>
          <p:cNvPr id="5" name="Picture 4"/>
          <p:cNvPicPr>
            <a:picLocks noChangeAspect="1"/>
          </p:cNvPicPr>
          <p:nvPr/>
        </p:nvPicPr>
        <p:blipFill>
          <a:blip r:embed="rId4"/>
          <a:stretch>
            <a:fillRect/>
          </a:stretch>
        </p:blipFill>
        <p:spPr>
          <a:xfrm>
            <a:off x="838200" y="1652366"/>
            <a:ext cx="4057844" cy="748421"/>
          </a:xfrm>
          <a:prstGeom prst="rect">
            <a:avLst/>
          </a:prstGeom>
        </p:spPr>
      </p:pic>
      <p:sp>
        <p:nvSpPr>
          <p:cNvPr id="6" name="TextBox 5"/>
          <p:cNvSpPr txBox="1"/>
          <p:nvPr/>
        </p:nvSpPr>
        <p:spPr>
          <a:xfrm>
            <a:off x="5082074" y="1815098"/>
            <a:ext cx="2792963" cy="369332"/>
          </a:xfrm>
          <a:prstGeom prst="rect">
            <a:avLst/>
          </a:prstGeom>
          <a:noFill/>
        </p:spPr>
        <p:txBody>
          <a:bodyPr wrap="square" rtlCol="0">
            <a:spAutoFit/>
          </a:bodyPr>
          <a:lstStyle/>
          <a:p>
            <a:r>
              <a:rPr lang="en-GB" dirty="0"/>
              <a:t>23</a:t>
            </a:r>
            <a:r>
              <a:rPr lang="en-GB" baseline="30000" dirty="0"/>
              <a:t>rd</a:t>
            </a:r>
            <a:r>
              <a:rPr lang="en-GB" dirty="0"/>
              <a:t> Sept 2016</a:t>
            </a:r>
          </a:p>
        </p:txBody>
      </p:sp>
    </p:spTree>
    <p:extLst>
      <p:ext uri="{BB962C8B-B14F-4D97-AF65-F5344CB8AC3E}">
        <p14:creationId xmlns:p14="http://schemas.microsoft.com/office/powerpoint/2010/main" val="1505102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TotalTime>
  <Words>2500</Words>
  <Application>Microsoft Office PowerPoint</Application>
  <PresentationFormat>Widescreen</PresentationFormat>
  <Paragraphs>219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游ゴシック</vt:lpstr>
      <vt:lpstr>Arial</vt:lpstr>
      <vt:lpstr>Calibri</vt:lpstr>
      <vt:lpstr>Calibri Light</vt:lpstr>
      <vt:lpstr>Office Theme</vt:lpstr>
      <vt:lpstr>Religion &amp; Culture</vt:lpstr>
      <vt:lpstr>A Cultural Waypoint?</vt:lpstr>
      <vt:lpstr>15th June 2015 – 800th Anniversary of Magna Carta</vt:lpstr>
      <vt:lpstr>‘Cut-Flower’ Culture?</vt:lpstr>
      <vt:lpstr>2016 - France</vt:lpstr>
      <vt:lpstr>UK Govt’s definition of Extremism</vt:lpstr>
      <vt:lpstr>2016 – UK – ‘Extremism’</vt:lpstr>
      <vt:lpstr>Extremism –Underlying Assumptions</vt:lpstr>
      <vt:lpstr>Extremism – International FoRB implications</vt:lpstr>
      <vt:lpstr>Extremism – the new moniker of marginalisation?</vt:lpstr>
      <vt:lpstr>Is there any common ground?</vt:lpstr>
      <vt:lpstr>Plural Public Square: the cultural challenges</vt:lpstr>
      <vt:lpstr>A Tale of Two Cities?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&amp; Culture</dc:title>
  <dc:creator>Simon McCrossan</dc:creator>
  <cp:lastModifiedBy>Simon McCrossan</cp:lastModifiedBy>
  <cp:revision>42</cp:revision>
  <dcterms:created xsi:type="dcterms:W3CDTF">2016-10-03T02:10:05Z</dcterms:created>
  <dcterms:modified xsi:type="dcterms:W3CDTF">2016-10-03T10:13:06Z</dcterms:modified>
</cp:coreProperties>
</file>