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3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9/29/2016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9/29/2016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548963"/>
          </a:xfrm>
        </p:spPr>
        <p:txBody>
          <a:bodyPr/>
          <a:lstStyle/>
          <a:p>
            <a:pPr algn="l"/>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REGULATIONS ON RELIGIOUS FREEDOM IN ASEAN COUNTRIES</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Nguyen Thuy Duong (Duong Nguyen)</a:t>
            </a:r>
          </a:p>
          <a:p>
            <a:r>
              <a:rPr lang="en-US" dirty="0" smtClean="0">
                <a:latin typeface="Times New Roman" panose="02020603050405020304" pitchFamily="18" charset="0"/>
                <a:cs typeface="Times New Roman" panose="02020603050405020304" pitchFamily="18" charset="0"/>
              </a:rPr>
              <a:t>PhD Student</a:t>
            </a:r>
          </a:p>
          <a:p>
            <a:r>
              <a:rPr lang="en-US" dirty="0" smtClean="0">
                <a:latin typeface="Times New Roman" panose="02020603050405020304" pitchFamily="18" charset="0"/>
                <a:cs typeface="Times New Roman" panose="02020603050405020304" pitchFamily="18" charset="0"/>
              </a:rPr>
              <a:t>School of Law – Vietnam National University (VNU)</a:t>
            </a:r>
          </a:p>
        </p:txBody>
      </p:sp>
    </p:spTree>
    <p:extLst>
      <p:ext uri="{BB962C8B-B14F-4D97-AF65-F5344CB8AC3E}">
        <p14:creationId xmlns:p14="http://schemas.microsoft.com/office/powerpoint/2010/main" val="103322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29795"/>
          </a:xfrm>
        </p:spPr>
        <p:txBody>
          <a:bodyPr>
            <a:normAutofit fontScale="90000"/>
          </a:bodyPr>
          <a:lstStyle/>
          <a:p>
            <a:r>
              <a:rPr lang="en-US" b="1" dirty="0"/>
              <a:t>Regional and international obligations regarding to religious freedom</a:t>
            </a:r>
          </a:p>
        </p:txBody>
      </p:sp>
      <p:sp>
        <p:nvSpPr>
          <p:cNvPr id="3" name="Content Placeholder 2"/>
          <p:cNvSpPr>
            <a:spLocks noGrp="1"/>
          </p:cNvSpPr>
          <p:nvPr>
            <p:ph idx="1"/>
          </p:nvPr>
        </p:nvSpPr>
        <p:spPr>
          <a:xfrm>
            <a:off x="819396" y="2113807"/>
            <a:ext cx="10569039" cy="3954483"/>
          </a:xfrm>
        </p:spPr>
        <p:txBody>
          <a:bodyPr>
            <a:noAutofit/>
          </a:bodyPr>
          <a:lstStyle/>
          <a:p>
            <a:pPr marL="0" indent="0">
              <a:lnSpc>
                <a:spcPct val="120000"/>
              </a:lnSpc>
              <a:spcAft>
                <a:spcPts val="0"/>
              </a:spcAft>
              <a:buNone/>
            </a:pPr>
            <a:r>
              <a:rPr lang="en-US" sz="1600" b="1" dirty="0">
                <a:latin typeface="Arial" panose="020B0604020202020204" pitchFamily="34" charset="0"/>
                <a:cs typeface="Arial" panose="020B0604020202020204" pitchFamily="34" charset="0"/>
              </a:rPr>
              <a:t>I</a:t>
            </a:r>
            <a:r>
              <a:rPr lang="en-US" sz="1600" b="1" dirty="0" smtClean="0">
                <a:latin typeface="Arial" panose="020B0604020202020204" pitchFamily="34" charset="0"/>
                <a:cs typeface="Arial" panose="020B0604020202020204" pitchFamily="34" charset="0"/>
              </a:rPr>
              <a:t>nternational </a:t>
            </a:r>
            <a:r>
              <a:rPr lang="en-US" sz="1600" b="1" dirty="0">
                <a:latin typeface="Arial" panose="020B0604020202020204" pitchFamily="34" charset="0"/>
                <a:cs typeface="Arial" panose="020B0604020202020204" pitchFamily="34" charset="0"/>
              </a:rPr>
              <a:t>human rights instruments </a:t>
            </a:r>
            <a:r>
              <a:rPr lang="en-US" sz="1600" b="1" dirty="0" smtClean="0">
                <a:latin typeface="Arial" panose="020B0604020202020204" pitchFamily="34" charset="0"/>
                <a:cs typeface="Arial" panose="020B0604020202020204" pitchFamily="34" charset="0"/>
              </a:rPr>
              <a:t>including </a:t>
            </a:r>
            <a:r>
              <a:rPr lang="en-US" sz="1600" b="1" dirty="0">
                <a:latin typeface="Arial" panose="020B0604020202020204" pitchFamily="34" charset="0"/>
                <a:cs typeface="Arial" panose="020B0604020202020204" pitchFamily="34" charset="0"/>
              </a:rPr>
              <a:t>binding commitments to the protection of the right to freedom of thought, conscience, and </a:t>
            </a:r>
            <a:r>
              <a:rPr lang="en-US" sz="1600" b="1" dirty="0" smtClean="0">
                <a:latin typeface="Arial" panose="020B0604020202020204" pitchFamily="34" charset="0"/>
                <a:cs typeface="Arial" panose="020B0604020202020204" pitchFamily="34" charset="0"/>
              </a:rPr>
              <a:t>religion </a:t>
            </a:r>
            <a:r>
              <a:rPr lang="en-US" sz="1600" b="1" dirty="0">
                <a:latin typeface="Arial" panose="020B0604020202020204" pitchFamily="34" charset="0"/>
                <a:cs typeface="Arial" panose="020B0604020202020204" pitchFamily="34" charset="0"/>
              </a:rPr>
              <a:t>that have been ratified by ASEAN Member </a:t>
            </a:r>
            <a:r>
              <a:rPr lang="en-US" sz="1600" b="1" dirty="0" smtClean="0">
                <a:latin typeface="Arial" panose="020B0604020202020204" pitchFamily="34" charset="0"/>
                <a:cs typeface="Arial" panose="020B0604020202020204" pitchFamily="34" charset="0"/>
              </a:rPr>
              <a:t>States:</a:t>
            </a:r>
          </a:p>
          <a:p>
            <a:pPr>
              <a:lnSpc>
                <a:spcPct val="120000"/>
              </a:lnSpc>
              <a:spcAft>
                <a:spcPts val="0"/>
              </a:spcAft>
            </a:pPr>
            <a:r>
              <a:rPr lang="en-US" sz="1600" b="1" dirty="0" smtClean="0">
                <a:latin typeface="Arial" panose="020B0604020202020204" pitchFamily="34" charset="0"/>
                <a:cs typeface="Arial" panose="020B0604020202020204" pitchFamily="34" charset="0"/>
              </a:rPr>
              <a:t>International </a:t>
            </a:r>
            <a:r>
              <a:rPr lang="en-US" sz="1600" b="1" dirty="0">
                <a:latin typeface="Arial" panose="020B0604020202020204" pitchFamily="34" charset="0"/>
                <a:cs typeface="Arial" panose="020B0604020202020204" pitchFamily="34" charset="0"/>
              </a:rPr>
              <a:t>Covenant for Civil and Political Rights (ICCPR</a:t>
            </a:r>
            <a:r>
              <a:rPr lang="en-US" sz="1600" b="1" dirty="0" smtClean="0">
                <a:latin typeface="Arial" panose="020B0604020202020204" pitchFamily="34" charset="0"/>
                <a:cs typeface="Arial" panose="020B0604020202020204" pitchFamily="34" charset="0"/>
              </a:rPr>
              <a:t>);</a:t>
            </a:r>
          </a:p>
          <a:p>
            <a:pPr>
              <a:lnSpc>
                <a:spcPct val="120000"/>
              </a:lnSpc>
              <a:spcAft>
                <a:spcPts val="0"/>
              </a:spcAft>
            </a:pPr>
            <a:r>
              <a:rPr lang="en-US" sz="1600" b="1" dirty="0" smtClean="0">
                <a:latin typeface="Arial" panose="020B0604020202020204" pitchFamily="34" charset="0"/>
                <a:cs typeface="Arial" panose="020B0604020202020204" pitchFamily="34" charset="0"/>
              </a:rPr>
              <a:t>International </a:t>
            </a:r>
            <a:r>
              <a:rPr lang="en-US" sz="1600" b="1" dirty="0">
                <a:latin typeface="Arial" panose="020B0604020202020204" pitchFamily="34" charset="0"/>
                <a:cs typeface="Arial" panose="020B0604020202020204" pitchFamily="34" charset="0"/>
              </a:rPr>
              <a:t>Covenant on Economic, Social and Cultural Rights (ICESCR</a:t>
            </a:r>
            <a:r>
              <a:rPr lang="en-US" sz="1600" b="1" dirty="0" smtClean="0">
                <a:latin typeface="Arial" panose="020B0604020202020204" pitchFamily="34" charset="0"/>
                <a:cs typeface="Arial" panose="020B0604020202020204" pitchFamily="34" charset="0"/>
              </a:rPr>
              <a:t>); </a:t>
            </a:r>
          </a:p>
          <a:p>
            <a:pPr>
              <a:lnSpc>
                <a:spcPct val="120000"/>
              </a:lnSpc>
              <a:spcAft>
                <a:spcPts val="0"/>
              </a:spcAft>
            </a:pPr>
            <a:r>
              <a:rPr lang="en-US" sz="1600" b="1" dirty="0" smtClean="0">
                <a:latin typeface="Arial" panose="020B0604020202020204" pitchFamily="34" charset="0"/>
                <a:cs typeface="Arial" panose="020B0604020202020204" pitchFamily="34" charset="0"/>
              </a:rPr>
              <a:t>International </a:t>
            </a:r>
            <a:r>
              <a:rPr lang="en-US" sz="1600" b="1" dirty="0">
                <a:latin typeface="Arial" panose="020B0604020202020204" pitchFamily="34" charset="0"/>
                <a:cs typeface="Arial" panose="020B0604020202020204" pitchFamily="34" charset="0"/>
              </a:rPr>
              <a:t>Convention on the Elimination of All Forms of Racial Discrimination (ICERD</a:t>
            </a:r>
            <a:r>
              <a:rPr lang="en-US" sz="1600" b="1" dirty="0" smtClean="0">
                <a:latin typeface="Arial" panose="020B0604020202020204" pitchFamily="34" charset="0"/>
                <a:cs typeface="Arial" panose="020B0604020202020204" pitchFamily="34" charset="0"/>
              </a:rPr>
              <a:t>);</a:t>
            </a:r>
          </a:p>
          <a:p>
            <a:pPr>
              <a:lnSpc>
                <a:spcPct val="120000"/>
              </a:lnSpc>
              <a:spcAft>
                <a:spcPts val="0"/>
              </a:spcAft>
            </a:pPr>
            <a:r>
              <a:rPr lang="en-US" sz="1600" b="1" dirty="0" smtClean="0">
                <a:latin typeface="Arial" panose="020B0604020202020204" pitchFamily="34" charset="0"/>
                <a:cs typeface="Arial" panose="020B0604020202020204" pitchFamily="34" charset="0"/>
              </a:rPr>
              <a:t>Convention </a:t>
            </a:r>
            <a:r>
              <a:rPr lang="en-US" sz="1600" b="1" dirty="0">
                <a:latin typeface="Arial" panose="020B0604020202020204" pitchFamily="34" charset="0"/>
                <a:cs typeface="Arial" panose="020B0604020202020204" pitchFamily="34" charset="0"/>
              </a:rPr>
              <a:t>on the Rights of the Child (CRC</a:t>
            </a:r>
            <a:r>
              <a:rPr lang="en-US" sz="1600" b="1" dirty="0" smtClean="0">
                <a:latin typeface="Arial" panose="020B0604020202020204" pitchFamily="34" charset="0"/>
                <a:cs typeface="Arial" panose="020B0604020202020204" pitchFamily="34" charset="0"/>
              </a:rPr>
              <a:t>);</a:t>
            </a:r>
          </a:p>
          <a:p>
            <a:pPr>
              <a:lnSpc>
                <a:spcPct val="120000"/>
              </a:lnSpc>
              <a:spcAft>
                <a:spcPts val="0"/>
              </a:spcAft>
            </a:pPr>
            <a:r>
              <a:rPr lang="en-US" sz="1600" b="1" dirty="0" smtClean="0">
                <a:latin typeface="Arial" panose="020B0604020202020204" pitchFamily="34" charset="0"/>
                <a:cs typeface="Arial" panose="020B0604020202020204" pitchFamily="34" charset="0"/>
              </a:rPr>
              <a:t>Convention </a:t>
            </a:r>
            <a:r>
              <a:rPr lang="en-US" sz="1600" b="1" dirty="0">
                <a:latin typeface="Arial" panose="020B0604020202020204" pitchFamily="34" charset="0"/>
                <a:cs typeface="Arial" panose="020B0604020202020204" pitchFamily="34" charset="0"/>
              </a:rPr>
              <a:t>on the Elimination of All Forms of Discrimination against Women (</a:t>
            </a:r>
            <a:r>
              <a:rPr lang="en-US" sz="1600" b="1" dirty="0" smtClean="0">
                <a:latin typeface="Arial" panose="020B0604020202020204" pitchFamily="34" charset="0"/>
                <a:cs typeface="Arial" panose="020B0604020202020204" pitchFamily="34" charset="0"/>
              </a:rPr>
              <a:t>CEDAW);</a:t>
            </a:r>
          </a:p>
          <a:p>
            <a:pPr>
              <a:lnSpc>
                <a:spcPct val="120000"/>
              </a:lnSpc>
              <a:spcAft>
                <a:spcPts val="0"/>
              </a:spcAft>
            </a:pPr>
            <a:r>
              <a:rPr lang="en-US" sz="1600" b="1" dirty="0" smtClean="0">
                <a:latin typeface="Arial" panose="020B0604020202020204" pitchFamily="34" charset="0"/>
                <a:cs typeface="Arial" panose="020B0604020202020204" pitchFamily="34" charset="0"/>
              </a:rPr>
              <a:t>Convention </a:t>
            </a:r>
            <a:r>
              <a:rPr lang="en-US" sz="1600" b="1" dirty="0">
                <a:latin typeface="Arial" panose="020B0604020202020204" pitchFamily="34" charset="0"/>
                <a:cs typeface="Arial" panose="020B0604020202020204" pitchFamily="34" charset="0"/>
              </a:rPr>
              <a:t>against Torture and Other Cruel, Inhuman or Degrading Treatment or Punishment (</a:t>
            </a:r>
            <a:r>
              <a:rPr lang="en-US" sz="1600" b="1" dirty="0" smtClean="0">
                <a:latin typeface="Arial" panose="020B0604020202020204" pitchFamily="34" charset="0"/>
                <a:cs typeface="Arial" panose="020B0604020202020204" pitchFamily="34" charset="0"/>
              </a:rPr>
              <a:t>CAT);</a:t>
            </a:r>
          </a:p>
          <a:p>
            <a:pPr>
              <a:lnSpc>
                <a:spcPct val="120000"/>
              </a:lnSpc>
              <a:spcAft>
                <a:spcPts val="0"/>
              </a:spcAft>
            </a:pPr>
            <a:r>
              <a:rPr lang="en-US" sz="1600" b="1" dirty="0" smtClean="0">
                <a:latin typeface="Arial" panose="020B0604020202020204" pitchFamily="34" charset="0"/>
                <a:cs typeface="Arial" panose="020B0604020202020204" pitchFamily="34" charset="0"/>
              </a:rPr>
              <a:t>International </a:t>
            </a:r>
            <a:r>
              <a:rPr lang="en-US" sz="1600" b="1" dirty="0">
                <a:latin typeface="Arial" panose="020B0604020202020204" pitchFamily="34" charset="0"/>
                <a:cs typeface="Arial" panose="020B0604020202020204" pitchFamily="34" charset="0"/>
              </a:rPr>
              <a:t>Convention on the Protection of the Rights of All Migrant Workers and Members of Their Families (</a:t>
            </a:r>
            <a:r>
              <a:rPr lang="en-US" sz="1600" b="1" dirty="0" smtClean="0">
                <a:latin typeface="Arial" panose="020B0604020202020204" pitchFamily="34" charset="0"/>
                <a:cs typeface="Arial" panose="020B0604020202020204" pitchFamily="34" charset="0"/>
              </a:rPr>
              <a:t>ICMW);</a:t>
            </a:r>
          </a:p>
          <a:p>
            <a:pPr>
              <a:lnSpc>
                <a:spcPct val="120000"/>
              </a:lnSpc>
              <a:spcAft>
                <a:spcPts val="0"/>
              </a:spcAft>
            </a:pPr>
            <a:r>
              <a:rPr lang="en-US" sz="1600" b="1" dirty="0" smtClean="0">
                <a:latin typeface="Arial" panose="020B0604020202020204" pitchFamily="34" charset="0"/>
                <a:cs typeface="Arial" panose="020B0604020202020204" pitchFamily="34" charset="0"/>
              </a:rPr>
              <a:t>Convention </a:t>
            </a:r>
            <a:r>
              <a:rPr lang="en-US" sz="1600" b="1" dirty="0">
                <a:latin typeface="Arial" panose="020B0604020202020204" pitchFamily="34" charset="0"/>
                <a:cs typeface="Arial" panose="020B0604020202020204" pitchFamily="34" charset="0"/>
              </a:rPr>
              <a:t>on the Prevention and Punishment of the Crime of Genocide, and the Convention relating to the Status of Refugees.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324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21037"/>
          </a:xfrm>
        </p:spPr>
        <p:txBody>
          <a:bodyPr>
            <a:normAutofit fontScale="90000"/>
          </a:bodyPr>
          <a:lstStyle/>
          <a:p>
            <a:pPr algn="l"/>
            <a:r>
              <a:rPr lang="en-US" dirty="0" smtClean="0"/>
              <a:t>ICCPR </a:t>
            </a:r>
            <a:endParaRPr lang="en-US" dirty="0"/>
          </a:p>
        </p:txBody>
      </p:sp>
      <p:sp>
        <p:nvSpPr>
          <p:cNvPr id="3" name="Content Placeholder 2"/>
          <p:cNvSpPr>
            <a:spLocks noGrp="1"/>
          </p:cNvSpPr>
          <p:nvPr>
            <p:ph idx="1"/>
          </p:nvPr>
        </p:nvSpPr>
        <p:spPr>
          <a:xfrm>
            <a:off x="1295401" y="2446317"/>
            <a:ext cx="9601196" cy="3429551"/>
          </a:xfrm>
        </p:spPr>
        <p:txBody>
          <a:bodyPr/>
          <a:lstStyle/>
          <a:p>
            <a:r>
              <a:rPr lang="en-US" dirty="0" smtClean="0"/>
              <a:t>State members that have ratified the covenant: </a:t>
            </a:r>
            <a:r>
              <a:rPr lang="en-US" dirty="0"/>
              <a:t>Cambodia, Indonesia, Lao PDR, the Philippines, Thailand, and </a:t>
            </a:r>
            <a:r>
              <a:rPr lang="en-US" dirty="0" smtClean="0"/>
              <a:t>Vietnam</a:t>
            </a:r>
          </a:p>
          <a:p>
            <a:r>
              <a:rPr lang="en-US" dirty="0" smtClean="0"/>
              <a:t>Article 18: “</a:t>
            </a:r>
            <a:r>
              <a:rPr lang="en-US" dirty="0"/>
              <a:t>“[t]his right shall include freedom to have or to adopt a religion or belief of his choice, and freedom, either individually or in community with others and in public or private, to manifest his religion or belief in worship, </a:t>
            </a:r>
            <a:r>
              <a:rPr lang="en-US" dirty="0" err="1"/>
              <a:t>observance,practice</a:t>
            </a:r>
            <a:r>
              <a:rPr lang="en-US" dirty="0"/>
              <a:t> and teaching</a:t>
            </a:r>
            <a:r>
              <a:rPr lang="en-US" dirty="0" smtClean="0"/>
              <a:t>.”</a:t>
            </a:r>
          </a:p>
          <a:p>
            <a:pPr marL="0" indent="0">
              <a:buNone/>
            </a:pPr>
            <a:endParaRPr lang="en-US" dirty="0" smtClean="0"/>
          </a:p>
        </p:txBody>
      </p:sp>
    </p:spTree>
    <p:extLst>
      <p:ext uri="{BB962C8B-B14F-4D97-AF65-F5344CB8AC3E}">
        <p14:creationId xmlns:p14="http://schemas.microsoft.com/office/powerpoint/2010/main" val="295041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92289"/>
          </a:xfrm>
        </p:spPr>
        <p:txBody>
          <a:bodyPr>
            <a:normAutofit fontScale="90000"/>
          </a:bodyPr>
          <a:lstStyle/>
          <a:p>
            <a:r>
              <a:rPr lang="en-US" dirty="0"/>
              <a:t>Convention on the Rights of the Child (CRC)</a:t>
            </a:r>
            <a:endParaRPr lang="en-US" dirty="0"/>
          </a:p>
        </p:txBody>
      </p:sp>
      <p:sp>
        <p:nvSpPr>
          <p:cNvPr id="3" name="Content Placeholder 2"/>
          <p:cNvSpPr>
            <a:spLocks noGrp="1"/>
          </p:cNvSpPr>
          <p:nvPr>
            <p:ph idx="1"/>
          </p:nvPr>
        </p:nvSpPr>
        <p:spPr>
          <a:xfrm>
            <a:off x="1295401" y="2636322"/>
            <a:ext cx="9601196" cy="3239546"/>
          </a:xfrm>
        </p:spPr>
        <p:txBody>
          <a:bodyPr>
            <a:normAutofit/>
          </a:bodyPr>
          <a:lstStyle/>
          <a:p>
            <a:r>
              <a:rPr lang="en-US" dirty="0" smtClean="0"/>
              <a:t>Article 14: “(1) States </a:t>
            </a:r>
            <a:r>
              <a:rPr lang="en-US" dirty="0"/>
              <a:t>Parties shall respect the right of the child to freedom of thought, conscience and </a:t>
            </a:r>
            <a:r>
              <a:rPr lang="en-US" dirty="0" smtClean="0"/>
              <a:t>religion. …(3</a:t>
            </a:r>
            <a:r>
              <a:rPr lang="en-US" dirty="0"/>
              <a:t>)</a:t>
            </a:r>
            <a:r>
              <a:rPr lang="en-US" dirty="0" smtClean="0"/>
              <a:t> </a:t>
            </a:r>
            <a:r>
              <a:rPr lang="en-US" dirty="0"/>
              <a:t>Freedom to manifest one's religion or beliefs may be subject only to such limitations as are prescribed by law and are necessary to protect public safety, order, health or morals, or the fundamental rights and freedoms of </a:t>
            </a:r>
            <a:r>
              <a:rPr lang="en-US" dirty="0" smtClean="0"/>
              <a:t>others”.</a:t>
            </a:r>
            <a:endParaRPr lang="en-US" dirty="0"/>
          </a:p>
          <a:p>
            <a:r>
              <a:rPr lang="en-US" dirty="0" smtClean="0"/>
              <a:t> Brunei, Malaysia : </a:t>
            </a:r>
            <a:r>
              <a:rPr lang="en-US" dirty="0"/>
              <a:t>reservation on </a:t>
            </a:r>
            <a:r>
              <a:rPr lang="en-US" dirty="0" smtClean="0"/>
              <a:t>articles14</a:t>
            </a:r>
          </a:p>
          <a:p>
            <a:endParaRPr lang="en-US" dirty="0" smtClean="0"/>
          </a:p>
          <a:p>
            <a:endParaRPr lang="en-US" dirty="0"/>
          </a:p>
        </p:txBody>
      </p:sp>
    </p:spTree>
    <p:extLst>
      <p:ext uri="{BB962C8B-B14F-4D97-AF65-F5344CB8AC3E}">
        <p14:creationId xmlns:p14="http://schemas.microsoft.com/office/powerpoint/2010/main" val="6657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9707" y="1004552"/>
            <a:ext cx="10032642" cy="40626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4000" dirty="0" smtClean="0">
                <a:latin typeface="Times New Roman" panose="02020603050405020304" pitchFamily="18" charset="0"/>
                <a:cs typeface="Times New Roman" panose="02020603050405020304" pitchFamily="18" charset="0"/>
              </a:rPr>
              <a:t>Religious </a:t>
            </a:r>
            <a:r>
              <a:rPr lang="en-US" sz="4000" dirty="0">
                <a:latin typeface="Times New Roman" panose="02020603050405020304" pitchFamily="18" charset="0"/>
                <a:cs typeface="Times New Roman" panose="02020603050405020304" pitchFamily="18" charset="0"/>
              </a:rPr>
              <a:t>Diversity in ASEAN countries</a:t>
            </a:r>
          </a:p>
          <a:p>
            <a:pPr marL="285750" indent="-285750">
              <a:lnSpc>
                <a:spcPct val="150000"/>
              </a:lnSpc>
              <a:buFont typeface="Arial" panose="020B0604020202020204" pitchFamily="34" charset="0"/>
              <a:buChar char="•"/>
            </a:pPr>
            <a:r>
              <a:rPr lang="en-US" sz="4000" dirty="0" smtClean="0">
                <a:latin typeface="Times New Roman" panose="02020603050405020304" pitchFamily="18" charset="0"/>
                <a:cs typeface="Times New Roman" panose="02020603050405020304" pitchFamily="18" charset="0"/>
              </a:rPr>
              <a:t>Religious </a:t>
            </a:r>
            <a:r>
              <a:rPr lang="en-US" sz="4000" dirty="0">
                <a:latin typeface="Times New Roman" panose="02020603050405020304" pitchFamily="18" charset="0"/>
                <a:cs typeface="Times New Roman" panose="02020603050405020304" pitchFamily="18" charset="0"/>
              </a:rPr>
              <a:t>freedom in </a:t>
            </a:r>
            <a:r>
              <a:rPr lang="en-US" sz="4000" dirty="0" err="1">
                <a:latin typeface="Times New Roman" panose="02020603050405020304" pitchFamily="18" charset="0"/>
                <a:cs typeface="Times New Roman" panose="02020603050405020304" pitchFamily="18" charset="0"/>
              </a:rPr>
              <a:t>Dosmetic</a:t>
            </a:r>
            <a:r>
              <a:rPr lang="en-US" sz="4000" dirty="0">
                <a:latin typeface="Times New Roman" panose="02020603050405020304" pitchFamily="18" charset="0"/>
                <a:cs typeface="Times New Roman" panose="02020603050405020304" pitchFamily="18" charset="0"/>
              </a:rPr>
              <a:t> Laws</a:t>
            </a:r>
          </a:p>
          <a:p>
            <a:pPr marL="285750" indent="-285750">
              <a:lnSpc>
                <a:spcPct val="150000"/>
              </a:lnSpc>
              <a:buFont typeface="Arial" panose="020B0604020202020204" pitchFamily="34" charset="0"/>
              <a:buChar char="•"/>
            </a:pPr>
            <a:r>
              <a:rPr lang="en-US" sz="4000" dirty="0" smtClean="0">
                <a:latin typeface="Times New Roman" panose="02020603050405020304" pitchFamily="18" charset="0"/>
                <a:cs typeface="Times New Roman" panose="02020603050405020304" pitchFamily="18" charset="0"/>
              </a:rPr>
              <a:t>Regional </a:t>
            </a:r>
            <a:r>
              <a:rPr lang="en-US" sz="4000" dirty="0">
                <a:latin typeface="Times New Roman" panose="02020603050405020304" pitchFamily="18" charset="0"/>
                <a:cs typeface="Times New Roman" panose="02020603050405020304" pitchFamily="18" charset="0"/>
              </a:rPr>
              <a:t>and international obligations regarding to religious freedom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8372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ASEAN COMMUNITY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4597" y="2557463"/>
            <a:ext cx="4242806" cy="3317875"/>
          </a:xfrm>
        </p:spPr>
      </p:pic>
    </p:spTree>
    <p:extLst>
      <p:ext uri="{BB962C8B-B14F-4D97-AF65-F5344CB8AC3E}">
        <p14:creationId xmlns:p14="http://schemas.microsoft.com/office/powerpoint/2010/main" val="86096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23941"/>
          </a:xfrm>
        </p:spPr>
        <p:txBody>
          <a:bodyPr>
            <a:normAutofit fontScale="90000"/>
          </a:bodyPr>
          <a:lstStyle/>
          <a:p>
            <a:r>
              <a:rPr lang="en-US" b="1" dirty="0"/>
              <a:t>Religious Diversity in ASEAN countries</a:t>
            </a:r>
          </a:p>
        </p:txBody>
      </p:sp>
      <p:sp>
        <p:nvSpPr>
          <p:cNvPr id="3" name="Content Placeholder 2"/>
          <p:cNvSpPr>
            <a:spLocks noGrp="1"/>
          </p:cNvSpPr>
          <p:nvPr>
            <p:ph idx="1"/>
          </p:nvPr>
        </p:nvSpPr>
        <p:spPr>
          <a:xfrm>
            <a:off x="1295401" y="2021983"/>
            <a:ext cx="9601196" cy="4146997"/>
          </a:xfrm>
        </p:spPr>
        <p:txBody>
          <a:bodyPr/>
          <a:lstStyle/>
          <a:p>
            <a:pPr marL="0" indent="0">
              <a:buNone/>
            </a:pPr>
            <a:r>
              <a:rPr lang="en-US" dirty="0"/>
              <a:t>ASEAN (Association of Southeast </a:t>
            </a:r>
            <a:r>
              <a:rPr lang="en-US" dirty="0" smtClean="0"/>
              <a:t>Asian Nations) </a:t>
            </a:r>
            <a:r>
              <a:rPr lang="en-US" dirty="0"/>
              <a:t>was established on 8 August 1967 in Bangkok, </a:t>
            </a:r>
            <a:r>
              <a:rPr lang="en-US" dirty="0" smtClean="0"/>
              <a:t>Thailand) and now has 10 state members.</a:t>
            </a:r>
          </a:p>
          <a:p>
            <a:pPr marL="0" indent="0">
              <a:buNone/>
            </a:pPr>
            <a:r>
              <a:rPr lang="en-US" dirty="0" smtClean="0"/>
              <a:t>                                               </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158" y="2866900"/>
            <a:ext cx="6289221" cy="3144611"/>
          </a:xfrm>
          <a:prstGeom prst="rect">
            <a:avLst/>
          </a:prstGeom>
        </p:spPr>
      </p:pic>
    </p:spTree>
    <p:extLst>
      <p:ext uri="{BB962C8B-B14F-4D97-AF65-F5344CB8AC3E}">
        <p14:creationId xmlns:p14="http://schemas.microsoft.com/office/powerpoint/2010/main" val="221162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894"/>
            <a:ext cx="9601196" cy="1733797"/>
          </a:xfrm>
        </p:spPr>
        <p:txBody>
          <a:bodyPr>
            <a:normAutofit/>
          </a:bodyPr>
          <a:lstStyle/>
          <a:p>
            <a:pPr algn="l"/>
            <a:r>
              <a:rPr lang="en-US" sz="2000" dirty="0" smtClean="0">
                <a:latin typeface="Times New Roman" panose="02020603050405020304" pitchFamily="18" charset="0"/>
                <a:cs typeface="Times New Roman" panose="02020603050405020304" pitchFamily="18" charset="0"/>
              </a:rPr>
              <a:t>- Main Religions in ASEAN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Islam; Buddhism and Chinese traditional religion/belief </a:t>
            </a:r>
            <a:r>
              <a:rPr lang="en-US" sz="2000" dirty="0">
                <a:latin typeface="Times New Roman" panose="02020603050405020304" pitchFamily="18" charset="0"/>
                <a:cs typeface="Times New Roman" panose="02020603050405020304" pitchFamily="18" charset="0"/>
              </a:rPr>
              <a:t>(Confucianism, Taoism…) ; Christianity.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Islam: 42% (official religion of Brunei, Indonesia, Malaysia); Buddhism: 18 %; Christianity: 17</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556932"/>
            <a:ext cx="9601196" cy="3665738"/>
          </a:xfrm>
        </p:spPr>
        <p:txBody>
          <a:bodyPr>
            <a:normAutofit/>
          </a:bodyPr>
          <a:lstStyle/>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r>
              <a:rPr lang="en-US" sz="1800" dirty="0" err="1" smtClean="0"/>
              <a:t>Source:http</a:t>
            </a:r>
            <a:r>
              <a:rPr lang="en-US" sz="1800" dirty="0"/>
              <a:t>://en.reingex.com/ASEAN-Religion.shtml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130" y="2556932"/>
            <a:ext cx="9300538" cy="3229568"/>
          </a:xfrm>
          <a:prstGeom prst="rect">
            <a:avLst/>
          </a:prstGeom>
        </p:spPr>
      </p:pic>
    </p:spTree>
    <p:extLst>
      <p:ext uri="{BB962C8B-B14F-4D97-AF65-F5344CB8AC3E}">
        <p14:creationId xmlns:p14="http://schemas.microsoft.com/office/powerpoint/2010/main" val="381514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lnSpc>
                <a:spcPct val="150000"/>
              </a:lnSpc>
            </a:pPr>
            <a:r>
              <a:rPr lang="en-US" b="1" dirty="0">
                <a:latin typeface="Times New Roman" panose="02020603050405020304" pitchFamily="18" charset="0"/>
                <a:cs typeface="Times New Roman" panose="02020603050405020304" pitchFamily="18" charset="0"/>
              </a:rPr>
              <a:t>Religious freedom in </a:t>
            </a:r>
            <a:r>
              <a:rPr lang="en-US" b="1" dirty="0" err="1">
                <a:latin typeface="Times New Roman" panose="02020603050405020304" pitchFamily="18" charset="0"/>
                <a:cs typeface="Times New Roman" panose="02020603050405020304" pitchFamily="18" charset="0"/>
              </a:rPr>
              <a:t>Dosmetic</a:t>
            </a:r>
            <a:r>
              <a:rPr lang="en-US" b="1" dirty="0">
                <a:latin typeface="Times New Roman" panose="02020603050405020304" pitchFamily="18" charset="0"/>
                <a:cs typeface="Times New Roman" panose="02020603050405020304" pitchFamily="18" charset="0"/>
              </a:rPr>
              <a:t> Laws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800" dirty="0" smtClean="0"/>
              <a:t>RELIGIOUS FREEDOM – Fundamental right</a:t>
            </a:r>
          </a:p>
          <a:p>
            <a:r>
              <a:rPr lang="en-US" sz="2800" dirty="0" smtClean="0"/>
              <a:t>Everyone has freedom to believe in religion or not</a:t>
            </a:r>
          </a:p>
          <a:p>
            <a:r>
              <a:rPr lang="en-US" sz="2800" dirty="0" smtClean="0"/>
              <a:t>No one should be discriminated or prosecuted based on his or her religion</a:t>
            </a:r>
          </a:p>
          <a:p>
            <a:r>
              <a:rPr lang="en-US" sz="2800" dirty="0" smtClean="0"/>
              <a:t>Freedom of Religion, Thought and Conscience should be limited in only </a:t>
            </a:r>
            <a:r>
              <a:rPr lang="en-US" sz="2800" dirty="0" err="1" smtClean="0"/>
              <a:t>oder</a:t>
            </a:r>
            <a:r>
              <a:rPr lang="en-US" sz="2800" dirty="0" smtClean="0"/>
              <a:t> to protect public safe, public health and national security.</a:t>
            </a:r>
            <a:endParaRPr lang="en-US" sz="2800" dirty="0"/>
          </a:p>
        </p:txBody>
      </p:sp>
    </p:spTree>
    <p:extLst>
      <p:ext uri="{BB962C8B-B14F-4D97-AF65-F5344CB8AC3E}">
        <p14:creationId xmlns:p14="http://schemas.microsoft.com/office/powerpoint/2010/main" val="106665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835" y="744582"/>
            <a:ext cx="10580914" cy="5647700"/>
          </a:xfrm>
          <a:prstGeom prst="rect">
            <a:avLst/>
          </a:prstGeom>
          <a:noFill/>
        </p:spPr>
        <p:txBody>
          <a:bodyPr wrap="square" rtlCol="0">
            <a:spAutoFit/>
          </a:bodyPr>
          <a:lstStyle/>
          <a:p>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Brunei</a:t>
            </a:r>
            <a:r>
              <a:rPr lang="en-US" sz="1900" dirty="0" smtClean="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The official religion of Brunei Darussalam shall be the Islamic religion.... all other religions may be practiced in peace and harmony by the persons professing them.” </a:t>
            </a:r>
            <a:r>
              <a:rPr lang="en-US" sz="1900" dirty="0">
                <a:solidFill>
                  <a:srgbClr val="FF0000"/>
                </a:solidFill>
                <a:latin typeface="Arial" panose="020B0604020202020204" pitchFamily="34" charset="0"/>
                <a:cs typeface="Arial" panose="020B0604020202020204" pitchFamily="34" charset="0"/>
              </a:rPr>
              <a:t>Art 3(1)</a:t>
            </a:r>
          </a:p>
          <a:p>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Cambodia</a:t>
            </a:r>
            <a:r>
              <a:rPr lang="en-US" sz="1900" dirty="0" smtClean="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Buddhism shall be the state religion.” </a:t>
            </a:r>
            <a:r>
              <a:rPr lang="en-US" sz="1900" dirty="0">
                <a:solidFill>
                  <a:srgbClr val="FF0000"/>
                </a:solidFill>
                <a:latin typeface="Arial" panose="020B0604020202020204" pitchFamily="34" charset="0"/>
                <a:cs typeface="Arial" panose="020B0604020202020204" pitchFamily="34" charset="0"/>
              </a:rPr>
              <a:t>Art </a:t>
            </a:r>
            <a:r>
              <a:rPr lang="en-US" sz="1900" dirty="0" smtClean="0">
                <a:solidFill>
                  <a:srgbClr val="FF0000"/>
                </a:solidFill>
                <a:latin typeface="Arial" panose="020B0604020202020204" pitchFamily="34" charset="0"/>
                <a:cs typeface="Arial" panose="020B0604020202020204" pitchFamily="34" charset="0"/>
              </a:rPr>
              <a:t>43</a:t>
            </a:r>
            <a:r>
              <a:rPr lang="en-US" sz="1900" dirty="0" smtClean="0">
                <a:latin typeface="Arial" panose="020B0604020202020204" pitchFamily="34" charset="0"/>
                <a:cs typeface="Arial" panose="020B0604020202020204" pitchFamily="34" charset="0"/>
              </a:rPr>
              <a:t>; “Freedom </a:t>
            </a:r>
            <a:r>
              <a:rPr lang="en-US" sz="1900" dirty="0">
                <a:latin typeface="Arial" panose="020B0604020202020204" pitchFamily="34" charset="0"/>
                <a:cs typeface="Arial" panose="020B0604020202020204" pitchFamily="34" charset="0"/>
              </a:rPr>
              <a:t>of religious belief and worship shall be guaranteed by the State on the condition that such freedom </a:t>
            </a:r>
            <a:r>
              <a:rPr lang="en-US" sz="1900" dirty="0" smtClean="0">
                <a:latin typeface="Arial" panose="020B0604020202020204" pitchFamily="34" charset="0"/>
                <a:cs typeface="Arial" panose="020B0604020202020204" pitchFamily="34" charset="0"/>
              </a:rPr>
              <a:t>does </a:t>
            </a:r>
            <a:r>
              <a:rPr lang="en-US" sz="1900" dirty="0">
                <a:latin typeface="Arial" panose="020B0604020202020204" pitchFamily="34" charset="0"/>
                <a:cs typeface="Arial" panose="020B0604020202020204" pitchFamily="34" charset="0"/>
              </a:rPr>
              <a:t>not affect other religious beliefs or violate public order and security.” </a:t>
            </a:r>
            <a:r>
              <a:rPr lang="en-US" sz="1900" dirty="0">
                <a:solidFill>
                  <a:srgbClr val="FF0000"/>
                </a:solidFill>
                <a:latin typeface="Arial" panose="020B0604020202020204" pitchFamily="34" charset="0"/>
                <a:cs typeface="Arial" panose="020B0604020202020204" pitchFamily="34" charset="0"/>
              </a:rPr>
              <a:t>Art </a:t>
            </a:r>
            <a:r>
              <a:rPr lang="en-US" sz="1900" dirty="0" smtClean="0">
                <a:solidFill>
                  <a:srgbClr val="FF0000"/>
                </a:solidFill>
                <a:latin typeface="Arial" panose="020B0604020202020204" pitchFamily="34" charset="0"/>
                <a:cs typeface="Arial" panose="020B0604020202020204" pitchFamily="34" charset="0"/>
              </a:rPr>
              <a:t>43</a:t>
            </a:r>
            <a:r>
              <a:rPr lang="en-US" sz="1900" dirty="0" smtClean="0">
                <a:latin typeface="Arial" panose="020B0604020202020204" pitchFamily="34" charset="0"/>
                <a:cs typeface="Arial" panose="020B0604020202020204" pitchFamily="34" charset="0"/>
              </a:rPr>
              <a:t>; “Every </a:t>
            </a:r>
            <a:r>
              <a:rPr lang="en-US" sz="1900" dirty="0">
                <a:latin typeface="Arial" panose="020B0604020202020204" pitchFamily="34" charset="0"/>
                <a:cs typeface="Arial" panose="020B0604020202020204" pitchFamily="34" charset="0"/>
              </a:rPr>
              <a:t>Khmer citizen shall be equal before the law, enjoying the same rights, freedoms and fulfilling the same obligations regardless of … religious belief …” </a:t>
            </a:r>
            <a:r>
              <a:rPr lang="en-US" sz="1900" dirty="0">
                <a:solidFill>
                  <a:srgbClr val="FF0000"/>
                </a:solidFill>
                <a:latin typeface="Arial" panose="020B0604020202020204" pitchFamily="34" charset="0"/>
                <a:cs typeface="Arial" panose="020B0604020202020204" pitchFamily="34" charset="0"/>
              </a:rPr>
              <a:t>Art 31</a:t>
            </a:r>
          </a:p>
          <a:p>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Indonesia</a:t>
            </a:r>
            <a:r>
              <a:rPr lang="en-US" sz="1900" b="1" dirty="0" smtClean="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a:t>
            </a:r>
            <a:r>
              <a:rPr lang="en-US" sz="1900" dirty="0">
                <a:latin typeface="Arial" panose="020B0604020202020204" pitchFamily="34" charset="0"/>
                <a:cs typeface="Arial" panose="020B0604020202020204" pitchFamily="34" charset="0"/>
              </a:rPr>
              <a:t>The state guarantees all persons the freedom of worship, each according to his/her own religion or belief.” - </a:t>
            </a:r>
            <a:r>
              <a:rPr lang="en-US" sz="1900" dirty="0">
                <a:solidFill>
                  <a:srgbClr val="FF0000"/>
                </a:solidFill>
                <a:latin typeface="Arial" panose="020B0604020202020204" pitchFamily="34" charset="0"/>
                <a:cs typeface="Arial" panose="020B0604020202020204" pitchFamily="34" charset="0"/>
              </a:rPr>
              <a:t>Art 29(2</a:t>
            </a:r>
            <a:r>
              <a:rPr lang="en-US" sz="1900" dirty="0" smtClean="0">
                <a:solidFill>
                  <a:srgbClr val="FF0000"/>
                </a:solidFill>
                <a:latin typeface="Arial" panose="020B0604020202020204" pitchFamily="34" charset="0"/>
                <a:cs typeface="Arial" panose="020B0604020202020204" pitchFamily="34" charset="0"/>
              </a:rPr>
              <a:t>)</a:t>
            </a:r>
            <a:r>
              <a:rPr lang="en-US" sz="1900" dirty="0" smtClean="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Every person shall be free to worship and to practice the religion of his/her choice” – </a:t>
            </a:r>
            <a:r>
              <a:rPr lang="en-US" sz="1900" dirty="0">
                <a:solidFill>
                  <a:srgbClr val="FF0000"/>
                </a:solidFill>
                <a:latin typeface="Arial" panose="020B0604020202020204" pitchFamily="34" charset="0"/>
                <a:cs typeface="Arial" panose="020B0604020202020204" pitchFamily="34" charset="0"/>
              </a:rPr>
              <a:t>Art </a:t>
            </a:r>
            <a:r>
              <a:rPr lang="en-US" sz="1900" dirty="0" smtClean="0">
                <a:solidFill>
                  <a:srgbClr val="FF0000"/>
                </a:solidFill>
                <a:latin typeface="Arial" panose="020B0604020202020204" pitchFamily="34" charset="0"/>
                <a:cs typeface="Arial" panose="020B0604020202020204" pitchFamily="34" charset="0"/>
              </a:rPr>
              <a:t>28E</a:t>
            </a:r>
            <a:r>
              <a:rPr lang="en-US" sz="1900" dirty="0" smtClean="0">
                <a:latin typeface="Arial" panose="020B0604020202020204" pitchFamily="34" charset="0"/>
                <a:cs typeface="Arial" panose="020B0604020202020204" pitchFamily="34" charset="0"/>
              </a:rPr>
              <a:t>; “The </a:t>
            </a:r>
            <a:r>
              <a:rPr lang="en-US" sz="1900" dirty="0">
                <a:latin typeface="Arial" panose="020B0604020202020204" pitchFamily="34" charset="0"/>
                <a:cs typeface="Arial" panose="020B0604020202020204" pitchFamily="34" charset="0"/>
              </a:rPr>
              <a:t>rights to … freedom of thought and conscience, freedom of religion … are all human rights that cannot be limited under any circumstances.” – </a:t>
            </a:r>
            <a:r>
              <a:rPr lang="en-US" sz="1900" dirty="0">
                <a:solidFill>
                  <a:srgbClr val="FF0000"/>
                </a:solidFill>
                <a:latin typeface="Arial" panose="020B0604020202020204" pitchFamily="34" charset="0"/>
                <a:cs typeface="Arial" panose="020B0604020202020204" pitchFamily="34" charset="0"/>
              </a:rPr>
              <a:t>Art 28I(1</a:t>
            </a:r>
            <a:r>
              <a:rPr lang="en-US" sz="1900" dirty="0" smtClean="0">
                <a:solidFill>
                  <a:srgbClr val="FF0000"/>
                </a:solidFill>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Every person shall have the right to be free from discriminative treatment based upon any grounds whatsoever.” – </a:t>
            </a:r>
            <a:r>
              <a:rPr lang="en-US" sz="1900" dirty="0">
                <a:solidFill>
                  <a:srgbClr val="FF0000"/>
                </a:solidFill>
                <a:latin typeface="Arial" panose="020B0604020202020204" pitchFamily="34" charset="0"/>
                <a:cs typeface="Arial" panose="020B0604020202020204" pitchFamily="34" charset="0"/>
              </a:rPr>
              <a:t>Art 28I(2</a:t>
            </a:r>
            <a:r>
              <a:rPr lang="en-US" sz="1900" dirty="0" smtClean="0">
                <a:solidFill>
                  <a:srgbClr val="FF0000"/>
                </a:solidFill>
                <a:latin typeface="Arial" panose="020B0604020202020204" pitchFamily="34" charset="0"/>
                <a:cs typeface="Arial" panose="020B0604020202020204" pitchFamily="34" charset="0"/>
              </a:rPr>
              <a:t>)</a:t>
            </a:r>
          </a:p>
          <a:p>
            <a:r>
              <a:rPr lang="en-US" sz="1900" dirty="0" smtClean="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Lao PDR</a:t>
            </a:r>
            <a:r>
              <a:rPr lang="en-US" sz="1900" dirty="0" smtClean="0">
                <a:latin typeface="Arial" panose="020B0604020202020204" pitchFamily="34" charset="0"/>
                <a:cs typeface="Arial" panose="020B0604020202020204" pitchFamily="34" charset="0"/>
              </a:rPr>
              <a:t>: “Lao citizens have the right and freedom to believe or not to believe in religions.” – </a:t>
            </a:r>
            <a:r>
              <a:rPr lang="en-US" sz="1900" dirty="0" smtClean="0">
                <a:solidFill>
                  <a:srgbClr val="FF0000"/>
                </a:solidFill>
                <a:latin typeface="Arial" panose="020B0604020202020204" pitchFamily="34" charset="0"/>
                <a:cs typeface="Arial" panose="020B0604020202020204" pitchFamily="34" charset="0"/>
              </a:rPr>
              <a:t>Art 43</a:t>
            </a:r>
            <a:r>
              <a:rPr lang="en-US" sz="1900" dirty="0" smtClean="0">
                <a:latin typeface="Arial" panose="020B0604020202020204" pitchFamily="34" charset="0"/>
                <a:cs typeface="Arial" panose="020B0604020202020204" pitchFamily="34" charset="0"/>
              </a:rPr>
              <a:t>; “The State protects the freedom and democratic rights of the people which cannot be violated by anyone.” - </a:t>
            </a:r>
            <a:r>
              <a:rPr lang="en-US" sz="1900" dirty="0" smtClean="0">
                <a:solidFill>
                  <a:srgbClr val="FF0000"/>
                </a:solidFill>
                <a:latin typeface="Arial" panose="020B0604020202020204" pitchFamily="34" charset="0"/>
                <a:cs typeface="Arial" panose="020B0604020202020204" pitchFamily="34" charset="0"/>
              </a:rPr>
              <a:t>Art 6</a:t>
            </a:r>
            <a:r>
              <a:rPr lang="en-US" sz="1900" dirty="0" smtClean="0">
                <a:latin typeface="Arial" panose="020B0604020202020204" pitchFamily="34" charset="0"/>
                <a:cs typeface="Arial" panose="020B0604020202020204" pitchFamily="34" charset="0"/>
              </a:rPr>
              <a:t>; “The State respects and protects all lawful activities of Buddhists and of followers of other religions, [and] mobilizes and encourages Buddhist monks and novices as well as the priests of other religions to participate in activities that are beneficial to the country and people.” – </a:t>
            </a:r>
            <a:r>
              <a:rPr lang="en-US" sz="1900" dirty="0" smtClean="0">
                <a:solidFill>
                  <a:srgbClr val="FF0000"/>
                </a:solidFill>
                <a:latin typeface="Arial" panose="020B0604020202020204" pitchFamily="34" charset="0"/>
                <a:cs typeface="Arial" panose="020B0604020202020204" pitchFamily="34" charset="0"/>
              </a:rPr>
              <a:t>Art 9</a:t>
            </a:r>
            <a:endParaRPr lang="en-US" sz="1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71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646" y="731519"/>
            <a:ext cx="10633165"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Malaysia</a:t>
            </a:r>
          </a:p>
          <a:p>
            <a:r>
              <a:rPr lang="en-US" dirty="0">
                <a:latin typeface="Arial" panose="020B0604020202020204" pitchFamily="34" charset="0"/>
                <a:cs typeface="Arial" panose="020B0604020202020204" pitchFamily="34" charset="0"/>
              </a:rPr>
              <a:t>“Islam is the religion of the Federation, but other religions may be practiced in peace and harmony in any part of the Federation.” - </a:t>
            </a:r>
            <a:r>
              <a:rPr lang="en-US" dirty="0">
                <a:solidFill>
                  <a:srgbClr val="FF0000"/>
                </a:solidFill>
                <a:latin typeface="Arial" panose="020B0604020202020204" pitchFamily="34" charset="0"/>
                <a:cs typeface="Arial" panose="020B0604020202020204" pitchFamily="34" charset="0"/>
              </a:rPr>
              <a:t>Art 3(1) </a:t>
            </a:r>
          </a:p>
          <a:p>
            <a:r>
              <a:rPr lang="en-US" dirty="0">
                <a:latin typeface="Arial" panose="020B0604020202020204" pitchFamily="34" charset="0"/>
                <a:cs typeface="Arial" panose="020B0604020202020204" pitchFamily="34" charset="0"/>
              </a:rPr>
              <a:t>“Every person has the right to profess and practice his religion, and … to propagate it.” - </a:t>
            </a:r>
            <a:r>
              <a:rPr lang="en-US" dirty="0">
                <a:solidFill>
                  <a:srgbClr val="FF0000"/>
                </a:solidFill>
                <a:latin typeface="Arial" panose="020B0604020202020204" pitchFamily="34" charset="0"/>
                <a:cs typeface="Arial" panose="020B0604020202020204" pitchFamily="34" charset="0"/>
              </a:rPr>
              <a:t>Art 11(1)</a:t>
            </a:r>
          </a:p>
          <a:p>
            <a:r>
              <a:rPr lang="en-US" dirty="0">
                <a:latin typeface="Arial" panose="020B0604020202020204" pitchFamily="34" charset="0"/>
                <a:cs typeface="Arial" panose="020B0604020202020204" pitchFamily="34" charset="0"/>
              </a:rPr>
              <a:t>“Every religious group has the right (a) to manage its own religious affairs; (b) to establish and maintain institutions for religious or charitable purposes; and (c) to acquire and own property …” – </a:t>
            </a:r>
            <a:r>
              <a:rPr lang="en-US" dirty="0">
                <a:solidFill>
                  <a:srgbClr val="FF0000"/>
                </a:solidFill>
                <a:latin typeface="Arial" panose="020B0604020202020204" pitchFamily="34" charset="0"/>
                <a:cs typeface="Arial" panose="020B0604020202020204" pitchFamily="34" charset="0"/>
              </a:rPr>
              <a:t>Art 11(3) </a:t>
            </a:r>
          </a:p>
          <a:p>
            <a:r>
              <a:rPr lang="en-US" dirty="0">
                <a:latin typeface="Arial" panose="020B0604020202020204" pitchFamily="34" charset="0"/>
                <a:cs typeface="Arial" panose="020B0604020202020204" pitchFamily="34" charset="0"/>
              </a:rPr>
              <a:t>“… there shall be no discrimination against citizens on the ground only of religion …” - </a:t>
            </a:r>
            <a:r>
              <a:rPr lang="en-US" dirty="0">
                <a:solidFill>
                  <a:srgbClr val="FF0000"/>
                </a:solidFill>
                <a:latin typeface="Arial" panose="020B0604020202020204" pitchFamily="34" charset="0"/>
                <a:cs typeface="Arial" panose="020B0604020202020204" pitchFamily="34" charset="0"/>
              </a:rPr>
              <a:t>Art 8(2)</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Myanmar</a:t>
            </a:r>
          </a:p>
          <a:p>
            <a:r>
              <a:rPr lang="en-US" dirty="0">
                <a:latin typeface="Arial" panose="020B0604020202020204" pitchFamily="34" charset="0"/>
                <a:cs typeface="Arial" panose="020B0604020202020204" pitchFamily="34" charset="0"/>
              </a:rPr>
              <a:t>“Every citizen is equally entitled to freedom of conscience and the right to freely profess and </a:t>
            </a:r>
            <a:r>
              <a:rPr lang="en-US" dirty="0" err="1">
                <a:latin typeface="Arial" panose="020B0604020202020204" pitchFamily="34" charset="0"/>
                <a:cs typeface="Arial" panose="020B0604020202020204" pitchFamily="34" charset="0"/>
              </a:rPr>
              <a:t>practise</a:t>
            </a:r>
            <a:r>
              <a:rPr lang="en-US" dirty="0">
                <a:latin typeface="Arial" panose="020B0604020202020204" pitchFamily="34" charset="0"/>
                <a:cs typeface="Arial" panose="020B0604020202020204" pitchFamily="34" charset="0"/>
              </a:rPr>
              <a:t> religion subject to public order, morality or health and to the other provisions of this Constitution.” - </a:t>
            </a:r>
            <a:r>
              <a:rPr lang="en-US" b="1" dirty="0">
                <a:latin typeface="Arial" panose="020B0604020202020204" pitchFamily="34" charset="0"/>
                <a:cs typeface="Arial" panose="020B0604020202020204" pitchFamily="34" charset="0"/>
              </a:rPr>
              <a:t>Section 34 </a:t>
            </a:r>
          </a:p>
          <a:p>
            <a:r>
              <a:rPr lang="en-US" dirty="0">
                <a:latin typeface="Arial" panose="020B0604020202020204" pitchFamily="34" charset="0"/>
                <a:cs typeface="Arial" panose="020B0604020202020204" pitchFamily="34" charset="0"/>
              </a:rPr>
              <a:t>“The Union also recognizes Christianity, Islam, Hinduism and Animism as the religions existing in the Union.” - </a:t>
            </a:r>
            <a:r>
              <a:rPr lang="en-US" b="1" dirty="0">
                <a:latin typeface="Arial" panose="020B0604020202020204" pitchFamily="34" charset="0"/>
                <a:cs typeface="Arial" panose="020B0604020202020204" pitchFamily="34" charset="0"/>
              </a:rPr>
              <a:t>Section 362</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Philippines </a:t>
            </a:r>
          </a:p>
          <a:p>
            <a:r>
              <a:rPr lang="en-US" dirty="0">
                <a:latin typeface="Arial" panose="020B0604020202020204" pitchFamily="34" charset="0"/>
                <a:cs typeface="Arial" panose="020B0604020202020204" pitchFamily="34" charset="0"/>
              </a:rPr>
              <a:t>“The separation of Church and State shall be inviolable.” - </a:t>
            </a:r>
            <a:r>
              <a:rPr lang="en-US" dirty="0">
                <a:solidFill>
                  <a:srgbClr val="FF0000"/>
                </a:solidFill>
                <a:latin typeface="Arial" panose="020B0604020202020204" pitchFamily="34" charset="0"/>
                <a:cs typeface="Arial" panose="020B0604020202020204" pitchFamily="34" charset="0"/>
              </a:rPr>
              <a:t>Article II, Section 6 </a:t>
            </a:r>
          </a:p>
          <a:p>
            <a:r>
              <a:rPr lang="en-US" dirty="0">
                <a:latin typeface="Arial" panose="020B0604020202020204" pitchFamily="34" charset="0"/>
                <a:cs typeface="Arial" panose="020B0604020202020204" pitchFamily="34" charset="0"/>
              </a:rPr>
              <a:t>“No law shall be made respecting an establishment of religion, or prohibiting the free exercise thereof. The free exercise and enjoyment of religious profession and worship, without discrimination or preference, shall forever be allowed. No religious test shall be required for the exercise of civil or political rights.” - </a:t>
            </a:r>
            <a:r>
              <a:rPr lang="en-US" dirty="0">
                <a:solidFill>
                  <a:srgbClr val="FF0000"/>
                </a:solidFill>
                <a:latin typeface="Arial" panose="020B0604020202020204" pitchFamily="34" charset="0"/>
                <a:cs typeface="Arial" panose="020B0604020202020204" pitchFamily="34" charset="0"/>
              </a:rPr>
              <a:t>Article III, Section 5</a:t>
            </a:r>
          </a:p>
          <a:p>
            <a:endParaRPr lang="en-US" dirty="0"/>
          </a:p>
        </p:txBody>
      </p:sp>
    </p:spTree>
    <p:extLst>
      <p:ext uri="{BB962C8B-B14F-4D97-AF65-F5344CB8AC3E}">
        <p14:creationId xmlns:p14="http://schemas.microsoft.com/office/powerpoint/2010/main" val="4086487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212" y="862148"/>
            <a:ext cx="10633166" cy="5632311"/>
          </a:xfrm>
          <a:prstGeom prst="rect">
            <a:avLst/>
          </a:prstGeom>
          <a:noFill/>
        </p:spPr>
        <p:txBody>
          <a:bodyPr wrap="square" rtlCol="0">
            <a:spAutoFit/>
          </a:bodyPr>
          <a:lstStyle/>
          <a:p>
            <a:r>
              <a:rPr lang="en-US" sz="1900" dirty="0" smtClean="0">
                <a:latin typeface="Arial" panose="020B0604020202020204" pitchFamily="34" charset="0"/>
                <a:cs typeface="Arial" panose="020B0604020202020204" pitchFamily="34" charset="0"/>
              </a:rPr>
              <a:t>•</a:t>
            </a:r>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Singapore:</a:t>
            </a:r>
          </a:p>
          <a:p>
            <a:r>
              <a:rPr lang="en-US" sz="1900" dirty="0">
                <a:latin typeface="Arial" panose="020B0604020202020204" pitchFamily="34" charset="0"/>
                <a:cs typeface="Arial" panose="020B0604020202020204" pitchFamily="34" charset="0"/>
              </a:rPr>
              <a:t>“Every person has the right to profess and practice his religion and to propagate it.” – </a:t>
            </a:r>
            <a:r>
              <a:rPr lang="en-US" sz="1900" dirty="0">
                <a:solidFill>
                  <a:srgbClr val="FF0000"/>
                </a:solidFill>
                <a:latin typeface="Arial" panose="020B0604020202020204" pitchFamily="34" charset="0"/>
                <a:cs typeface="Arial" panose="020B0604020202020204" pitchFamily="34" charset="0"/>
              </a:rPr>
              <a:t>Art 15(1)</a:t>
            </a:r>
          </a:p>
          <a:p>
            <a:r>
              <a:rPr lang="en-US" sz="1900" dirty="0" smtClean="0">
                <a:latin typeface="Arial" panose="020B0604020202020204" pitchFamily="34" charset="0"/>
                <a:cs typeface="Arial" panose="020B0604020202020204" pitchFamily="34" charset="0"/>
              </a:rPr>
              <a:t>“</a:t>
            </a:r>
            <a:r>
              <a:rPr lang="en-US" sz="1900" dirty="0">
                <a:latin typeface="Arial" panose="020B0604020202020204" pitchFamily="34" charset="0"/>
                <a:cs typeface="Arial" panose="020B0604020202020204" pitchFamily="34" charset="0"/>
              </a:rPr>
              <a:t>Every religious group has the right (a) to manage its own religious affairs; (b) to establish and maintain institutions for religious or charitable purposes; and (c) to and acquire and own property and hold and administer it in accordance with the law.” - </a:t>
            </a:r>
            <a:r>
              <a:rPr lang="en-US" sz="1900" dirty="0">
                <a:solidFill>
                  <a:srgbClr val="FF0000"/>
                </a:solidFill>
                <a:latin typeface="Arial" panose="020B0604020202020204" pitchFamily="34" charset="0"/>
                <a:cs typeface="Arial" panose="020B0604020202020204" pitchFamily="34" charset="0"/>
              </a:rPr>
              <a:t>Art15(3) </a:t>
            </a:r>
          </a:p>
          <a:p>
            <a:r>
              <a:rPr lang="en-US" sz="1900" dirty="0">
                <a:latin typeface="Arial" panose="020B0604020202020204" pitchFamily="34" charset="0"/>
                <a:cs typeface="Arial" panose="020B0604020202020204" pitchFamily="34" charset="0"/>
              </a:rPr>
              <a:t>“… there shall be no discrimination against citizens of Singapore on the ground only of religion …” - </a:t>
            </a:r>
            <a:r>
              <a:rPr lang="en-US" sz="1900" dirty="0">
                <a:solidFill>
                  <a:srgbClr val="FF0000"/>
                </a:solidFill>
                <a:latin typeface="Arial" panose="020B0604020202020204" pitchFamily="34" charset="0"/>
                <a:cs typeface="Arial" panose="020B0604020202020204" pitchFamily="34" charset="0"/>
              </a:rPr>
              <a:t>Art 12(2)</a:t>
            </a:r>
          </a:p>
          <a:p>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Thailand</a:t>
            </a:r>
          </a:p>
          <a:p>
            <a:r>
              <a:rPr lang="en-US" sz="1900" dirty="0">
                <a:latin typeface="Arial" panose="020B0604020202020204" pitchFamily="34" charset="0"/>
                <a:cs typeface="Arial" panose="020B0604020202020204" pitchFamily="34" charset="0"/>
              </a:rPr>
              <a:t>“A person shall enjoy full liberty to profess religion, religious sect and creed, and observe religious precept or exercise a form of worship in accordance with his or her belief; provided that it is not contrary to his or her civic duties, public order or good morals.” - </a:t>
            </a:r>
            <a:r>
              <a:rPr lang="en-US" sz="1900" dirty="0">
                <a:solidFill>
                  <a:srgbClr val="FF0000"/>
                </a:solidFill>
                <a:latin typeface="Arial" panose="020B0604020202020204" pitchFamily="34" charset="0"/>
                <a:cs typeface="Arial" panose="020B0604020202020204" pitchFamily="34" charset="0"/>
              </a:rPr>
              <a:t>Section 37 </a:t>
            </a:r>
          </a:p>
          <a:p>
            <a:r>
              <a:rPr lang="en-US" sz="1900" dirty="0">
                <a:latin typeface="Arial" panose="020B0604020202020204" pitchFamily="34" charset="0"/>
                <a:cs typeface="Arial" panose="020B0604020202020204" pitchFamily="34" charset="0"/>
              </a:rPr>
              <a:t>“Unjust discrimination against a person on grounds of … religious belief … shall not be permitted.” - </a:t>
            </a:r>
            <a:r>
              <a:rPr lang="en-US" sz="1900" dirty="0">
                <a:solidFill>
                  <a:srgbClr val="FF0000"/>
                </a:solidFill>
                <a:latin typeface="Arial" panose="020B0604020202020204" pitchFamily="34" charset="0"/>
                <a:cs typeface="Arial" panose="020B0604020202020204" pitchFamily="34" charset="0"/>
              </a:rPr>
              <a:t>Section 30</a:t>
            </a:r>
          </a:p>
          <a:p>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Vietnam</a:t>
            </a:r>
          </a:p>
          <a:p>
            <a:r>
              <a:rPr lang="en-US" sz="1900" dirty="0">
                <a:latin typeface="Arial" panose="020B0604020202020204" pitchFamily="34" charset="0"/>
                <a:cs typeface="Arial" panose="020B0604020202020204" pitchFamily="34" charset="0"/>
              </a:rPr>
              <a:t>“(1) Everyone has the right to freedom of belief and of religion, and has the right to follow any religion or follow no religion. All religions are equal before the law. (2) The State shall respect and protect the freedom of belief and religion. (3) No one may violate the freedom of belief and religion, nor may anyone take advantage of a belief or religion in order to violate the law.”  - </a:t>
            </a:r>
            <a:r>
              <a:rPr lang="en-US" sz="1900" dirty="0" smtClean="0">
                <a:solidFill>
                  <a:srgbClr val="FF0000"/>
                </a:solidFill>
                <a:latin typeface="Arial" panose="020B0604020202020204" pitchFamily="34" charset="0"/>
                <a:cs typeface="Arial" panose="020B0604020202020204" pitchFamily="34" charset="0"/>
              </a:rPr>
              <a:t>Art 24</a:t>
            </a:r>
            <a:endParaRPr lang="en-US" sz="1900" dirty="0">
              <a:solidFill>
                <a:srgbClr val="FF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852707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742</TotalTime>
  <Words>479</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Times New Roman</vt:lpstr>
      <vt:lpstr>Organic</vt:lpstr>
      <vt:lpstr>REGULATIONS ON RELIGIOUS FREEDOM IN ASEAN COUNTRIES</vt:lpstr>
      <vt:lpstr>PowerPoint Presentation</vt:lpstr>
      <vt:lpstr>ASEAN COMMUNITY </vt:lpstr>
      <vt:lpstr>Religious Diversity in ASEAN countries</vt:lpstr>
      <vt:lpstr>- Main Religions in ASEAN: Islam; Buddhism and Chinese traditional religion/belief (Confucianism, Taoism…) ; Christianity.  - Islam: 42% (official religion of Brunei, Indonesia, Malaysia); Buddhism: 18 %; Christianity: 17%</vt:lpstr>
      <vt:lpstr>Religious freedom in Dosmetic Laws</vt:lpstr>
      <vt:lpstr>PowerPoint Presentation</vt:lpstr>
      <vt:lpstr>PowerPoint Presentation</vt:lpstr>
      <vt:lpstr>PowerPoint Presentation</vt:lpstr>
      <vt:lpstr>Regional and international obligations regarding to religious freedom</vt:lpstr>
      <vt:lpstr>ICCPR </vt:lpstr>
      <vt:lpstr>Convention on the Rights of the Child (CRC)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REGULATIONS ON RELIGIOUS FREEDOM IN ASEAN COUNTRIES</dc:title>
  <dc:creator>Thuy Duong</dc:creator>
  <cp:lastModifiedBy>Thuy Duong</cp:lastModifiedBy>
  <cp:revision>23</cp:revision>
  <dcterms:created xsi:type="dcterms:W3CDTF">2016-09-29T14:50:52Z</dcterms:created>
  <dcterms:modified xsi:type="dcterms:W3CDTF">2016-09-30T03:13:06Z</dcterms:modified>
</cp:coreProperties>
</file>