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61" r:id="rId4"/>
    <p:sldId id="265" r:id="rId5"/>
    <p:sldId id="266" r:id="rId6"/>
    <p:sldId id="267" r:id="rId7"/>
    <p:sldId id="269" r:id="rId8"/>
    <p:sldId id="268" r:id="rId9"/>
    <p:sldId id="264" r:id="rId10"/>
    <p:sldId id="271" r:id="rId11"/>
    <p:sldId id="263" r:id="rId12"/>
    <p:sldId id="272" r:id="rId13"/>
    <p:sldId id="273" r:id="rId14"/>
    <p:sldId id="274" r:id="rId15"/>
    <p:sldId id="275" r:id="rId16"/>
    <p:sldId id="27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varScale="1">
        <p:scale>
          <a:sx n="96" d="100"/>
          <a:sy n="96" d="100"/>
        </p:scale>
        <p:origin x="-90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6/22/2015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6/22/2015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6/22/2015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6/22/2015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GB"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6/22/2015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6/22/2015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6/22/2015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6/22/2015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6/22/2015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GB"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6/22/2015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GB"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6/22/2015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6/22/2015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kinobe2@yahoo.com" TargetMode="External"/><Relationship Id="rId2" Type="http://schemas.openxmlformats.org/officeDocument/2006/relationships/hyperlink" Target="mailto:aibidapo-obe@unilag.edu.n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51250"/>
            <a:ext cx="7543800" cy="3147725"/>
          </a:xfrm>
        </p:spPr>
        <p:txBody>
          <a:bodyPr/>
          <a:lstStyle/>
          <a:p>
            <a:r>
              <a:rPr lang="en-US" sz="2800" dirty="0" smtClean="0"/>
              <a:t>The Universalism of the Magna Carta with Specific Reference to Freedom of Religion: Parallels in the Contemporary and Traditional Law of Nigeria.</a:t>
            </a:r>
            <a:r>
              <a:rPr lang="en-US" sz="3200" dirty="0"/>
              <a:t/>
            </a:r>
            <a:br>
              <a:rPr lang="en-US" sz="3200" dirty="0"/>
            </a:br>
            <a:endParaRPr lang="en-US" sz="3200" dirty="0"/>
          </a:p>
        </p:txBody>
      </p:sp>
      <p:sp>
        <p:nvSpPr>
          <p:cNvPr id="3" name="Subtitle 2"/>
          <p:cNvSpPr>
            <a:spLocks noGrp="1"/>
          </p:cNvSpPr>
          <p:nvPr>
            <p:ph type="subTitle" idx="1"/>
          </p:nvPr>
        </p:nvSpPr>
        <p:spPr>
          <a:xfrm>
            <a:off x="685800" y="4265391"/>
            <a:ext cx="6461760" cy="1373409"/>
          </a:xfrm>
        </p:spPr>
        <p:txBody>
          <a:bodyPr>
            <a:normAutofit fontScale="25000" lnSpcReduction="20000"/>
          </a:bodyPr>
          <a:lstStyle/>
          <a:p>
            <a:pPr algn="ctr"/>
            <a:r>
              <a:rPr lang="en-US" sz="5600" dirty="0"/>
              <a:t>PRESENTED BY:-</a:t>
            </a:r>
            <a:endParaRPr lang="en-GB" sz="5600" dirty="0"/>
          </a:p>
          <a:p>
            <a:pPr algn="ctr"/>
            <a:r>
              <a:rPr lang="en-US" sz="5600" b="1" dirty="0"/>
              <a:t>PROFESSOR AKIN IBIDAPO-OBE</a:t>
            </a:r>
            <a:endParaRPr lang="en-GB" sz="5600" dirty="0"/>
          </a:p>
          <a:p>
            <a:pPr algn="ctr"/>
            <a:r>
              <a:rPr lang="en-US" sz="5600" dirty="0"/>
              <a:t>FACULTY OF </a:t>
            </a:r>
            <a:r>
              <a:rPr lang="en-US" sz="5600" dirty="0" smtClean="0"/>
              <a:t>LAW</a:t>
            </a:r>
            <a:r>
              <a:rPr lang="en-GB" sz="5600" dirty="0" smtClean="0"/>
              <a:t>, </a:t>
            </a:r>
            <a:r>
              <a:rPr lang="en-US" sz="5600" dirty="0" smtClean="0"/>
              <a:t>UNIVERSITY </a:t>
            </a:r>
            <a:r>
              <a:rPr lang="en-US" sz="5600" dirty="0"/>
              <a:t>OF </a:t>
            </a:r>
            <a:r>
              <a:rPr lang="en-US" sz="5600" dirty="0" smtClean="0"/>
              <a:t>LAGOS</a:t>
            </a:r>
            <a:r>
              <a:rPr lang="en-GB" sz="5600" dirty="0" smtClean="0"/>
              <a:t>, </a:t>
            </a:r>
            <a:r>
              <a:rPr lang="en-US" sz="5600" dirty="0" smtClean="0"/>
              <a:t>AKOKA</a:t>
            </a:r>
            <a:r>
              <a:rPr lang="en-US" sz="5600" dirty="0"/>
              <a:t>, </a:t>
            </a:r>
            <a:r>
              <a:rPr lang="en-US" sz="5600" dirty="0" smtClean="0"/>
              <a:t>LAGOS</a:t>
            </a:r>
            <a:r>
              <a:rPr lang="en-GB" sz="5600" dirty="0" smtClean="0"/>
              <a:t>, </a:t>
            </a:r>
            <a:r>
              <a:rPr lang="en-US" sz="5600" dirty="0" smtClean="0"/>
              <a:t>NIGERIA</a:t>
            </a:r>
            <a:endParaRPr lang="en-GB" sz="5600" dirty="0"/>
          </a:p>
          <a:p>
            <a:pPr algn="ctr"/>
            <a:r>
              <a:rPr lang="en-US" sz="5600" dirty="0">
                <a:hlinkClick r:id="rId2"/>
              </a:rPr>
              <a:t>aibidapo-obe@</a:t>
            </a:r>
            <a:r>
              <a:rPr lang="en-US" sz="5600" dirty="0" smtClean="0">
                <a:hlinkClick r:id="rId2"/>
              </a:rPr>
              <a:t>unilag.edu.ng</a:t>
            </a:r>
            <a:r>
              <a:rPr lang="en-GB" sz="5600" dirty="0" smtClean="0"/>
              <a:t>; </a:t>
            </a:r>
            <a:r>
              <a:rPr lang="en-US" sz="5600" dirty="0" smtClean="0">
                <a:hlinkClick r:id="rId3"/>
              </a:rPr>
              <a:t>akinobe2</a:t>
            </a:r>
            <a:r>
              <a:rPr lang="en-US" sz="5600" dirty="0">
                <a:hlinkClick r:id="rId3"/>
              </a:rPr>
              <a:t>@yahoo.com</a:t>
            </a:r>
            <a:endParaRPr lang="en-GB" sz="5600" dirty="0"/>
          </a:p>
          <a:p>
            <a:pPr algn="ctr"/>
            <a:r>
              <a:rPr lang="en-US" sz="5600" dirty="0" smtClean="0"/>
              <a:t>+234</a:t>
            </a:r>
            <a:r>
              <a:rPr lang="en-US" sz="5600" dirty="0"/>
              <a:t>-8033943596</a:t>
            </a:r>
            <a:endParaRPr lang="en-GB" sz="5600" dirty="0"/>
          </a:p>
          <a:p>
            <a:pPr algn="ctr"/>
            <a:r>
              <a:rPr lang="en-US" sz="5600" dirty="0" smtClean="0"/>
              <a:t>+234</a:t>
            </a:r>
            <a:r>
              <a:rPr lang="en-US" sz="5600" dirty="0"/>
              <a:t>-8188561624</a:t>
            </a:r>
            <a:endParaRPr lang="en-GB" sz="5600" dirty="0"/>
          </a:p>
          <a:p>
            <a:endParaRPr lang="en-US" dirty="0"/>
          </a:p>
        </p:txBody>
      </p:sp>
    </p:spTree>
    <p:extLst>
      <p:ext uri="{BB962C8B-B14F-4D97-AF65-F5344CB8AC3E}">
        <p14:creationId xmlns:p14="http://schemas.microsoft.com/office/powerpoint/2010/main" val="396867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The Magna Carta And Freedom Of Religion Under Contemporary Law</a:t>
            </a:r>
            <a:r>
              <a:rPr lang="en-GB" sz="3200" dirty="0"/>
              <a:t> </a:t>
            </a:r>
            <a:endParaRPr lang="en-US" sz="3200" dirty="0"/>
          </a:p>
        </p:txBody>
      </p:sp>
      <p:sp>
        <p:nvSpPr>
          <p:cNvPr id="3" name="Content Placeholder 2"/>
          <p:cNvSpPr>
            <a:spLocks noGrp="1"/>
          </p:cNvSpPr>
          <p:nvPr>
            <p:ph idx="1"/>
          </p:nvPr>
        </p:nvSpPr>
        <p:spPr/>
        <p:txBody>
          <a:bodyPr/>
          <a:lstStyle/>
          <a:p>
            <a:pPr algn="just"/>
            <a:r>
              <a:rPr lang="en-US" dirty="0"/>
              <a:t>The issue of the proper interpretation of ‘secularism’ or ‘multi-religiosity’ is however tangential. The core of the problem is and always has been the extent to which the Nigeria State should involve itself in religious affairs. </a:t>
            </a:r>
            <a:endParaRPr lang="en-US" dirty="0" smtClean="0"/>
          </a:p>
          <a:p>
            <a:pPr algn="just"/>
            <a:endParaRPr lang="en-US" dirty="0"/>
          </a:p>
          <a:p>
            <a:pPr algn="just"/>
            <a:r>
              <a:rPr lang="en-US" dirty="0" smtClean="0"/>
              <a:t>It is suggested that Nigerian Government needs to imbibe the </a:t>
            </a:r>
            <a:r>
              <a:rPr lang="en-US" dirty="0"/>
              <a:t>ideal fostered by the Magna Carta when King John Voluntarily pledged to allow the Church of England to run its own affairs and conduct canonical elections without intervention by him. </a:t>
            </a:r>
            <a:endParaRPr lang="en-GB" dirty="0"/>
          </a:p>
          <a:p>
            <a:pPr algn="just"/>
            <a:endParaRPr lang="en-GB" dirty="0"/>
          </a:p>
          <a:p>
            <a:endParaRPr lang="en-US" dirty="0" smtClean="0"/>
          </a:p>
          <a:p>
            <a:endParaRPr lang="en-US" dirty="0"/>
          </a:p>
        </p:txBody>
      </p:sp>
    </p:spTree>
    <p:extLst>
      <p:ext uri="{BB962C8B-B14F-4D97-AF65-F5344CB8AC3E}">
        <p14:creationId xmlns:p14="http://schemas.microsoft.com/office/powerpoint/2010/main" val="3178492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Religion and the School System</a:t>
            </a:r>
            <a:r>
              <a:rPr lang="en-GB" sz="3200" dirty="0"/>
              <a:t> </a:t>
            </a:r>
            <a:endParaRPr lang="en-US" sz="3200" dirty="0"/>
          </a:p>
        </p:txBody>
      </p:sp>
      <p:sp>
        <p:nvSpPr>
          <p:cNvPr id="3" name="Content Placeholder 2"/>
          <p:cNvSpPr>
            <a:spLocks noGrp="1"/>
          </p:cNvSpPr>
          <p:nvPr>
            <p:ph idx="1"/>
          </p:nvPr>
        </p:nvSpPr>
        <p:spPr/>
        <p:txBody>
          <a:bodyPr>
            <a:normAutofit/>
          </a:bodyPr>
          <a:lstStyle/>
          <a:p>
            <a:pPr algn="just"/>
            <a:r>
              <a:rPr lang="en-US" dirty="0"/>
              <a:t>Section 38 of the 1999 Constitution has two apparently conflicting provisions on religious instructions in schools. </a:t>
            </a:r>
            <a:endParaRPr lang="en-US" dirty="0" smtClean="0"/>
          </a:p>
          <a:p>
            <a:pPr algn="just"/>
            <a:endParaRPr lang="en-US" dirty="0" smtClean="0"/>
          </a:p>
          <a:p>
            <a:pPr algn="just"/>
            <a:r>
              <a:rPr lang="en-US" dirty="0" smtClean="0"/>
              <a:t>In </a:t>
            </a:r>
            <a:r>
              <a:rPr lang="en-US" dirty="0"/>
              <a:t>one breath, the Constitution in section 38(2) forbids the compulsion of any school pupil to participate in religious activities other than his </a:t>
            </a:r>
            <a:r>
              <a:rPr lang="en-US" dirty="0" smtClean="0"/>
              <a:t>own</a:t>
            </a:r>
            <a:r>
              <a:rPr lang="en-US" dirty="0"/>
              <a:t>;</a:t>
            </a:r>
            <a:r>
              <a:rPr lang="en-US" dirty="0" smtClean="0"/>
              <a:t> </a:t>
            </a:r>
            <a:r>
              <a:rPr lang="en-US" dirty="0"/>
              <a:t>In another breath, the Constitution in section 38(3) asserts that religious bodies shall be free to provide instructions in such institutions.</a:t>
            </a:r>
            <a:endParaRPr lang="en-GB" dirty="0"/>
          </a:p>
          <a:p>
            <a:pPr algn="just"/>
            <a:endParaRPr lang="en-US" dirty="0" smtClean="0"/>
          </a:p>
          <a:p>
            <a:pPr algn="just"/>
            <a:r>
              <a:rPr lang="en-US" dirty="0"/>
              <a:t>The way out of this confusion, in our respectful view is to ban religious instruction altogether in all schools, whether established by government or by religious bodies. </a:t>
            </a:r>
          </a:p>
        </p:txBody>
      </p:sp>
    </p:spTree>
    <p:extLst>
      <p:ext uri="{BB962C8B-B14F-4D97-AF65-F5344CB8AC3E}">
        <p14:creationId xmlns:p14="http://schemas.microsoft.com/office/powerpoint/2010/main" val="2091112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Sharia Law, The Nigerian Constitution and Human Rights</a:t>
            </a:r>
            <a:r>
              <a:rPr lang="en-GB" sz="3200" dirty="0"/>
              <a:t> </a:t>
            </a:r>
            <a:endParaRPr lang="en-US" sz="3200" dirty="0"/>
          </a:p>
        </p:txBody>
      </p:sp>
      <p:sp>
        <p:nvSpPr>
          <p:cNvPr id="3" name="Content Placeholder 2"/>
          <p:cNvSpPr>
            <a:spLocks noGrp="1"/>
          </p:cNvSpPr>
          <p:nvPr>
            <p:ph idx="1"/>
          </p:nvPr>
        </p:nvSpPr>
        <p:spPr/>
        <p:txBody>
          <a:bodyPr>
            <a:normAutofit fontScale="92500" lnSpcReduction="10000"/>
          </a:bodyPr>
          <a:lstStyle/>
          <a:p>
            <a:pPr algn="just"/>
            <a:r>
              <a:rPr lang="en-US" dirty="0"/>
              <a:t>The ‘re-introduction’ of Sharia Law into the Nigerian legal system alarmed many Christians who had perceived a definite bias by the Nigerian state for Islam</a:t>
            </a:r>
            <a:r>
              <a:rPr lang="en-GB" dirty="0"/>
              <a:t> </a:t>
            </a:r>
            <a:endParaRPr lang="en-GB" dirty="0" smtClean="0"/>
          </a:p>
          <a:p>
            <a:pPr algn="just"/>
            <a:endParaRPr lang="en-US" dirty="0" smtClean="0"/>
          </a:p>
          <a:p>
            <a:pPr algn="just"/>
            <a:r>
              <a:rPr lang="en-US" dirty="0"/>
              <a:t>The reintroduction of Sharia is being justified on the grounds, that true Muslims must live in a religious order, that the constitutional guarantee of Freedom of religion allows them to do so, that the implementation of sharia law would obviate the prevalence of negative social vices and immorality.</a:t>
            </a:r>
            <a:r>
              <a:rPr lang="en-GB" dirty="0"/>
              <a:t> </a:t>
            </a:r>
            <a:endParaRPr lang="en-GB" dirty="0" smtClean="0"/>
          </a:p>
          <a:p>
            <a:pPr algn="just"/>
            <a:endParaRPr lang="en-GB" dirty="0" smtClean="0"/>
          </a:p>
          <a:p>
            <a:pPr algn="just"/>
            <a:r>
              <a:rPr lang="en-US" dirty="0"/>
              <a:t>Generally, the law introduces the harsher penalties of Islamic criminal law for </a:t>
            </a:r>
            <a:r>
              <a:rPr lang="en-US" dirty="0" smtClean="0"/>
              <a:t>theft and robbery </a:t>
            </a:r>
            <a:r>
              <a:rPr lang="en-US" dirty="0"/>
              <a:t>(amputation of the right hand</a:t>
            </a:r>
            <a:r>
              <a:rPr lang="en-US" dirty="0" smtClean="0"/>
              <a:t>); </a:t>
            </a:r>
            <a:r>
              <a:rPr lang="en-US" dirty="0"/>
              <a:t>murder (retaliation and compensation), and immoral behavior such as </a:t>
            </a:r>
            <a:r>
              <a:rPr lang="en-US" dirty="0" smtClean="0"/>
              <a:t>adultery and </a:t>
            </a:r>
            <a:r>
              <a:rPr lang="en-US" dirty="0"/>
              <a:t>prostitution (death by stoning), drinking of alcohol (caning). </a:t>
            </a:r>
            <a:endParaRPr lang="en-GB" dirty="0"/>
          </a:p>
          <a:p>
            <a:pPr algn="just"/>
            <a:endParaRPr lang="en-US" dirty="0"/>
          </a:p>
        </p:txBody>
      </p:sp>
    </p:spTree>
    <p:extLst>
      <p:ext uri="{BB962C8B-B14F-4D97-AF65-F5344CB8AC3E}">
        <p14:creationId xmlns:p14="http://schemas.microsoft.com/office/powerpoint/2010/main" val="1734846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Sharia Law, The Nigerian Constitution and Human Rights</a:t>
            </a:r>
            <a:r>
              <a:rPr lang="en-GB" sz="3200" dirty="0"/>
              <a:t> </a:t>
            </a:r>
            <a:endParaRPr lang="en-US" sz="3200" dirty="0"/>
          </a:p>
        </p:txBody>
      </p:sp>
      <p:sp>
        <p:nvSpPr>
          <p:cNvPr id="3" name="Content Placeholder 2"/>
          <p:cNvSpPr>
            <a:spLocks noGrp="1"/>
          </p:cNvSpPr>
          <p:nvPr>
            <p:ph idx="1"/>
          </p:nvPr>
        </p:nvSpPr>
        <p:spPr/>
        <p:txBody>
          <a:bodyPr>
            <a:normAutofit/>
          </a:bodyPr>
          <a:lstStyle/>
          <a:p>
            <a:pPr algn="just"/>
            <a:r>
              <a:rPr lang="en-US" dirty="0"/>
              <a:t>In terms of its effect on the court </a:t>
            </a:r>
            <a:r>
              <a:rPr lang="en-US" dirty="0" smtClean="0"/>
              <a:t>system there are - </a:t>
            </a:r>
            <a:r>
              <a:rPr lang="en-US" dirty="0"/>
              <a:t>Sharia courts, Upper Sharia courts, and Higher Sharia courts. All three </a:t>
            </a:r>
            <a:r>
              <a:rPr lang="en-US" dirty="0" smtClean="0"/>
              <a:t>levels </a:t>
            </a:r>
            <a:r>
              <a:rPr lang="en-US" dirty="0"/>
              <a:t>have jurisdiction on civil litigation involving Muslims and in criminal proceedings if the accused is a Muslim. However, a non-Muslim may accept the jurisdiction of the Sharia court in specific proceedings</a:t>
            </a:r>
            <a:r>
              <a:rPr lang="en-US" dirty="0" smtClean="0"/>
              <a:t>.</a:t>
            </a:r>
          </a:p>
          <a:p>
            <a:pPr algn="just"/>
            <a:endParaRPr lang="en-US" dirty="0"/>
          </a:p>
          <a:p>
            <a:pPr algn="just"/>
            <a:r>
              <a:rPr lang="en-US" dirty="0"/>
              <a:t>One of the problems, which have emerged under the Sharia Law System, is the issue of enforcement.  The Police Force is under federal control and non-Muslims officers are often reluctant to enforce Islamic laws on adultery, alcohol consumption etc. </a:t>
            </a:r>
            <a:endParaRPr lang="en-US" dirty="0" smtClean="0"/>
          </a:p>
          <a:p>
            <a:pPr algn="just"/>
            <a:endParaRPr lang="en-US" dirty="0"/>
          </a:p>
          <a:p>
            <a:pPr algn="just"/>
            <a:endParaRPr lang="en-US" dirty="0" smtClean="0"/>
          </a:p>
          <a:p>
            <a:pPr algn="just"/>
            <a:endParaRPr lang="en-US" dirty="0"/>
          </a:p>
          <a:p>
            <a:pPr algn="just"/>
            <a:endParaRPr lang="en-GB" dirty="0"/>
          </a:p>
          <a:p>
            <a:pPr algn="just"/>
            <a:endParaRPr lang="en-US" dirty="0"/>
          </a:p>
        </p:txBody>
      </p:sp>
    </p:spTree>
    <p:extLst>
      <p:ext uri="{BB962C8B-B14F-4D97-AF65-F5344CB8AC3E}">
        <p14:creationId xmlns:p14="http://schemas.microsoft.com/office/powerpoint/2010/main" val="30265564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Sharia Law, The Nigerian Constitution and Human Rights</a:t>
            </a:r>
            <a:r>
              <a:rPr lang="en-GB" sz="3200" dirty="0"/>
              <a:t> </a:t>
            </a:r>
            <a:endParaRPr lang="en-US" sz="3200" dirty="0"/>
          </a:p>
        </p:txBody>
      </p:sp>
      <p:sp>
        <p:nvSpPr>
          <p:cNvPr id="3" name="Content Placeholder 2"/>
          <p:cNvSpPr>
            <a:spLocks noGrp="1"/>
          </p:cNvSpPr>
          <p:nvPr>
            <p:ph idx="1"/>
          </p:nvPr>
        </p:nvSpPr>
        <p:spPr/>
        <p:txBody>
          <a:bodyPr>
            <a:normAutofit/>
          </a:bodyPr>
          <a:lstStyle/>
          <a:p>
            <a:pPr algn="just"/>
            <a:r>
              <a:rPr lang="en-US" dirty="0"/>
              <a:t>V</a:t>
            </a:r>
            <a:r>
              <a:rPr lang="en-US" dirty="0" smtClean="0"/>
              <a:t>igilante </a:t>
            </a:r>
            <a:r>
              <a:rPr lang="en-US" dirty="0"/>
              <a:t>groups called ‘</a:t>
            </a:r>
            <a:r>
              <a:rPr lang="en-US" dirty="0" err="1"/>
              <a:t>Hisbas</a:t>
            </a:r>
            <a:r>
              <a:rPr lang="en-US" dirty="0"/>
              <a:t>’, have therefore emerged as enforcers of Islamic law with the lack of discipline and control often associated with vigilante groups. In a multi-ethnic setting, such enforcement by Islamic vigilante has sparked ethnic/religious confrontation</a:t>
            </a:r>
            <a:r>
              <a:rPr lang="en-US" dirty="0" smtClean="0"/>
              <a:t>.</a:t>
            </a:r>
          </a:p>
          <a:p>
            <a:pPr algn="just"/>
            <a:endParaRPr lang="en-US" dirty="0"/>
          </a:p>
          <a:p>
            <a:pPr algn="just"/>
            <a:r>
              <a:rPr lang="en-US" dirty="0"/>
              <a:t>Specific issues have been raised on whether the Sharia Law System aligns with the Nigerian constitution. Section 1(3) of the 1999 constitution provides that if any law is inconsistent with the constitution, such law shall be null and void to the extent of its inconsistency.</a:t>
            </a:r>
            <a:r>
              <a:rPr lang="en-GB" dirty="0"/>
              <a:t> </a:t>
            </a:r>
          </a:p>
          <a:p>
            <a:pPr algn="just"/>
            <a:endParaRPr lang="en-US" dirty="0"/>
          </a:p>
        </p:txBody>
      </p:sp>
    </p:spTree>
    <p:extLst>
      <p:ext uri="{BB962C8B-B14F-4D97-AF65-F5344CB8AC3E}">
        <p14:creationId xmlns:p14="http://schemas.microsoft.com/office/powerpoint/2010/main" val="9774140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Conclusion</a:t>
            </a:r>
            <a:endParaRPr lang="en-US" sz="3200" dirty="0"/>
          </a:p>
        </p:txBody>
      </p:sp>
      <p:sp>
        <p:nvSpPr>
          <p:cNvPr id="3" name="Content Placeholder 2"/>
          <p:cNvSpPr>
            <a:spLocks noGrp="1"/>
          </p:cNvSpPr>
          <p:nvPr>
            <p:ph idx="1"/>
          </p:nvPr>
        </p:nvSpPr>
        <p:spPr/>
        <p:txBody>
          <a:bodyPr>
            <a:normAutofit/>
          </a:bodyPr>
          <a:lstStyle/>
          <a:p>
            <a:pPr algn="just"/>
            <a:r>
              <a:rPr lang="en-US" dirty="0" smtClean="0"/>
              <a:t>Even </a:t>
            </a:r>
            <a:r>
              <a:rPr lang="en-US" dirty="0"/>
              <a:t>though </a:t>
            </a:r>
            <a:r>
              <a:rPr lang="en-US" dirty="0" smtClean="0"/>
              <a:t>the Magna Carta </a:t>
            </a:r>
            <a:r>
              <a:rPr lang="en-US" dirty="0"/>
              <a:t>originated from an intimidated monarchs response to volatile civil uprising, its key elements have somehow or the other fired the imagination of freedom seekers all over the world, leading to an extrapolations of its basic provisions on separation of church and state and civil and political rights to encompass the plentitude of all fundamental rights.</a:t>
            </a:r>
            <a:endParaRPr lang="en-GB" dirty="0"/>
          </a:p>
          <a:p>
            <a:pPr algn="just"/>
            <a:endParaRPr lang="en-GB" dirty="0"/>
          </a:p>
          <a:p>
            <a:pPr algn="just"/>
            <a:r>
              <a:rPr lang="en-US" dirty="0" smtClean="0"/>
              <a:t>After comparing the </a:t>
            </a:r>
            <a:r>
              <a:rPr lang="en-US" dirty="0"/>
              <a:t>Magna Carta to African Traditional </a:t>
            </a:r>
            <a:r>
              <a:rPr lang="en-US" dirty="0" smtClean="0"/>
              <a:t>Religion, we have seen </a:t>
            </a:r>
            <a:r>
              <a:rPr lang="en-US" dirty="0"/>
              <a:t>that the values of tolerance between religions and checks and balance of monarchial power by the priestly institution provides a point of congruence despite diversity of time and space</a:t>
            </a:r>
            <a:r>
              <a:rPr lang="en-US" dirty="0" smtClean="0"/>
              <a:t>.</a:t>
            </a:r>
          </a:p>
          <a:p>
            <a:pPr algn="just"/>
            <a:endParaRPr lang="en-US" dirty="0"/>
          </a:p>
          <a:p>
            <a:pPr algn="just"/>
            <a:endParaRPr lang="en-US" dirty="0"/>
          </a:p>
        </p:txBody>
      </p:sp>
    </p:spTree>
    <p:extLst>
      <p:ext uri="{BB962C8B-B14F-4D97-AF65-F5344CB8AC3E}">
        <p14:creationId xmlns:p14="http://schemas.microsoft.com/office/powerpoint/2010/main" val="22001969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Conclusion</a:t>
            </a:r>
            <a:endParaRPr lang="en-US" sz="3200" dirty="0"/>
          </a:p>
        </p:txBody>
      </p:sp>
      <p:sp>
        <p:nvSpPr>
          <p:cNvPr id="3" name="Content Placeholder 2"/>
          <p:cNvSpPr>
            <a:spLocks noGrp="1"/>
          </p:cNvSpPr>
          <p:nvPr>
            <p:ph idx="1"/>
          </p:nvPr>
        </p:nvSpPr>
        <p:spPr/>
        <p:txBody>
          <a:bodyPr>
            <a:normAutofit/>
          </a:bodyPr>
          <a:lstStyle/>
          <a:p>
            <a:pPr algn="just"/>
            <a:r>
              <a:rPr lang="en-US" dirty="0"/>
              <a:t>With regard to the contemporary law of Nigeria, there are various parallels to be drawn- Natural Law as basis for human rights, the essential autochthony of human rights as deriving from “people power”, the rule of law and separation of powers, suspects rights within the criminal justice system and the idea of the written Constitution. </a:t>
            </a:r>
            <a:endParaRPr lang="en-GB" dirty="0"/>
          </a:p>
          <a:p>
            <a:pPr algn="just"/>
            <a:endParaRPr lang="en-GB" dirty="0"/>
          </a:p>
          <a:p>
            <a:pPr algn="just"/>
            <a:r>
              <a:rPr lang="en-US" dirty="0"/>
              <a:t>On the issue of religion, we found that it was the subversion of these hallowed principles of human rights by religious vested interests that has precipitated religious conflicts and ultimately the present terrorism of the </a:t>
            </a:r>
            <a:r>
              <a:rPr lang="en-US" dirty="0" err="1"/>
              <a:t>Boko</a:t>
            </a:r>
            <a:r>
              <a:rPr lang="en-US" dirty="0"/>
              <a:t> Haram sect.    </a:t>
            </a:r>
            <a:endParaRPr lang="en-GB" dirty="0"/>
          </a:p>
          <a:p>
            <a:pPr algn="just"/>
            <a:endParaRPr lang="en-US" dirty="0"/>
          </a:p>
          <a:p>
            <a:pPr algn="just"/>
            <a:endParaRPr lang="en-US" dirty="0"/>
          </a:p>
        </p:txBody>
      </p:sp>
    </p:spTree>
    <p:extLst>
      <p:ext uri="{BB962C8B-B14F-4D97-AF65-F5344CB8AC3E}">
        <p14:creationId xmlns:p14="http://schemas.microsoft.com/office/powerpoint/2010/main" val="2274813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Magna Carta is undoubtedly </a:t>
            </a:r>
            <a:r>
              <a:rPr lang="en-US" dirty="0"/>
              <a:t>the most famous ‘human rights’ document in contemporary human </a:t>
            </a:r>
            <a:r>
              <a:rPr lang="en-US" dirty="0" smtClean="0"/>
              <a:t>history</a:t>
            </a:r>
            <a:r>
              <a:rPr lang="en-GB" dirty="0" smtClean="0"/>
              <a:t>, the </a:t>
            </a:r>
            <a:r>
              <a:rPr lang="en-US" dirty="0" smtClean="0"/>
              <a:t>interpretations </a:t>
            </a:r>
            <a:r>
              <a:rPr lang="en-US" dirty="0"/>
              <a:t>of its socially contextual provisions will be the </a:t>
            </a:r>
            <a:r>
              <a:rPr lang="en-US" dirty="0" smtClean="0"/>
              <a:t>initial focus of our discussion with </a:t>
            </a:r>
            <a:r>
              <a:rPr lang="en-US" dirty="0"/>
              <a:t>particular reference to its religious antecedents.</a:t>
            </a:r>
            <a:r>
              <a:rPr lang="en-GB" dirty="0"/>
              <a:t> </a:t>
            </a:r>
            <a:endParaRPr lang="en-GB" dirty="0" smtClean="0"/>
          </a:p>
          <a:p>
            <a:pPr algn="just"/>
            <a:endParaRPr lang="en-GB" dirty="0"/>
          </a:p>
          <a:p>
            <a:pPr algn="just"/>
            <a:r>
              <a:rPr lang="en-US" dirty="0" smtClean="0"/>
              <a:t>Next we will </a:t>
            </a:r>
            <a:r>
              <a:rPr lang="en-US" dirty="0"/>
              <a:t>analyze the similarities and divergences between the Magna Carta and the customary law of Nigeria, with emphasis on freedom of religion</a:t>
            </a:r>
            <a:r>
              <a:rPr lang="en-GB" dirty="0"/>
              <a:t> </a:t>
            </a:r>
            <a:endParaRPr lang="en-GB" dirty="0" smtClean="0"/>
          </a:p>
          <a:p>
            <a:pPr algn="just"/>
            <a:endParaRPr lang="en-GB" dirty="0"/>
          </a:p>
          <a:p>
            <a:pPr algn="just"/>
            <a:r>
              <a:rPr lang="en-GB" dirty="0" smtClean="0"/>
              <a:t>Finally, we </a:t>
            </a:r>
            <a:r>
              <a:rPr lang="en-US" dirty="0" smtClean="0"/>
              <a:t>will </a:t>
            </a:r>
            <a:r>
              <a:rPr lang="en-US" dirty="0"/>
              <a:t>highlight the provisions of the Nigerian Constitution of 1999 and a few other legislation that bear on the issue of religious freedom: Why have the provisions of contemporary Nigerian law fuelled, rather than quenched the raging fire of religious conflicts?</a:t>
            </a:r>
            <a:endParaRPr lang="en-GB" dirty="0"/>
          </a:p>
          <a:p>
            <a:pPr algn="just"/>
            <a:endParaRPr lang="en-GB" dirty="0" smtClean="0"/>
          </a:p>
          <a:p>
            <a:pPr algn="just"/>
            <a:endParaRPr lang="en-GB" dirty="0" smtClean="0"/>
          </a:p>
          <a:p>
            <a:pPr algn="just"/>
            <a:endParaRPr lang="en-GB" dirty="0"/>
          </a:p>
          <a:p>
            <a:pPr algn="just"/>
            <a:endParaRPr lang="en-GB" dirty="0"/>
          </a:p>
          <a:p>
            <a:pPr algn="just"/>
            <a:endParaRPr lang="en-GB" dirty="0" smtClean="0"/>
          </a:p>
          <a:p>
            <a:pPr marL="114300" indent="0" algn="just">
              <a:buNone/>
            </a:pPr>
            <a:endParaRPr lang="en-US" dirty="0"/>
          </a:p>
        </p:txBody>
      </p:sp>
    </p:spTree>
    <p:extLst>
      <p:ext uri="{BB962C8B-B14F-4D97-AF65-F5344CB8AC3E}">
        <p14:creationId xmlns:p14="http://schemas.microsoft.com/office/powerpoint/2010/main" val="4030565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The Magna Carta And What It Represents In The Modern World</a:t>
            </a:r>
            <a:r>
              <a:rPr lang="en-GB" sz="3200" dirty="0" smtClean="0"/>
              <a:t> </a:t>
            </a:r>
            <a:endParaRPr lang="en-US" sz="3200" dirty="0"/>
          </a:p>
        </p:txBody>
      </p:sp>
      <p:sp>
        <p:nvSpPr>
          <p:cNvPr id="3" name="Content Placeholder 2"/>
          <p:cNvSpPr>
            <a:spLocks noGrp="1"/>
          </p:cNvSpPr>
          <p:nvPr>
            <p:ph idx="1"/>
          </p:nvPr>
        </p:nvSpPr>
        <p:spPr/>
        <p:txBody>
          <a:bodyPr>
            <a:normAutofit lnSpcReduction="10000"/>
          </a:bodyPr>
          <a:lstStyle/>
          <a:p>
            <a:pPr algn="just"/>
            <a:r>
              <a:rPr lang="en-US" dirty="0"/>
              <a:t>The Magna Carta was a product of hard bargaining </a:t>
            </a:r>
            <a:r>
              <a:rPr lang="en-US" dirty="0" smtClean="0"/>
              <a:t>between </a:t>
            </a:r>
            <a:r>
              <a:rPr lang="en-US" dirty="0"/>
              <a:t>the English monarchy, personified by King John and the “feudal class” in the social configuration of that time, represented by the barons.</a:t>
            </a:r>
            <a:r>
              <a:rPr lang="en-GB" dirty="0"/>
              <a:t> </a:t>
            </a:r>
            <a:endParaRPr lang="en-GB" dirty="0" smtClean="0"/>
          </a:p>
          <a:p>
            <a:pPr algn="just"/>
            <a:endParaRPr lang="en-GB" dirty="0" smtClean="0"/>
          </a:p>
          <a:p>
            <a:pPr algn="just"/>
            <a:r>
              <a:rPr lang="en-US" dirty="0"/>
              <a:t>The inspirational outcome of the Great Charter for human rights philosophy was clearly an unintended consequence since its purpose was to substantially tackle the domestic grievances of the subjects of King John. </a:t>
            </a:r>
            <a:endParaRPr lang="en-US" dirty="0" smtClean="0"/>
          </a:p>
          <a:p>
            <a:pPr algn="just"/>
            <a:endParaRPr lang="en-US" dirty="0"/>
          </a:p>
          <a:p>
            <a:pPr algn="just"/>
            <a:r>
              <a:rPr lang="en-US" dirty="0"/>
              <a:t>McKechnie commented </a:t>
            </a:r>
            <a:r>
              <a:rPr lang="en-US" dirty="0" smtClean="0"/>
              <a:t>that </a:t>
            </a:r>
            <a:r>
              <a:rPr lang="en-US" dirty="0"/>
              <a:t>though the Civil and Political Rights of Englishmen occupied a large proportion of the Magna Carta, the rights of the Religious Estate was of equal prominence</a:t>
            </a:r>
            <a:r>
              <a:rPr lang="en-GB" dirty="0"/>
              <a:t> </a:t>
            </a:r>
            <a:endParaRPr lang="en-GB" dirty="0" smtClean="0"/>
          </a:p>
          <a:p>
            <a:pPr algn="just"/>
            <a:endParaRPr lang="en-US" dirty="0"/>
          </a:p>
        </p:txBody>
      </p:sp>
    </p:spTree>
    <p:extLst>
      <p:ext uri="{BB962C8B-B14F-4D97-AF65-F5344CB8AC3E}">
        <p14:creationId xmlns:p14="http://schemas.microsoft.com/office/powerpoint/2010/main" val="628802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The Magna Carta And What It Represents In The Modern World</a:t>
            </a:r>
            <a:r>
              <a:rPr lang="en-GB" sz="3200" dirty="0" smtClean="0"/>
              <a:t> </a:t>
            </a:r>
            <a:endParaRPr lang="en-US" sz="3200" dirty="0"/>
          </a:p>
        </p:txBody>
      </p:sp>
      <p:sp>
        <p:nvSpPr>
          <p:cNvPr id="3" name="Content Placeholder 2"/>
          <p:cNvSpPr>
            <a:spLocks noGrp="1"/>
          </p:cNvSpPr>
          <p:nvPr>
            <p:ph idx="1"/>
          </p:nvPr>
        </p:nvSpPr>
        <p:spPr/>
        <p:txBody>
          <a:bodyPr>
            <a:normAutofit fontScale="92500" lnSpcReduction="10000"/>
          </a:bodyPr>
          <a:lstStyle/>
          <a:p>
            <a:pPr algn="just"/>
            <a:r>
              <a:rPr lang="en-US" dirty="0"/>
              <a:t>The exhaustive manner of the treatment of Civil and Political rights of citizens by the Charter has no doubt impacted on the configuration of this group of rights in several human rights instruments beginning with the English Bill of Rights in 1689</a:t>
            </a:r>
            <a:r>
              <a:rPr lang="en-GB" dirty="0"/>
              <a:t> </a:t>
            </a:r>
            <a:endParaRPr lang="en-GB" dirty="0" smtClean="0"/>
          </a:p>
          <a:p>
            <a:pPr algn="just"/>
            <a:endParaRPr lang="en-GB" dirty="0"/>
          </a:p>
          <a:p>
            <a:pPr algn="just"/>
            <a:r>
              <a:rPr lang="en-US" dirty="0"/>
              <a:t>Whilst the Magna Carta explored the same theme of Natural Law, here, the rulers were shorn of their divine mandate and instead made subject to Divine Law as the </a:t>
            </a:r>
            <a:r>
              <a:rPr lang="en-US" dirty="0" err="1"/>
              <a:t>grundnorm</a:t>
            </a:r>
            <a:r>
              <a:rPr lang="en-US" dirty="0"/>
              <a:t> against which the exercise of their powers was to be measured. </a:t>
            </a:r>
            <a:endParaRPr lang="en-US" dirty="0" smtClean="0"/>
          </a:p>
          <a:p>
            <a:pPr algn="just"/>
            <a:endParaRPr lang="en-US" dirty="0"/>
          </a:p>
          <a:p>
            <a:pPr algn="just"/>
            <a:r>
              <a:rPr lang="en-US" dirty="0"/>
              <a:t>Furthermore, the subject had a ‘natural right’ to disobey an unjust ruler by revolt. This was the essence of the right which King John gave to freemen (in chapter 6) to subscribe to the banner of any rebellious Barons, should he, the King, breach the rights which he had bestowed on his subjects under the Charter. </a:t>
            </a:r>
            <a:endParaRPr lang="en-US" dirty="0" smtClean="0"/>
          </a:p>
          <a:p>
            <a:pPr algn="just"/>
            <a:endParaRPr lang="en-US" dirty="0"/>
          </a:p>
          <a:p>
            <a:pPr algn="just"/>
            <a:endParaRPr lang="en-US" dirty="0"/>
          </a:p>
        </p:txBody>
      </p:sp>
    </p:spTree>
    <p:extLst>
      <p:ext uri="{BB962C8B-B14F-4D97-AF65-F5344CB8AC3E}">
        <p14:creationId xmlns:p14="http://schemas.microsoft.com/office/powerpoint/2010/main" val="3594119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The Magna Carta And What It Represents In The Modern World</a:t>
            </a:r>
            <a:r>
              <a:rPr lang="en-GB" sz="3200" dirty="0" smtClean="0"/>
              <a:t> </a:t>
            </a:r>
            <a:endParaRPr lang="en-US" sz="3200" dirty="0"/>
          </a:p>
        </p:txBody>
      </p:sp>
      <p:sp>
        <p:nvSpPr>
          <p:cNvPr id="3" name="Content Placeholder 2"/>
          <p:cNvSpPr>
            <a:spLocks noGrp="1"/>
          </p:cNvSpPr>
          <p:nvPr>
            <p:ph idx="1"/>
          </p:nvPr>
        </p:nvSpPr>
        <p:spPr/>
        <p:txBody>
          <a:bodyPr>
            <a:normAutofit/>
          </a:bodyPr>
          <a:lstStyle/>
          <a:p>
            <a:pPr marL="114300" indent="0" algn="just">
              <a:buNone/>
            </a:pPr>
            <a:endParaRPr lang="en-US" dirty="0"/>
          </a:p>
          <a:p>
            <a:pPr algn="just"/>
            <a:r>
              <a:rPr lang="en-US" dirty="0" smtClean="0"/>
              <a:t>Could </a:t>
            </a:r>
            <a:r>
              <a:rPr lang="en-US" dirty="0"/>
              <a:t>King John’s ‘concession’ be thus said to have presaged the “Liberation Theology” later to be espoused by the Catholic priests in Latin America which was under the jackboots of military Rule in the 1970s and 1980s?</a:t>
            </a:r>
            <a:endParaRPr lang="en-GB" dirty="0"/>
          </a:p>
          <a:p>
            <a:pPr algn="just"/>
            <a:endParaRPr lang="en-US" dirty="0" smtClean="0"/>
          </a:p>
          <a:p>
            <a:pPr algn="just"/>
            <a:r>
              <a:rPr lang="en-US" dirty="0"/>
              <a:t>In several other portions of the Civil and Political rights conceded to the public, the King granted important criminal justice rights to suspects (chapter 20). In chapter 24, the power of the Sheriffs and Marshalls to sit as justices over crimes was removed thereby abiding by separation of power precepts.</a:t>
            </a:r>
            <a:r>
              <a:rPr lang="en-GB" dirty="0"/>
              <a:t> </a:t>
            </a:r>
            <a:endParaRPr lang="en-US" dirty="0" smtClean="0"/>
          </a:p>
          <a:p>
            <a:pPr algn="just"/>
            <a:endParaRPr lang="en-US" dirty="0"/>
          </a:p>
        </p:txBody>
      </p:sp>
    </p:spTree>
    <p:extLst>
      <p:ext uri="{BB962C8B-B14F-4D97-AF65-F5344CB8AC3E}">
        <p14:creationId xmlns:p14="http://schemas.microsoft.com/office/powerpoint/2010/main" val="146007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The Magna Carta And What It Represents In The Modern World</a:t>
            </a:r>
            <a:r>
              <a:rPr lang="en-GB" sz="3200" dirty="0" smtClean="0"/>
              <a:t> </a:t>
            </a:r>
            <a:endParaRPr lang="en-US" sz="3200" dirty="0"/>
          </a:p>
        </p:txBody>
      </p:sp>
      <p:sp>
        <p:nvSpPr>
          <p:cNvPr id="3" name="Content Placeholder 2"/>
          <p:cNvSpPr>
            <a:spLocks noGrp="1"/>
          </p:cNvSpPr>
          <p:nvPr>
            <p:ph idx="1"/>
          </p:nvPr>
        </p:nvSpPr>
        <p:spPr/>
        <p:txBody>
          <a:bodyPr>
            <a:normAutofit/>
          </a:bodyPr>
          <a:lstStyle/>
          <a:p>
            <a:pPr algn="just"/>
            <a:r>
              <a:rPr lang="en-US" dirty="0"/>
              <a:t>A</a:t>
            </a:r>
            <a:r>
              <a:rPr lang="en-US" dirty="0" smtClean="0"/>
              <a:t>part </a:t>
            </a:r>
            <a:r>
              <a:rPr lang="en-US" dirty="0"/>
              <a:t>from the general democratic doctrines pioneered in the Great Charter, the concept of a written Constitution including a Bill of Rights that the Charter represents appears to have taken root in modern </a:t>
            </a:r>
            <a:r>
              <a:rPr lang="en-US" dirty="0" smtClean="0"/>
              <a:t>governance</a:t>
            </a:r>
          </a:p>
          <a:p>
            <a:pPr algn="just"/>
            <a:endParaRPr lang="en-US" dirty="0" smtClean="0"/>
          </a:p>
          <a:p>
            <a:pPr algn="just"/>
            <a:r>
              <a:rPr lang="en-US" dirty="0" smtClean="0"/>
              <a:t> </a:t>
            </a:r>
            <a:r>
              <a:rPr lang="en-US" dirty="0"/>
              <a:t>T</a:t>
            </a:r>
            <a:r>
              <a:rPr lang="en-US" dirty="0" smtClean="0"/>
              <a:t>he </a:t>
            </a:r>
            <a:r>
              <a:rPr lang="en-US" dirty="0"/>
              <a:t>English Bill of Rights was promulgated in 1689, followed by the</a:t>
            </a:r>
            <a:r>
              <a:rPr lang="en-US" b="1" dirty="0"/>
              <a:t> </a:t>
            </a:r>
            <a:r>
              <a:rPr lang="en-US" dirty="0"/>
              <a:t>American Declaration of Independence (1776), the American Bill of Rights (1787), the French Declaration of the Rights of Man and the Citizen (1791)</a:t>
            </a:r>
            <a:r>
              <a:rPr lang="en-GB" dirty="0"/>
              <a:t> </a:t>
            </a:r>
            <a:endParaRPr lang="en-US" dirty="0"/>
          </a:p>
        </p:txBody>
      </p:sp>
    </p:spTree>
    <p:extLst>
      <p:ext uri="{BB962C8B-B14F-4D97-AF65-F5344CB8AC3E}">
        <p14:creationId xmlns:p14="http://schemas.microsoft.com/office/powerpoint/2010/main" val="1044917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The Magna Carta And </a:t>
            </a:r>
            <a:r>
              <a:rPr lang="en-GB" sz="3200" b="1" dirty="0" smtClean="0"/>
              <a:t>Freedom Of Religion</a:t>
            </a:r>
            <a:endParaRPr lang="en-US" sz="3200" dirty="0"/>
          </a:p>
        </p:txBody>
      </p:sp>
      <p:sp>
        <p:nvSpPr>
          <p:cNvPr id="3" name="Content Placeholder 2"/>
          <p:cNvSpPr>
            <a:spLocks noGrp="1"/>
          </p:cNvSpPr>
          <p:nvPr>
            <p:ph idx="1"/>
          </p:nvPr>
        </p:nvSpPr>
        <p:spPr/>
        <p:txBody>
          <a:bodyPr>
            <a:normAutofit/>
          </a:bodyPr>
          <a:lstStyle/>
          <a:p>
            <a:pPr algn="just"/>
            <a:r>
              <a:rPr lang="en-US" dirty="0"/>
              <a:t>Despite its substantial focus on Civil and Political Rights in its generic connotation, there is no gainsaying the fact that the Magna Carta had deep religious undertones</a:t>
            </a:r>
            <a:r>
              <a:rPr lang="en-GB" dirty="0"/>
              <a:t> </a:t>
            </a:r>
            <a:endParaRPr lang="en-GB" dirty="0" smtClean="0"/>
          </a:p>
          <a:p>
            <a:pPr algn="just"/>
            <a:endParaRPr lang="en-GB" dirty="0"/>
          </a:p>
          <a:p>
            <a:pPr algn="just"/>
            <a:r>
              <a:rPr lang="en-US" dirty="0"/>
              <a:t>The very first chapter of the Charter, after the Preamble granted “autonomy” to the church in generous terms</a:t>
            </a:r>
            <a:r>
              <a:rPr lang="en-GB" dirty="0"/>
              <a:t> </a:t>
            </a:r>
            <a:endParaRPr lang="en-GB" dirty="0" smtClean="0"/>
          </a:p>
          <a:p>
            <a:pPr algn="just"/>
            <a:endParaRPr lang="en-GB" dirty="0"/>
          </a:p>
          <a:p>
            <a:pPr algn="just"/>
            <a:r>
              <a:rPr lang="en-US" dirty="0"/>
              <a:t>The components of the freedom of the English Church thereby </a:t>
            </a:r>
            <a:r>
              <a:rPr lang="en-US" dirty="0" smtClean="0"/>
              <a:t>comprised </a:t>
            </a:r>
            <a:r>
              <a:rPr lang="en-US" dirty="0"/>
              <a:t>of (</a:t>
            </a:r>
            <a:r>
              <a:rPr lang="en-US" dirty="0" err="1"/>
              <a:t>i</a:t>
            </a:r>
            <a:r>
              <a:rPr lang="en-US" dirty="0"/>
              <a:t>) free ‘English church’ and (ii) Canonical Elections.</a:t>
            </a:r>
            <a:endParaRPr lang="en-GB" dirty="0"/>
          </a:p>
          <a:p>
            <a:pPr algn="just"/>
            <a:endParaRPr lang="en-US" dirty="0" smtClean="0"/>
          </a:p>
          <a:p>
            <a:pPr algn="just"/>
            <a:endParaRPr lang="en-US" dirty="0"/>
          </a:p>
        </p:txBody>
      </p:sp>
    </p:spTree>
    <p:extLst>
      <p:ext uri="{BB962C8B-B14F-4D97-AF65-F5344CB8AC3E}">
        <p14:creationId xmlns:p14="http://schemas.microsoft.com/office/powerpoint/2010/main" val="190839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The Magna Carta And </a:t>
            </a:r>
            <a:r>
              <a:rPr lang="en-GB" sz="3200" b="1" dirty="0" smtClean="0"/>
              <a:t>The Traditional Law Of Nigeria</a:t>
            </a:r>
            <a:endParaRPr lang="en-US" sz="3200" dirty="0"/>
          </a:p>
        </p:txBody>
      </p:sp>
      <p:sp>
        <p:nvSpPr>
          <p:cNvPr id="3" name="Content Placeholder 2"/>
          <p:cNvSpPr>
            <a:spLocks noGrp="1"/>
          </p:cNvSpPr>
          <p:nvPr>
            <p:ph idx="1"/>
          </p:nvPr>
        </p:nvSpPr>
        <p:spPr>
          <a:xfrm>
            <a:off x="457200" y="1417638"/>
            <a:ext cx="7620000" cy="4983162"/>
          </a:xfrm>
        </p:spPr>
        <p:txBody>
          <a:bodyPr>
            <a:normAutofit fontScale="92500" lnSpcReduction="20000"/>
          </a:bodyPr>
          <a:lstStyle/>
          <a:p>
            <a:pPr algn="just"/>
            <a:r>
              <a:rPr lang="en-US" dirty="0" smtClean="0"/>
              <a:t>Under African Traditional Religion, </a:t>
            </a:r>
            <a:r>
              <a:rPr lang="en-US" dirty="0"/>
              <a:t>t</a:t>
            </a:r>
            <a:r>
              <a:rPr lang="en-US" dirty="0" smtClean="0"/>
              <a:t>olerance </a:t>
            </a:r>
            <a:r>
              <a:rPr lang="en-US" dirty="0"/>
              <a:t>of the different deities </a:t>
            </a:r>
            <a:r>
              <a:rPr lang="en-US" dirty="0" smtClean="0"/>
              <a:t>is </a:t>
            </a:r>
            <a:r>
              <a:rPr lang="en-US" dirty="0"/>
              <a:t>a necessary and inherent </a:t>
            </a:r>
            <a:r>
              <a:rPr lang="en-US" dirty="0" smtClean="0"/>
              <a:t>attribute. </a:t>
            </a:r>
          </a:p>
          <a:p>
            <a:pPr algn="just"/>
            <a:endParaRPr lang="en-US" dirty="0"/>
          </a:p>
          <a:p>
            <a:pPr algn="just"/>
            <a:r>
              <a:rPr lang="en-US" dirty="0"/>
              <a:t>There was a clear separation of the political and religious estates in </a:t>
            </a:r>
            <a:r>
              <a:rPr lang="en-US" dirty="0" smtClean="0"/>
              <a:t>African Traditional Religion </a:t>
            </a:r>
            <a:r>
              <a:rPr lang="en-US" dirty="0"/>
              <a:t>that was strictly observed. </a:t>
            </a:r>
            <a:endParaRPr lang="en-US" dirty="0" smtClean="0"/>
          </a:p>
          <a:p>
            <a:pPr algn="just"/>
            <a:endParaRPr lang="en-US" dirty="0"/>
          </a:p>
          <a:p>
            <a:pPr algn="just"/>
            <a:r>
              <a:rPr lang="en-US" dirty="0"/>
              <a:t>U</a:t>
            </a:r>
            <a:r>
              <a:rPr lang="en-US" dirty="0" smtClean="0"/>
              <a:t>sing </a:t>
            </a:r>
            <a:r>
              <a:rPr lang="en-US" dirty="0"/>
              <a:t>the Yoruba example, many of its communities had in the course of their evolution separated the political from the religious to enhance checks and balances.</a:t>
            </a:r>
            <a:r>
              <a:rPr lang="en-GB" dirty="0"/>
              <a:t> </a:t>
            </a:r>
            <a:endParaRPr lang="en-GB" dirty="0" smtClean="0"/>
          </a:p>
          <a:p>
            <a:pPr algn="just"/>
            <a:endParaRPr lang="en-GB" dirty="0" smtClean="0"/>
          </a:p>
          <a:p>
            <a:pPr algn="just"/>
            <a:r>
              <a:rPr lang="en-US" dirty="0"/>
              <a:t>If the political leader or </a:t>
            </a:r>
            <a:r>
              <a:rPr lang="en-US" i="1" dirty="0"/>
              <a:t>Oba</a:t>
            </a:r>
            <a:r>
              <a:rPr lang="en-US" dirty="0"/>
              <a:t> should err, the sanction would invariably come from the priestly </a:t>
            </a:r>
            <a:r>
              <a:rPr lang="en-US" dirty="0" smtClean="0"/>
              <a:t>estate, who imposed </a:t>
            </a:r>
            <a:r>
              <a:rPr lang="en-US" dirty="0"/>
              <a:t>deserved sanction on the monarch.</a:t>
            </a:r>
            <a:r>
              <a:rPr lang="en-GB" dirty="0"/>
              <a:t> </a:t>
            </a:r>
          </a:p>
          <a:p>
            <a:pPr algn="just"/>
            <a:endParaRPr lang="en-GB" dirty="0" smtClean="0"/>
          </a:p>
          <a:p>
            <a:pPr algn="just"/>
            <a:r>
              <a:rPr lang="en-US" dirty="0"/>
              <a:t>This is similar in the way that the church in England, in an ideal situation, retained moral powers of censure on the reigning monarch, where necessary. </a:t>
            </a:r>
            <a:endParaRPr lang="en-GB" dirty="0"/>
          </a:p>
          <a:p>
            <a:pPr algn="just"/>
            <a:endParaRPr lang="en-GB" dirty="0"/>
          </a:p>
          <a:p>
            <a:pPr algn="just"/>
            <a:endParaRPr lang="en-GB" dirty="0"/>
          </a:p>
          <a:p>
            <a:pPr algn="just"/>
            <a:endParaRPr lang="en-US" dirty="0"/>
          </a:p>
        </p:txBody>
      </p:sp>
    </p:spTree>
    <p:extLst>
      <p:ext uri="{BB962C8B-B14F-4D97-AF65-F5344CB8AC3E}">
        <p14:creationId xmlns:p14="http://schemas.microsoft.com/office/powerpoint/2010/main" val="2690035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The Magna Carta And Freedom Of Religion Under Contemporary Law</a:t>
            </a:r>
            <a:r>
              <a:rPr lang="en-GB" sz="3200" dirty="0"/>
              <a:t> </a:t>
            </a:r>
            <a:endParaRPr lang="en-US" sz="3200" dirty="0"/>
          </a:p>
        </p:txBody>
      </p:sp>
      <p:sp>
        <p:nvSpPr>
          <p:cNvPr id="3" name="Content Placeholder 2"/>
          <p:cNvSpPr>
            <a:spLocks noGrp="1"/>
          </p:cNvSpPr>
          <p:nvPr>
            <p:ph idx="1"/>
          </p:nvPr>
        </p:nvSpPr>
        <p:spPr/>
        <p:txBody>
          <a:bodyPr/>
          <a:lstStyle/>
          <a:p>
            <a:pPr algn="just"/>
            <a:r>
              <a:rPr lang="en-US" dirty="0"/>
              <a:t>Section 10 of both the 1979 and 1999 Constitution of Nigeria provides that: “The government of the Federation or state shall not adopt any religion as a state religion”</a:t>
            </a:r>
            <a:r>
              <a:rPr lang="en-US" dirty="0" smtClean="0"/>
              <a:t>.</a:t>
            </a:r>
          </a:p>
          <a:p>
            <a:pPr algn="just"/>
            <a:endParaRPr lang="en-US" dirty="0" smtClean="0"/>
          </a:p>
          <a:p>
            <a:pPr algn="just"/>
            <a:r>
              <a:rPr lang="en-US" dirty="0" smtClean="0"/>
              <a:t>Implied </a:t>
            </a:r>
            <a:r>
              <a:rPr lang="en-US" dirty="0"/>
              <a:t>is the recognition of a society with a multiplicity of religious beliefs and a desire by the framers of the Constitution that none of these religions should be “adopted” as a state religion. </a:t>
            </a:r>
            <a:endParaRPr lang="en-US" dirty="0" smtClean="0"/>
          </a:p>
          <a:p>
            <a:pPr algn="just"/>
            <a:endParaRPr lang="en-US" dirty="0" smtClean="0"/>
          </a:p>
          <a:p>
            <a:pPr algn="just"/>
            <a:r>
              <a:rPr lang="en-US" dirty="0" smtClean="0"/>
              <a:t>However, in Nigeria, </a:t>
            </a:r>
            <a:r>
              <a:rPr lang="en-US" dirty="0"/>
              <a:t>its exact meaning has been shrouded in a mist of religious bigotry and deliberate falsehood.</a:t>
            </a:r>
            <a:r>
              <a:rPr lang="en-GB" dirty="0"/>
              <a:t> </a:t>
            </a:r>
            <a:endParaRPr lang="en-US" dirty="0"/>
          </a:p>
          <a:p>
            <a:pPr algn="just"/>
            <a:endParaRPr lang="en-GB" dirty="0"/>
          </a:p>
          <a:p>
            <a:endParaRPr lang="en-US" dirty="0" smtClean="0"/>
          </a:p>
          <a:p>
            <a:endParaRPr lang="en-US" dirty="0"/>
          </a:p>
        </p:txBody>
      </p:sp>
    </p:spTree>
    <p:extLst>
      <p:ext uri="{BB962C8B-B14F-4D97-AF65-F5344CB8AC3E}">
        <p14:creationId xmlns:p14="http://schemas.microsoft.com/office/powerpoint/2010/main" val="35783361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140</TotalTime>
  <Words>1703</Words>
  <Application>Microsoft Office PowerPoint</Application>
  <PresentationFormat>On-screen Show (4:3)</PresentationFormat>
  <Paragraphs>98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The Universalism of the Magna Carta with Specific Reference to Freedom of Religion: Parallels in the Contemporary and Traditional Law of Nigeria. </vt:lpstr>
      <vt:lpstr>Introduction</vt:lpstr>
      <vt:lpstr>The Magna Carta And What It Represents In The Modern World </vt:lpstr>
      <vt:lpstr>The Magna Carta And What It Represents In The Modern World </vt:lpstr>
      <vt:lpstr>The Magna Carta And What It Represents In The Modern World </vt:lpstr>
      <vt:lpstr>The Magna Carta And What It Represents In The Modern World </vt:lpstr>
      <vt:lpstr>The Magna Carta And Freedom Of Religion</vt:lpstr>
      <vt:lpstr>The Magna Carta And The Traditional Law Of Nigeria</vt:lpstr>
      <vt:lpstr>The Magna Carta And Freedom Of Religion Under Contemporary Law </vt:lpstr>
      <vt:lpstr>The Magna Carta And Freedom Of Religion Under Contemporary Law </vt:lpstr>
      <vt:lpstr>Religion and the School System </vt:lpstr>
      <vt:lpstr>Sharia Law, The Nigerian Constitution and Human Rights </vt:lpstr>
      <vt:lpstr>Sharia Law, The Nigerian Constitution and Human Rights </vt:lpstr>
      <vt:lpstr>Sharia Law, The Nigerian Constitution and Human Rights </vt:lpstr>
      <vt:lpstr>Conclusion</vt:lpstr>
      <vt:lpstr>Conclusion</vt:lpstr>
    </vt:vector>
  </TitlesOfParts>
  <Company>Ampersand Legal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UNIVERSALISM OF THE MAGNA CARTA WITH SPECIFIC REFERENCE TO FREEDOM OF RELIGION: PARALLELS IN THE CONTEMPORARY AND TRADITIONAL LAW OF NIGERIA. </dc:title>
  <dc:creator>Babatunde Ibidapo-Obe</dc:creator>
  <cp:lastModifiedBy>Donlu Thayer</cp:lastModifiedBy>
  <cp:revision>13</cp:revision>
  <dcterms:created xsi:type="dcterms:W3CDTF">2015-06-22T09:01:58Z</dcterms:created>
  <dcterms:modified xsi:type="dcterms:W3CDTF">2015-06-22T15:17:36Z</dcterms:modified>
</cp:coreProperties>
</file>