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4260" r:id="rId1"/>
  </p:sldMasterIdLst>
  <p:notesMasterIdLst>
    <p:notesMasterId r:id="rId30"/>
  </p:notesMasterIdLst>
  <p:sldIdLst>
    <p:sldId id="266" r:id="rId2"/>
    <p:sldId id="268" r:id="rId3"/>
    <p:sldId id="265" r:id="rId4"/>
    <p:sldId id="293" r:id="rId5"/>
    <p:sldId id="294" r:id="rId6"/>
    <p:sldId id="295" r:id="rId7"/>
    <p:sldId id="260" r:id="rId8"/>
    <p:sldId id="272" r:id="rId9"/>
    <p:sldId id="298" r:id="rId10"/>
    <p:sldId id="301" r:id="rId11"/>
    <p:sldId id="302" r:id="rId12"/>
    <p:sldId id="304" r:id="rId13"/>
    <p:sldId id="287" r:id="rId14"/>
    <p:sldId id="319" r:id="rId15"/>
    <p:sldId id="320" r:id="rId16"/>
    <p:sldId id="321" r:id="rId17"/>
    <p:sldId id="322" r:id="rId18"/>
    <p:sldId id="325" r:id="rId19"/>
    <p:sldId id="326" r:id="rId20"/>
    <p:sldId id="327" r:id="rId21"/>
    <p:sldId id="328" r:id="rId22"/>
    <p:sldId id="329" r:id="rId23"/>
    <p:sldId id="330" r:id="rId24"/>
    <p:sldId id="333" r:id="rId25"/>
    <p:sldId id="335" r:id="rId26"/>
    <p:sldId id="332" r:id="rId27"/>
    <p:sldId id="334" r:id="rId28"/>
    <p:sldId id="336" r:id="rId2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20"/>
    <p:restoredTop sz="84767" autoAdjust="0"/>
  </p:normalViewPr>
  <p:slideViewPr>
    <p:cSldViewPr>
      <p:cViewPr>
        <p:scale>
          <a:sx n="71" d="100"/>
          <a:sy n="71" d="100"/>
        </p:scale>
        <p:origin x="-720" y="-25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D481311-9213-4144-B5F8-C4E73682DC8D}" type="datetimeFigureOut">
              <a:rPr lang="en-GB" smtClean="0"/>
              <a:pPr/>
              <a:t>08/06/2015</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51B6A37-1B14-473A-A91F-8B8EF2D9F40C}" type="slidenum">
              <a:rPr lang="en-GB" smtClean="0"/>
              <a:pPr/>
              <a:t>‹#›</a:t>
            </a:fld>
            <a:endParaRPr lang="en-GB"/>
          </a:p>
        </p:txBody>
      </p:sp>
    </p:spTree>
    <p:extLst>
      <p:ext uri="{BB962C8B-B14F-4D97-AF65-F5344CB8AC3E}">
        <p14:creationId xmlns:p14="http://schemas.microsoft.com/office/powerpoint/2010/main" val="340653847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51B6A37-1B14-473A-A91F-8B8EF2D9F40C}" type="slidenum">
              <a:rPr lang="en-GB" smtClean="0"/>
              <a:pPr/>
              <a:t>2</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4" name="Title 13"/>
          <p:cNvSpPr>
            <a:spLocks noGrp="1"/>
          </p:cNvSpPr>
          <p:nvPr>
            <p:ph type="ctrTitle"/>
          </p:nvPr>
        </p:nvSpPr>
        <p:spPr>
          <a:xfrm>
            <a:off x="1432560" y="359898"/>
            <a:ext cx="7406640" cy="1472184"/>
          </a:xfrm>
        </p:spPr>
        <p:txBody>
          <a:bodyPr anchor="b"/>
          <a:lstStyle>
            <a:lvl1pPr algn="l">
              <a:defRPr/>
            </a:lvl1pPr>
            <a:extLst/>
          </a:lstStyle>
          <a:p>
            <a:r>
              <a:rPr kumimoji="0" lang="en-US" smtClean="0"/>
              <a:t>Click to edit Master title style</a:t>
            </a:r>
            <a:endParaRPr kumimoji="0" lang="en-US"/>
          </a:p>
        </p:txBody>
      </p:sp>
      <p:sp>
        <p:nvSpPr>
          <p:cNvPr id="22" name="Subtitl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sp>
        <p:nvSpPr>
          <p:cNvPr id="7" name="Date Placeholder 6"/>
          <p:cNvSpPr>
            <a:spLocks noGrp="1"/>
          </p:cNvSpPr>
          <p:nvPr>
            <p:ph type="dt" sz="half" idx="10"/>
          </p:nvPr>
        </p:nvSpPr>
        <p:spPr/>
        <p:txBody>
          <a:bodyPr/>
          <a:lstStyle>
            <a:extLst/>
          </a:lstStyle>
          <a:p>
            <a:fld id="{73F3CAB8-9D8D-405C-A38E-16734A2F2E04}" type="datetime1">
              <a:rPr lang="en-GB" smtClean="0"/>
              <a:pPr/>
              <a:t>08/06/2015</a:t>
            </a:fld>
            <a:endParaRPr lang="en-GB"/>
          </a:p>
        </p:txBody>
      </p:sp>
      <p:sp>
        <p:nvSpPr>
          <p:cNvPr id="20" name="Footer Placeholder 19"/>
          <p:cNvSpPr>
            <a:spLocks noGrp="1"/>
          </p:cNvSpPr>
          <p:nvPr>
            <p:ph type="ftr" sz="quarter" idx="11"/>
          </p:nvPr>
        </p:nvSpPr>
        <p:spPr/>
        <p:txBody>
          <a:bodyPr/>
          <a:lstStyle>
            <a:extLst/>
          </a:lstStyle>
          <a:p>
            <a:endParaRPr lang="en-GB"/>
          </a:p>
        </p:txBody>
      </p:sp>
      <p:sp>
        <p:nvSpPr>
          <p:cNvPr id="10" name="Slide Number Placeholder 9"/>
          <p:cNvSpPr>
            <a:spLocks noGrp="1"/>
          </p:cNvSpPr>
          <p:nvPr>
            <p:ph type="sldNum" sz="quarter" idx="12"/>
          </p:nvPr>
        </p:nvSpPr>
        <p:spPr/>
        <p:txBody>
          <a:bodyPr/>
          <a:lstStyle>
            <a:extLst/>
          </a:lstStyle>
          <a:p>
            <a:fld id="{30EDAE07-4BD8-4C73-8D2D-C4B67054FCFE}" type="slidenum">
              <a:rPr lang="en-GB" smtClean="0"/>
              <a:pPr/>
              <a:t>‹#›</a:t>
            </a:fld>
            <a:endParaRPr lang="en-GB"/>
          </a:p>
        </p:txBody>
      </p:sp>
      <p:sp>
        <p:nvSpPr>
          <p:cNvPr id="8" name="Oval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DF9AE1F8-CE99-4595-A575-188E0A2FD52C}" type="datetime1">
              <a:rPr lang="en-GB" smtClean="0"/>
              <a:pPr/>
              <a:t>08/06/2015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30EDAE07-4BD8-4C73-8D2D-C4B67054FCF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58000" y="274639"/>
            <a:ext cx="1828800" cy="5851525"/>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1143000" y="274640"/>
            <a:ext cx="5562600" cy="5851525"/>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A86B914-AC68-4E54-8974-22BB92694FF1}" type="datetime1">
              <a:rPr lang="en-GB" smtClean="0"/>
              <a:pPr/>
              <a:t>08/06/2015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30EDAE07-4BD8-4C73-8D2D-C4B67054FCF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81A2C56D-BF39-4A5C-A24C-195C8D6CDFFA}" type="datetime1">
              <a:rPr lang="en-GB" smtClean="0"/>
              <a:pPr/>
              <a:t>08/06/2015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30EDAE07-4BD8-4C73-8D2D-C4B67054FCF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Titl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B1EE5AAB-D903-412B-865C-3B1B442FFAB3}" type="datetime1">
              <a:rPr lang="en-GB" smtClean="0"/>
              <a:pPr/>
              <a:t>08/06/2015</a:t>
            </a:fld>
            <a:endParaRPr lang="en-GB"/>
          </a:p>
        </p:txBody>
      </p:sp>
      <p:sp>
        <p:nvSpPr>
          <p:cNvPr id="5" name="Footer Placeholder 4"/>
          <p:cNvSpPr>
            <a:spLocks noGrp="1"/>
          </p:cNvSpPr>
          <p:nvPr>
            <p:ph type="ftr" sz="quarter" idx="11"/>
          </p:nvPr>
        </p:nvSpPr>
        <p:spPr/>
        <p:txBody>
          <a:bodyPr/>
          <a:lstStyle>
            <a:extLst/>
          </a:lstStyle>
          <a:p>
            <a:endParaRPr lang="en-GB"/>
          </a:p>
        </p:txBody>
      </p:sp>
      <p:sp>
        <p:nvSpPr>
          <p:cNvPr id="6" name="Slide Number Placeholder 5"/>
          <p:cNvSpPr>
            <a:spLocks noGrp="1"/>
          </p:cNvSpPr>
          <p:nvPr>
            <p:ph type="sldNum" sz="quarter" idx="12"/>
          </p:nvPr>
        </p:nvSpPr>
        <p:spPr/>
        <p:txBody>
          <a:bodyPr/>
          <a:lstStyle>
            <a:extLst/>
          </a:lstStyle>
          <a:p>
            <a:fld id="{30EDAE07-4BD8-4C73-8D2D-C4B67054FCFE}" type="slidenum">
              <a:rPr lang="en-GB" smtClean="0"/>
              <a:pPr/>
              <a:t>‹#›</a:t>
            </a:fld>
            <a:endParaRPr lang="en-GB"/>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
        <p:nvSpPr>
          <p:cNvPr id="9" name="Oval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extLst/>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lstStyle>
            <a:extLst/>
          </a:lstStyle>
          <a:p>
            <a:r>
              <a:rPr kumimoji="0" lang="en-US" smtClean="0"/>
              <a:t>Click to edit Master title style</a:t>
            </a:r>
            <a:endParaRPr kumimoji="0" lang="en-US"/>
          </a:p>
        </p:txBody>
      </p:sp>
      <p:sp>
        <p:nvSpPr>
          <p:cNvPr id="3" name="Content Placeholder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CDAAE092-F7BF-4AA3-9728-102BD98645F3}" type="datetime1">
              <a:rPr lang="en-GB" smtClean="0"/>
              <a:pPr/>
              <a:t>08/06/2015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30EDAE07-4BD8-4C73-8D2D-C4B67054FCF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0987F9C6-F0EC-4A76-ACB9-A87772709FDC}" type="datetime1">
              <a:rPr lang="en-GB" smtClean="0"/>
              <a:pPr/>
              <a:t>08/06/2015</a:t>
            </a:fld>
            <a:endParaRPr lang="en-GB"/>
          </a:p>
        </p:txBody>
      </p:sp>
      <p:sp>
        <p:nvSpPr>
          <p:cNvPr id="8" name="Footer Placeholder 7"/>
          <p:cNvSpPr>
            <a:spLocks noGrp="1"/>
          </p:cNvSpPr>
          <p:nvPr>
            <p:ph type="ftr" sz="quarter" idx="11"/>
          </p:nvPr>
        </p:nvSpPr>
        <p:spPr/>
        <p:txBody>
          <a:bodyPr/>
          <a:lstStyle>
            <a:extLst/>
          </a:lstStyle>
          <a:p>
            <a:endParaRPr lang="en-GB"/>
          </a:p>
        </p:txBody>
      </p:sp>
      <p:sp>
        <p:nvSpPr>
          <p:cNvPr id="9" name="Slide Number Placeholder 8"/>
          <p:cNvSpPr>
            <a:spLocks noGrp="1"/>
          </p:cNvSpPr>
          <p:nvPr>
            <p:ph type="sldNum" sz="quarter" idx="12"/>
          </p:nvPr>
        </p:nvSpPr>
        <p:spPr/>
        <p:txBody>
          <a:bodyPr/>
          <a:lstStyle>
            <a:extLst/>
          </a:lstStyle>
          <a:p>
            <a:fld id="{30EDAE07-4BD8-4C73-8D2D-C4B67054FCF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320"/>
            <a:ext cx="7498080" cy="1143000"/>
          </a:xfrm>
        </p:spPr>
        <p:txBody>
          <a:bodyPr anchor="ctr"/>
          <a:lstStyle>
            <a:extLst/>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extLst/>
          </a:lstStyle>
          <a:p>
            <a:fld id="{AB6FB261-68A9-4F1D-880A-F5710C94E15E}" type="datetime1">
              <a:rPr lang="en-GB" smtClean="0"/>
              <a:pPr/>
              <a:t>08/06/2015</a:t>
            </a:fld>
            <a:endParaRPr lang="en-GB"/>
          </a:p>
        </p:txBody>
      </p:sp>
      <p:sp>
        <p:nvSpPr>
          <p:cNvPr id="4" name="Footer Placeholder 3"/>
          <p:cNvSpPr>
            <a:spLocks noGrp="1"/>
          </p:cNvSpPr>
          <p:nvPr>
            <p:ph type="ftr" sz="quarter" idx="11"/>
          </p:nvPr>
        </p:nvSpPr>
        <p:spPr/>
        <p:txBody>
          <a:bodyPr/>
          <a:lstStyle>
            <a:extLst/>
          </a:lstStyle>
          <a:p>
            <a:endParaRPr lang="en-GB"/>
          </a:p>
        </p:txBody>
      </p:sp>
      <p:sp>
        <p:nvSpPr>
          <p:cNvPr id="5" name="Slide Number Placeholder 4"/>
          <p:cNvSpPr>
            <a:spLocks noGrp="1"/>
          </p:cNvSpPr>
          <p:nvPr>
            <p:ph type="sldNum" sz="quarter" idx="12"/>
          </p:nvPr>
        </p:nvSpPr>
        <p:spPr/>
        <p:txBody>
          <a:bodyPr/>
          <a:lstStyle>
            <a:extLst/>
          </a:lstStyle>
          <a:p>
            <a:fld id="{30EDAE07-4BD8-4C73-8D2D-C4B67054FCF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2" name="Date Placeholder 1"/>
          <p:cNvSpPr>
            <a:spLocks noGrp="1"/>
          </p:cNvSpPr>
          <p:nvPr>
            <p:ph type="dt" sz="half" idx="10"/>
          </p:nvPr>
        </p:nvSpPr>
        <p:spPr/>
        <p:txBody>
          <a:bodyPr/>
          <a:lstStyle>
            <a:extLst/>
          </a:lstStyle>
          <a:p>
            <a:fld id="{7EFCA8D4-E30A-4927-8280-7363AB0F5C4F}" type="datetime1">
              <a:rPr lang="en-GB" smtClean="0"/>
              <a:pPr/>
              <a:t>08/06/2015</a:t>
            </a:fld>
            <a:endParaRPr lang="en-GB"/>
          </a:p>
        </p:txBody>
      </p:sp>
      <p:sp>
        <p:nvSpPr>
          <p:cNvPr id="3" name="Footer Placeholder 2"/>
          <p:cNvSpPr>
            <a:spLocks noGrp="1"/>
          </p:cNvSpPr>
          <p:nvPr>
            <p:ph type="ftr" sz="quarter" idx="11"/>
          </p:nvPr>
        </p:nvSpPr>
        <p:spPr/>
        <p:txBody>
          <a:bodyPr/>
          <a:lstStyle>
            <a:extLst/>
          </a:lstStyle>
          <a:p>
            <a:endParaRPr lang="en-GB"/>
          </a:p>
        </p:txBody>
      </p:sp>
      <p:sp>
        <p:nvSpPr>
          <p:cNvPr id="4" name="Slide Number Placeholder 3"/>
          <p:cNvSpPr>
            <a:spLocks noGrp="1"/>
          </p:cNvSpPr>
          <p:nvPr>
            <p:ph type="sldNum" sz="quarter" idx="12"/>
          </p:nvPr>
        </p:nvSpPr>
        <p:spPr/>
        <p:txBody>
          <a:bodyPr/>
          <a:lstStyle>
            <a:extLst/>
          </a:lstStyle>
          <a:p>
            <a:fld id="{30EDAE07-4BD8-4C73-8D2D-C4B67054FCFE}" type="slidenum">
              <a:rPr lang="en-GB" smtClean="0"/>
              <a:pPr/>
              <a:t>‹#›</a:t>
            </a:fld>
            <a:endParaRPr lang="en-GB"/>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26596E98-8D82-4DED-A16E-C6A1FC40A221}" type="datetime1">
              <a:rPr lang="en-GB" smtClean="0"/>
              <a:pPr/>
              <a:t>08/06/2015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30EDAE07-4BD8-4C73-8D2D-C4B67054FCF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extLst/>
          </a:lstStyle>
          <a:p>
            <a:fld id="{AE13E89E-2DDE-4E90-845A-0A4C0FC19999}" type="datetime1">
              <a:rPr lang="en-GB" smtClean="0"/>
              <a:pPr/>
              <a:t>08/06/2015</a:t>
            </a:fld>
            <a:endParaRPr lang="en-GB"/>
          </a:p>
        </p:txBody>
      </p:sp>
      <p:sp>
        <p:nvSpPr>
          <p:cNvPr id="6" name="Footer Placeholder 5"/>
          <p:cNvSpPr>
            <a:spLocks noGrp="1"/>
          </p:cNvSpPr>
          <p:nvPr>
            <p:ph type="ftr" sz="quarter" idx="11"/>
          </p:nvPr>
        </p:nvSpPr>
        <p:spPr/>
        <p:txBody>
          <a:bodyPr/>
          <a:lstStyle>
            <a:extLst/>
          </a:lstStyle>
          <a:p>
            <a:endParaRPr lang="en-GB"/>
          </a:p>
        </p:txBody>
      </p:sp>
      <p:sp>
        <p:nvSpPr>
          <p:cNvPr id="7" name="Slide Number Placeholder 6"/>
          <p:cNvSpPr>
            <a:spLocks noGrp="1"/>
          </p:cNvSpPr>
          <p:nvPr>
            <p:ph type="sldNum" sz="quarter" idx="12"/>
          </p:nvPr>
        </p:nvSpPr>
        <p:spPr/>
        <p:txBody>
          <a:bodyPr/>
          <a:lstStyle>
            <a:extLst/>
          </a:lstStyle>
          <a:p>
            <a:fld id="{30EDAE07-4BD8-4C73-8D2D-C4B67054FCFE}" type="slidenum">
              <a:rPr lang="en-GB" smtClean="0"/>
              <a:pPr/>
              <a:t>‹#›</a:t>
            </a:fld>
            <a:endParaRPr lang="en-GB"/>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extLst/>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Picture Placeholder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en-US" smtClean="0"/>
              <a:t>Click icon to add picture</a:t>
            </a:r>
            <a:endParaRPr kumimoji="0" lang="en-US" dirty="0"/>
          </a:p>
        </p:txBody>
      </p:sp>
      <p:sp>
        <p:nvSpPr>
          <p:cNvPr id="9" name="Flowchart: Proces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0" name="Flowchart: Proces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dirty="0"/>
          </a:p>
        </p:txBody>
      </p:sp>
      <p:sp>
        <p:nvSpPr>
          <p:cNvPr id="4" name="Text Placeholder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Pie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8" name="Oval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1" name="Donut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5" name="Title Placeholder 4"/>
          <p:cNvSpPr>
            <a:spLocks noGrp="1"/>
          </p:cNvSpPr>
          <p:nvPr>
            <p:ph type="title"/>
          </p:nvPr>
        </p:nvSpPr>
        <p:spPr>
          <a:xfrm>
            <a:off x="1435608" y="274638"/>
            <a:ext cx="7498080" cy="1143000"/>
          </a:xfrm>
          <a:prstGeom prst="rect">
            <a:avLst/>
          </a:prstGeom>
        </p:spPr>
        <p:txBody>
          <a:bodyPr anchor="ctr">
            <a:normAutofit/>
          </a:bodyPr>
          <a:lstStyle>
            <a:extLst/>
          </a:lstStyle>
          <a:p>
            <a:r>
              <a:rPr kumimoji="0" lang="en-US" smtClean="0"/>
              <a:t>Click to edit Master title style</a:t>
            </a:r>
            <a:endParaRPr kumimoji="0" lang="en-US"/>
          </a:p>
        </p:txBody>
      </p:sp>
      <p:sp>
        <p:nvSpPr>
          <p:cNvPr id="9" name="Text Placeholder 8"/>
          <p:cNvSpPr>
            <a:spLocks noGrp="1"/>
          </p:cNvSpPr>
          <p:nvPr>
            <p:ph type="body" idx="1"/>
          </p:nvPr>
        </p:nvSpPr>
        <p:spPr>
          <a:xfrm>
            <a:off x="1435608" y="1447800"/>
            <a:ext cx="7498080" cy="4800600"/>
          </a:xfrm>
          <a:prstGeom prst="rect">
            <a:avLst/>
          </a:prstGeom>
        </p:spPr>
        <p:txBody>
          <a:bodyPr>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F9566934-FCBB-4926-A208-8F8991A16EDF}" type="datetime1">
              <a:rPr lang="en-GB" smtClean="0"/>
              <a:pPr/>
              <a:t>08/06/2015</a:t>
            </a:fld>
            <a:endParaRPr lang="en-GB"/>
          </a:p>
        </p:txBody>
      </p:sp>
      <p:sp>
        <p:nvSpPr>
          <p:cNvPr id="10" name="Footer Placeholder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en-GB"/>
          </a:p>
        </p:txBody>
      </p:sp>
      <p:sp>
        <p:nvSpPr>
          <p:cNvPr id="22" name="Slide Number Placeholder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30EDAE07-4BD8-4C73-8D2D-C4B67054FCFE}" type="slidenum">
              <a:rPr lang="en-GB" smtClean="0"/>
              <a:pPr/>
              <a:t>‹#›</a:t>
            </a:fld>
            <a:endParaRPr lang="en-GB"/>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4261" r:id="rId1"/>
    <p:sldLayoutId id="2147484262" r:id="rId2"/>
    <p:sldLayoutId id="2147484263" r:id="rId3"/>
    <p:sldLayoutId id="2147484264" r:id="rId4"/>
    <p:sldLayoutId id="2147484265" r:id="rId5"/>
    <p:sldLayoutId id="2147484266" r:id="rId6"/>
    <p:sldLayoutId id="2147484267" r:id="rId7"/>
    <p:sldLayoutId id="2147484268" r:id="rId8"/>
    <p:sldLayoutId id="2147484269" r:id="rId9"/>
    <p:sldLayoutId id="2147484270" r:id="rId10"/>
    <p:sldLayoutId id="2147484271" r:id="rId11"/>
  </p:sldLayoutIdLst>
  <p:hf sldNum="0"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en.wikipedia.org/wiki/File:GrandEthiopianRenaissanceDamSaliniRendition.jpg" TargetMode="External"/><Relationship Id="rId3" Type="http://schemas.openxmlformats.org/officeDocument/2006/relationships/image" Target="../media/image3.jpeg"/><Relationship Id="rId7" Type="http://schemas.openxmlformats.org/officeDocument/2006/relationships/image" Target="../media/image7.jpeg"/><Relationship Id="rId2" Type="http://schemas.openxmlformats.org/officeDocument/2006/relationships/image" Target="../media/image2.jpeg"/><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5.jpeg"/><Relationship Id="rId10" Type="http://schemas.openxmlformats.org/officeDocument/2006/relationships/image" Target="../media/image9.jpeg"/><Relationship Id="rId4" Type="http://schemas.openxmlformats.org/officeDocument/2006/relationships/image" Target="../media/image4.jpeg"/><Relationship Id="rId9" Type="http://schemas.openxmlformats.org/officeDocument/2006/relationships/image" Target="../media/image8.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www.ethiopianorthodox.org/biography/01thelawofkings.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5.jpeg"/><Relationship Id="rId7" Type="http://schemas.openxmlformats.org/officeDocument/2006/relationships/hyperlink" Target="http://en.wikipedia.org/wiki/File:GrandEthiopianRenaissanceDamSaliniRendition.jp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6.jpeg"/><Relationship Id="rId5" Type="http://schemas.openxmlformats.org/officeDocument/2006/relationships/image" Target="../media/image7.jpeg"/><Relationship Id="rId4" Type="http://schemas.openxmlformats.org/officeDocument/2006/relationships/image" Target="../media/image4.jpeg"/><Relationship Id="rId9" Type="http://schemas.openxmlformats.org/officeDocument/2006/relationships/image" Target="../media/image9.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hyperlink" Target="http://www.csa.gov.et/images/general/news/pop_pro_wer_2014-2017_fina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683568" y="0"/>
            <a:ext cx="8208912" cy="692696"/>
          </a:xfrm>
          <a:prstGeom prst="rect">
            <a:avLst/>
          </a:prstGeom>
          <a:solidFill>
            <a:schemeClr val="lt1"/>
          </a:solidFill>
          <a:ln>
            <a:noFill/>
          </a:ln>
        </p:spPr>
        <p:style>
          <a:lnRef idx="2">
            <a:schemeClr val="accent6"/>
          </a:lnRef>
          <a:fillRef idx="1">
            <a:schemeClr val="lt1"/>
          </a:fillRef>
          <a:effectRef idx="0">
            <a:schemeClr val="accent6"/>
          </a:effectRef>
          <a:fontRef idx="minor">
            <a:schemeClr val="dk1"/>
          </a:fontRef>
        </p:style>
        <p:txBody>
          <a:bodyPr rtlCol="0" anchor="ctr"/>
          <a:lstStyle/>
          <a:p>
            <a:endParaRPr lang="en-GB" sz="2000" b="1" dirty="0" smtClean="0"/>
          </a:p>
          <a:p>
            <a:pPr algn="ctr"/>
            <a:r>
              <a:rPr lang="en-GB" sz="2000" b="1" dirty="0" smtClean="0"/>
              <a:t> </a:t>
            </a:r>
            <a:r>
              <a:rPr lang="en-GB" sz="2000" b="1" dirty="0" smtClean="0">
                <a:latin typeface="Times New Roman" pitchFamily="18" charset="0"/>
                <a:cs typeface="Times New Roman" pitchFamily="18" charset="0"/>
              </a:rPr>
              <a:t>Law and Religion in Ethiopia</a:t>
            </a:r>
          </a:p>
          <a:p>
            <a:pPr algn="ctr"/>
            <a:r>
              <a:rPr lang="en-GB" sz="2000" b="1" dirty="0" smtClean="0">
                <a:latin typeface="Times New Roman" pitchFamily="18" charset="0"/>
                <a:cs typeface="Times New Roman" pitchFamily="18" charset="0"/>
              </a:rPr>
              <a:t>The Evolution of a Complex Interaction</a:t>
            </a:r>
            <a:endParaRPr lang="en-GB" sz="2000" dirty="0" smtClean="0">
              <a:latin typeface="Times New Roman" pitchFamily="18" charset="0"/>
              <a:cs typeface="Times New Roman" pitchFamily="18" charset="0"/>
            </a:endParaRPr>
          </a:p>
          <a:p>
            <a:r>
              <a:rPr lang="en-GB" sz="2000" b="1" dirty="0" smtClean="0"/>
              <a:t> </a:t>
            </a:r>
            <a:endParaRPr lang="en-GB" sz="2000" dirty="0"/>
          </a:p>
        </p:txBody>
      </p:sp>
      <p:pic>
        <p:nvPicPr>
          <p:cNvPr id="4" name="Content Placeholder 3" descr="Ethiopia Map"/>
          <p:cNvPicPr>
            <a:picLocks noGrp="1" noChangeAspect="1" noChangeArrowheads="1"/>
          </p:cNvPicPr>
          <p:nvPr>
            <p:ph idx="1"/>
          </p:nvPr>
        </p:nvPicPr>
        <p:blipFill>
          <a:blip r:embed="rId2" cstate="print"/>
          <a:srcRect/>
          <a:stretch>
            <a:fillRect/>
          </a:stretch>
        </p:blipFill>
        <p:spPr bwMode="auto">
          <a:xfrm>
            <a:off x="971600" y="692696"/>
            <a:ext cx="7992888" cy="5976664"/>
          </a:xfrm>
          <a:prstGeom prst="rect">
            <a:avLst/>
          </a:prstGeom>
          <a:noFill/>
          <a:ln w="9525">
            <a:noFill/>
            <a:miter lim="800000"/>
            <a:headEnd/>
            <a:tailEnd/>
          </a:ln>
        </p:spPr>
      </p:pic>
      <p:pic>
        <p:nvPicPr>
          <p:cNvPr id="5" name="Picture 7" descr="Flag pin. Free flag icons from Ethiopia"/>
          <p:cNvPicPr>
            <a:picLocks noChangeAspect="1" noChangeArrowheads="1"/>
          </p:cNvPicPr>
          <p:nvPr/>
        </p:nvPicPr>
        <p:blipFill>
          <a:blip r:embed="rId3" cstate="print"/>
          <a:srcRect/>
          <a:stretch>
            <a:fillRect/>
          </a:stretch>
        </p:blipFill>
        <p:spPr bwMode="auto">
          <a:xfrm>
            <a:off x="0" y="-1"/>
            <a:ext cx="1259632" cy="692697"/>
          </a:xfrm>
          <a:prstGeom prst="rect">
            <a:avLst/>
          </a:prstGeom>
          <a:noFill/>
        </p:spPr>
      </p:pic>
      <p:pic>
        <p:nvPicPr>
          <p:cNvPr id="9" name="Picture 8" descr="https://encrypted-tbn0.gstatic.com/images?q=tbn:ANd9GcToLu79EORhLufkrY50xtB7sP9S1IW5XwAwZw0DU4PgphlTGgTQ"/>
          <p:cNvPicPr/>
          <p:nvPr/>
        </p:nvPicPr>
        <p:blipFill>
          <a:blip r:embed="rId4" cstate="print"/>
          <a:srcRect/>
          <a:stretch>
            <a:fillRect/>
          </a:stretch>
        </p:blipFill>
        <p:spPr bwMode="auto">
          <a:xfrm>
            <a:off x="3563888" y="1412776"/>
            <a:ext cx="648072" cy="504056"/>
          </a:xfrm>
          <a:prstGeom prst="rect">
            <a:avLst/>
          </a:prstGeom>
          <a:noFill/>
          <a:ln w="9525">
            <a:noFill/>
            <a:miter lim="800000"/>
            <a:headEnd/>
            <a:tailEnd/>
          </a:ln>
        </p:spPr>
      </p:pic>
      <p:pic>
        <p:nvPicPr>
          <p:cNvPr id="10" name="irc_mi" descr="http://www.solomonberhetours.com/images/large/Ethiopia2004.1_024.jpg"/>
          <p:cNvPicPr/>
          <p:nvPr/>
        </p:nvPicPr>
        <p:blipFill>
          <a:blip r:embed="rId5" cstate="print"/>
          <a:srcRect/>
          <a:stretch>
            <a:fillRect/>
          </a:stretch>
        </p:blipFill>
        <p:spPr bwMode="auto">
          <a:xfrm>
            <a:off x="2627784" y="1772816"/>
            <a:ext cx="864096" cy="720080"/>
          </a:xfrm>
          <a:prstGeom prst="rect">
            <a:avLst/>
          </a:prstGeom>
          <a:noFill/>
          <a:ln w="9525">
            <a:noFill/>
            <a:miter lim="800000"/>
            <a:headEnd/>
            <a:tailEnd/>
          </a:ln>
        </p:spPr>
      </p:pic>
      <p:pic>
        <p:nvPicPr>
          <p:cNvPr id="11" name="Picture 10" descr="https://encrypted-tbn3.gstatic.com/images?q=tbn:ANd9GcR90-UccUiJgSNpatqNk6aklecpZYPZrXyZ6-pLMcA_YtyLM95W"/>
          <p:cNvPicPr/>
          <p:nvPr/>
        </p:nvPicPr>
        <p:blipFill>
          <a:blip r:embed="rId6" cstate="print"/>
          <a:srcRect/>
          <a:stretch>
            <a:fillRect/>
          </a:stretch>
        </p:blipFill>
        <p:spPr bwMode="auto">
          <a:xfrm>
            <a:off x="4067944" y="2492896"/>
            <a:ext cx="936104" cy="432048"/>
          </a:xfrm>
          <a:prstGeom prst="rect">
            <a:avLst/>
          </a:prstGeom>
          <a:noFill/>
          <a:ln w="9525">
            <a:noFill/>
            <a:miter lim="800000"/>
            <a:headEnd/>
            <a:tailEnd/>
          </a:ln>
        </p:spPr>
      </p:pic>
      <p:pic>
        <p:nvPicPr>
          <p:cNvPr id="13" name="Picture 12" descr="https://encrypted-tbn2.gstatic.com/images?q=tbn:ANd9GcRXjUFUNVxTZxc3kaIwWJuZI8YDZvUIYge-aLeyKdepiVH86pYVGg"/>
          <p:cNvPicPr/>
          <p:nvPr/>
        </p:nvPicPr>
        <p:blipFill>
          <a:blip r:embed="rId7" cstate="print"/>
          <a:srcRect/>
          <a:stretch>
            <a:fillRect/>
          </a:stretch>
        </p:blipFill>
        <p:spPr bwMode="auto">
          <a:xfrm>
            <a:off x="2267744" y="2420888"/>
            <a:ext cx="1224136" cy="720080"/>
          </a:xfrm>
          <a:prstGeom prst="rect">
            <a:avLst/>
          </a:prstGeom>
          <a:noFill/>
          <a:ln w="9525">
            <a:noFill/>
            <a:miter lim="800000"/>
            <a:headEnd/>
            <a:tailEnd/>
          </a:ln>
        </p:spPr>
      </p:pic>
      <p:pic>
        <p:nvPicPr>
          <p:cNvPr id="14" name="Picture 6" descr="GrandEthiopianRenaissanceDamSaliniRendition.jpg">
            <a:hlinkClick r:id="rId8"/>
          </p:cNvPr>
          <p:cNvPicPr>
            <a:picLocks noChangeAspect="1" noChangeArrowheads="1"/>
          </p:cNvPicPr>
          <p:nvPr/>
        </p:nvPicPr>
        <p:blipFill>
          <a:blip r:embed="rId9" cstate="print"/>
          <a:srcRect/>
          <a:stretch>
            <a:fillRect/>
          </a:stretch>
        </p:blipFill>
        <p:spPr bwMode="auto">
          <a:xfrm>
            <a:off x="2267744" y="3068960"/>
            <a:ext cx="1224136" cy="648072"/>
          </a:xfrm>
          <a:prstGeom prst="rect">
            <a:avLst/>
          </a:prstGeom>
          <a:noFill/>
        </p:spPr>
      </p:pic>
      <p:pic>
        <p:nvPicPr>
          <p:cNvPr id="12" name="Picture 11" descr="http://4.bp.blogspot.com/-YXALNZkWBHw/UWgt0sPDBhI/AAAAAAAAAc4/nYfsFYaMoCA/s320/DSC01333.JPG"/>
          <p:cNvPicPr/>
          <p:nvPr/>
        </p:nvPicPr>
        <p:blipFill>
          <a:blip r:embed="rId10" cstate="print"/>
          <a:srcRect/>
          <a:stretch>
            <a:fillRect/>
          </a:stretch>
        </p:blipFill>
        <p:spPr bwMode="auto">
          <a:xfrm>
            <a:off x="4355976" y="1556792"/>
            <a:ext cx="720080" cy="72008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260648"/>
            <a:ext cx="7498080" cy="360040"/>
          </a:xfrm>
        </p:spPr>
        <p:txBody>
          <a:bodyPr>
            <a:noAutofit/>
          </a:bodyPr>
          <a:lstStyle/>
          <a:p>
            <a:r>
              <a:rPr lang="en-GB" sz="2800" b="1" dirty="0" smtClean="0">
                <a:latin typeface="Times New Roman" pitchFamily="18" charset="0"/>
                <a:cs typeface="Times New Roman" pitchFamily="18" charset="0"/>
              </a:rPr>
              <a:t>The Pre-modern Legal system of Ethiopia cont.</a:t>
            </a:r>
            <a:endParaRPr lang="en-GB" sz="2800" dirty="0"/>
          </a:p>
        </p:txBody>
      </p:sp>
      <p:sp>
        <p:nvSpPr>
          <p:cNvPr id="3" name="Content Placeholder 2"/>
          <p:cNvSpPr>
            <a:spLocks noGrp="1"/>
          </p:cNvSpPr>
          <p:nvPr>
            <p:ph idx="1"/>
          </p:nvPr>
        </p:nvSpPr>
        <p:spPr>
          <a:xfrm>
            <a:off x="1115616" y="692696"/>
            <a:ext cx="7704856" cy="5760640"/>
          </a:xfrm>
        </p:spPr>
        <p:txBody>
          <a:bodyPr>
            <a:noAutofit/>
          </a:bodyPr>
          <a:lstStyle/>
          <a:p>
            <a:pPr algn="just">
              <a:lnSpc>
                <a:spcPct val="150000"/>
              </a:lnSpc>
              <a:buFont typeface="Arial" pitchFamily="34" charset="0"/>
              <a:buChar char="•"/>
            </a:pPr>
            <a:r>
              <a:rPr lang="en-GB" sz="2400" b="1" i="1" dirty="0" smtClean="0">
                <a:latin typeface="Times New Roman" pitchFamily="18" charset="0"/>
                <a:cs typeface="Times New Roman" pitchFamily="18" charset="0"/>
              </a:rPr>
              <a:t>2. Fetha </a:t>
            </a:r>
            <a:r>
              <a:rPr lang="en-GB" sz="2400" b="1" i="1" dirty="0" err="1" smtClean="0">
                <a:latin typeface="Times New Roman" pitchFamily="18" charset="0"/>
                <a:cs typeface="Times New Roman" pitchFamily="18" charset="0"/>
              </a:rPr>
              <a:t>Nagast</a:t>
            </a:r>
            <a:r>
              <a:rPr lang="en-GB" sz="2400" b="1" i="1" dirty="0" smtClean="0">
                <a:latin typeface="Times New Roman" pitchFamily="18" charset="0"/>
                <a:cs typeface="Times New Roman" pitchFamily="18" charset="0"/>
              </a:rPr>
              <a:t> (The Law of the Kings)</a:t>
            </a:r>
            <a:endParaRPr lang="en-GB" sz="2400" dirty="0" smtClean="0">
              <a:latin typeface="Times New Roman" pitchFamily="18" charset="0"/>
              <a:cs typeface="Times New Roman" pitchFamily="18" charset="0"/>
            </a:endParaRPr>
          </a:p>
          <a:p>
            <a:pPr algn="just">
              <a:buFont typeface="Arial" pitchFamily="34" charset="0"/>
              <a:buChar char="•"/>
            </a:pPr>
            <a:r>
              <a:rPr lang="en-GB" sz="2400" dirty="0" smtClean="0">
                <a:latin typeface="Times New Roman" pitchFamily="18" charset="0"/>
                <a:cs typeface="Times New Roman" pitchFamily="18" charset="0"/>
              </a:rPr>
              <a:t>Imported from Egypt</a:t>
            </a:r>
          </a:p>
          <a:p>
            <a:pPr algn="just">
              <a:buFont typeface="Arial" pitchFamily="34" charset="0"/>
              <a:buChar char="•"/>
            </a:pPr>
            <a:r>
              <a:rPr lang="en-GB" sz="2400" dirty="0" smtClean="0">
                <a:latin typeface="Times New Roman" pitchFamily="18" charset="0"/>
                <a:cs typeface="Times New Roman" pitchFamily="18" charset="0"/>
              </a:rPr>
              <a:t>An Egyptian named</a:t>
            </a:r>
            <a:r>
              <a:rPr lang="en-GB" sz="2400" b="1" i="1" dirty="0" smtClean="0">
                <a:latin typeface="Times New Roman" pitchFamily="18" charset="0"/>
                <a:cs typeface="Times New Roman" pitchFamily="18" charset="0"/>
              </a:rPr>
              <a:t> </a:t>
            </a:r>
            <a:r>
              <a:rPr lang="en-GB" sz="2400" b="1" i="1" dirty="0" err="1" smtClean="0">
                <a:latin typeface="Times New Roman" pitchFamily="18" charset="0"/>
                <a:cs typeface="Times New Roman" pitchFamily="18" charset="0"/>
              </a:rPr>
              <a:t>Petros</a:t>
            </a:r>
            <a:r>
              <a:rPr lang="en-GB" sz="2400" b="1" i="1" dirty="0" smtClean="0">
                <a:latin typeface="Times New Roman" pitchFamily="18" charset="0"/>
                <a:cs typeface="Times New Roman" pitchFamily="18" charset="0"/>
              </a:rPr>
              <a:t> </a:t>
            </a:r>
            <a:r>
              <a:rPr lang="en-GB" sz="2400" b="1" i="1" dirty="0" err="1" smtClean="0">
                <a:latin typeface="Times New Roman" pitchFamily="18" charset="0"/>
                <a:cs typeface="Times New Roman" pitchFamily="18" charset="0"/>
              </a:rPr>
              <a:t>Abda</a:t>
            </a:r>
            <a:r>
              <a:rPr lang="en-GB" sz="2400" dirty="0" smtClean="0">
                <a:latin typeface="Times New Roman" pitchFamily="18" charset="0"/>
                <a:cs typeface="Times New Roman" pitchFamily="18" charset="0"/>
              </a:rPr>
              <a:t> </a:t>
            </a:r>
            <a:r>
              <a:rPr lang="en-GB" sz="2400" b="1" i="1" dirty="0" err="1" smtClean="0">
                <a:latin typeface="Times New Roman" pitchFamily="18" charset="0"/>
                <a:cs typeface="Times New Roman" pitchFamily="18" charset="0"/>
              </a:rPr>
              <a:t>Sayd</a:t>
            </a:r>
            <a:r>
              <a:rPr lang="en-GB" sz="2400" b="1" i="1" dirty="0" smtClean="0">
                <a:latin typeface="Times New Roman" pitchFamily="18" charset="0"/>
                <a:cs typeface="Times New Roman" pitchFamily="18" charset="0"/>
              </a:rPr>
              <a:t> </a:t>
            </a:r>
            <a:r>
              <a:rPr lang="en-GB" sz="2400" dirty="0" smtClean="0">
                <a:latin typeface="Times New Roman" pitchFamily="18" charset="0"/>
                <a:cs typeface="Times New Roman" pitchFamily="18" charset="0"/>
              </a:rPr>
              <a:t> informed him of the existence of  a law book used by the Orthodox Church of Alexandria which had been combined by the 318 wise fathers of the council of Nicaea.</a:t>
            </a:r>
          </a:p>
          <a:p>
            <a:pPr algn="just">
              <a:buFont typeface="Arial" pitchFamily="34" charset="0"/>
              <a:buChar char="•"/>
            </a:pPr>
            <a:r>
              <a:rPr lang="en-GB" sz="2400" dirty="0" smtClean="0">
                <a:latin typeface="Times New Roman" pitchFamily="18" charset="0"/>
                <a:cs typeface="Times New Roman" pitchFamily="18" charset="0"/>
              </a:rPr>
              <a:t>The emperor sent  the man to Alexandria to secure a copy of the book, finally, the emperor received  a copy of the book had it translated from Arabic in to </a:t>
            </a:r>
            <a:r>
              <a:rPr lang="en-GB" sz="2400" dirty="0" err="1" smtClean="0">
                <a:latin typeface="Times New Roman" pitchFamily="18" charset="0"/>
                <a:cs typeface="Times New Roman" pitchFamily="18" charset="0"/>
              </a:rPr>
              <a:t>Geéz</a:t>
            </a:r>
            <a:r>
              <a:rPr lang="en-GB" sz="2400" dirty="0" smtClean="0">
                <a:latin typeface="Times New Roman" pitchFamily="18" charset="0"/>
                <a:cs typeface="Times New Roman" pitchFamily="18" charset="0"/>
              </a:rPr>
              <a:t> and enforced it as a transitional law</a:t>
            </a:r>
          </a:p>
          <a:p>
            <a:pPr algn="just">
              <a:buFont typeface="Arial" pitchFamily="34" charset="0"/>
              <a:buChar char="•"/>
            </a:pPr>
            <a:r>
              <a:rPr lang="en-GB" sz="2400" dirty="0" smtClean="0">
                <a:latin typeface="Times New Roman" pitchFamily="18" charset="0"/>
                <a:cs typeface="Times New Roman" pitchFamily="18" charset="0"/>
              </a:rPr>
              <a:t>In the introduction of the Amharic version of </a:t>
            </a:r>
            <a:r>
              <a:rPr lang="en-GB" sz="2400" b="1" i="1" dirty="0" smtClean="0">
                <a:latin typeface="Times New Roman" pitchFamily="18" charset="0"/>
                <a:cs typeface="Times New Roman" pitchFamily="18" charset="0"/>
              </a:rPr>
              <a:t>Fetha </a:t>
            </a:r>
            <a:r>
              <a:rPr lang="en-GB" sz="2400" b="1" i="1" dirty="0" err="1" smtClean="0">
                <a:latin typeface="Times New Roman" pitchFamily="18" charset="0"/>
                <a:cs typeface="Times New Roman" pitchFamily="18" charset="0"/>
              </a:rPr>
              <a:t>Nagast</a:t>
            </a:r>
            <a:r>
              <a:rPr lang="en-GB" sz="2400" b="1" i="1" dirty="0" smtClean="0">
                <a:latin typeface="Times New Roman" pitchFamily="18" charset="0"/>
                <a:cs typeface="Times New Roman" pitchFamily="18" charset="0"/>
              </a:rPr>
              <a:t> , </a:t>
            </a:r>
            <a:r>
              <a:rPr lang="en-GB" sz="2400" dirty="0" smtClean="0">
                <a:latin typeface="Times New Roman" pitchFamily="18" charset="0"/>
                <a:cs typeface="Times New Roman" pitchFamily="18" charset="0"/>
              </a:rPr>
              <a:t>it is stated that the emperor gave</a:t>
            </a:r>
            <a:r>
              <a:rPr lang="en-GB" sz="2400" b="1" i="1" dirty="0" smtClean="0">
                <a:latin typeface="Times New Roman" pitchFamily="18" charset="0"/>
                <a:cs typeface="Times New Roman" pitchFamily="18" charset="0"/>
              </a:rPr>
              <a:t> </a:t>
            </a:r>
            <a:r>
              <a:rPr lang="en-GB" sz="2400" b="1" i="1" dirty="0" err="1" smtClean="0">
                <a:latin typeface="Times New Roman" pitchFamily="18" charset="0"/>
                <a:cs typeface="Times New Roman" pitchFamily="18" charset="0"/>
              </a:rPr>
              <a:t>Petros</a:t>
            </a:r>
            <a:r>
              <a:rPr lang="en-GB" sz="2400" b="1" i="1" dirty="0" smtClean="0">
                <a:latin typeface="Times New Roman" pitchFamily="18" charset="0"/>
                <a:cs typeface="Times New Roman" pitchFamily="18" charset="0"/>
              </a:rPr>
              <a:t> </a:t>
            </a:r>
            <a:r>
              <a:rPr lang="en-GB" sz="2400" b="1" i="1" dirty="0" err="1" smtClean="0">
                <a:latin typeface="Times New Roman" pitchFamily="18" charset="0"/>
                <a:cs typeface="Times New Roman" pitchFamily="18" charset="0"/>
              </a:rPr>
              <a:t>Abda</a:t>
            </a:r>
            <a:r>
              <a:rPr lang="en-GB" sz="2400" dirty="0" smtClean="0">
                <a:latin typeface="Times New Roman" pitchFamily="18" charset="0"/>
                <a:cs typeface="Times New Roman" pitchFamily="18" charset="0"/>
              </a:rPr>
              <a:t> </a:t>
            </a:r>
            <a:r>
              <a:rPr lang="en-GB" sz="2400" b="1" i="1" dirty="0" err="1" smtClean="0">
                <a:latin typeface="Times New Roman" pitchFamily="18" charset="0"/>
                <a:cs typeface="Times New Roman" pitchFamily="18" charset="0"/>
              </a:rPr>
              <a:t>Sayd</a:t>
            </a:r>
            <a:r>
              <a:rPr lang="en-GB" sz="2400" b="1" i="1" dirty="0" smtClean="0">
                <a:latin typeface="Times New Roman" pitchFamily="18" charset="0"/>
                <a:cs typeface="Times New Roman" pitchFamily="18" charset="0"/>
              </a:rPr>
              <a:t>  </a:t>
            </a:r>
            <a:r>
              <a:rPr lang="en-GB" sz="2400" dirty="0" smtClean="0">
                <a:latin typeface="Times New Roman" pitchFamily="18" charset="0"/>
                <a:cs typeface="Times New Roman" pitchFamily="18" charset="0"/>
              </a:rPr>
              <a:t>30  ounces of gold for bringing him the book.</a:t>
            </a:r>
          </a:p>
          <a:p>
            <a:endParaRPr lang="en-GB"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346050"/>
          </a:xfrm>
        </p:spPr>
        <p:txBody>
          <a:bodyPr>
            <a:noAutofit/>
          </a:bodyPr>
          <a:lstStyle/>
          <a:p>
            <a:r>
              <a:rPr lang="en-GB" sz="2400" b="1" dirty="0" smtClean="0">
                <a:latin typeface="Times New Roman" pitchFamily="18" charset="0"/>
                <a:cs typeface="Times New Roman" pitchFamily="18" charset="0"/>
              </a:rPr>
              <a:t>The Pre-modern Legal system of Ethiopia cont.</a:t>
            </a:r>
            <a:endParaRPr lang="en-GB" sz="2400" dirty="0"/>
          </a:p>
        </p:txBody>
      </p:sp>
      <p:sp>
        <p:nvSpPr>
          <p:cNvPr id="3" name="Content Placeholder 2"/>
          <p:cNvSpPr>
            <a:spLocks noGrp="1"/>
          </p:cNvSpPr>
          <p:nvPr>
            <p:ph idx="1"/>
          </p:nvPr>
        </p:nvSpPr>
        <p:spPr>
          <a:xfrm>
            <a:off x="1115616" y="836712"/>
            <a:ext cx="7848872" cy="5544616"/>
          </a:xfrm>
        </p:spPr>
        <p:txBody>
          <a:bodyPr>
            <a:normAutofit fontScale="92500" lnSpcReduction="10000"/>
          </a:bodyPr>
          <a:lstStyle/>
          <a:p>
            <a:pPr>
              <a:buNone/>
            </a:pPr>
            <a:r>
              <a:rPr lang="en-GB" sz="2400" b="1" i="1" dirty="0" smtClean="0">
                <a:latin typeface="Times New Roman" pitchFamily="18" charset="0"/>
                <a:cs typeface="Times New Roman" pitchFamily="18" charset="0"/>
                <a:hlinkClick r:id="rId2"/>
              </a:rPr>
              <a:t>Fetha </a:t>
            </a:r>
            <a:r>
              <a:rPr lang="en-GB" sz="2400" b="1" i="1" dirty="0" err="1" smtClean="0">
                <a:latin typeface="Times New Roman" pitchFamily="18" charset="0"/>
                <a:cs typeface="Times New Roman" pitchFamily="18" charset="0"/>
                <a:hlinkClick r:id="rId2"/>
              </a:rPr>
              <a:t>Nagast</a:t>
            </a:r>
            <a:r>
              <a:rPr lang="en-GB" sz="2400" b="1" i="1" dirty="0" smtClean="0">
                <a:latin typeface="Times New Roman" pitchFamily="18" charset="0"/>
                <a:cs typeface="Times New Roman" pitchFamily="18" charset="0"/>
                <a:hlinkClick r:id="rId2"/>
              </a:rPr>
              <a:t> </a:t>
            </a:r>
            <a:r>
              <a:rPr lang="en-GB" sz="2400" b="1" dirty="0" smtClean="0">
                <a:latin typeface="Times New Roman" pitchFamily="18" charset="0"/>
                <a:cs typeface="Times New Roman" pitchFamily="18" charset="0"/>
                <a:hlinkClick r:id="rId2"/>
              </a:rPr>
              <a:t>is divided into two parts</a:t>
            </a:r>
            <a:endParaRPr lang="en-GB" sz="2400" b="1" dirty="0" smtClean="0">
              <a:latin typeface="Times New Roman" pitchFamily="18" charset="0"/>
              <a:cs typeface="Times New Roman" pitchFamily="18" charset="0"/>
            </a:endParaRPr>
          </a:p>
          <a:p>
            <a:pPr lvl="1"/>
            <a:r>
              <a:rPr lang="en-GB" sz="2200" dirty="0" smtClean="0">
                <a:latin typeface="Times New Roman" pitchFamily="18" charset="0"/>
                <a:cs typeface="Times New Roman" pitchFamily="18" charset="0"/>
              </a:rPr>
              <a:t>First part, dealing with religious issues in 22 chapters</a:t>
            </a:r>
          </a:p>
          <a:p>
            <a:pPr lvl="1"/>
            <a:r>
              <a:rPr lang="en-GB" sz="2200" dirty="0" smtClean="0">
                <a:latin typeface="Times New Roman" pitchFamily="18" charset="0"/>
                <a:cs typeface="Times New Roman" pitchFamily="18" charset="0"/>
              </a:rPr>
              <a:t>Second part, dealing with the secular/civil matters in 29 chapters. </a:t>
            </a:r>
          </a:p>
          <a:p>
            <a:pPr>
              <a:buNone/>
            </a:pPr>
            <a:r>
              <a:rPr lang="en-GB" sz="2400" b="1" dirty="0" smtClean="0">
                <a:latin typeface="Times New Roman" pitchFamily="18" charset="0"/>
                <a:cs typeface="Times New Roman" pitchFamily="18" charset="0"/>
              </a:rPr>
              <a:t>Sources of </a:t>
            </a:r>
            <a:r>
              <a:rPr lang="en-GB" sz="2400" b="1" i="1" dirty="0" smtClean="0">
                <a:latin typeface="Times New Roman" pitchFamily="18" charset="0"/>
                <a:cs typeface="Times New Roman" pitchFamily="18" charset="0"/>
              </a:rPr>
              <a:t>Fetha </a:t>
            </a:r>
            <a:r>
              <a:rPr lang="en-GB" sz="2400" b="1" i="1" dirty="0" err="1" smtClean="0">
                <a:latin typeface="Times New Roman" pitchFamily="18" charset="0"/>
                <a:cs typeface="Times New Roman" pitchFamily="18" charset="0"/>
              </a:rPr>
              <a:t>Nagast</a:t>
            </a:r>
            <a:r>
              <a:rPr lang="en-GB" sz="2400" b="1" i="1" dirty="0" smtClean="0">
                <a:latin typeface="Times New Roman" pitchFamily="18" charset="0"/>
                <a:cs typeface="Times New Roman" pitchFamily="18" charset="0"/>
              </a:rPr>
              <a:t> </a:t>
            </a:r>
            <a:endParaRPr lang="en-GB" sz="2400" b="1" dirty="0" smtClean="0">
              <a:latin typeface="Times New Roman" pitchFamily="18" charset="0"/>
              <a:cs typeface="Times New Roman" pitchFamily="18" charset="0"/>
            </a:endParaRPr>
          </a:p>
          <a:p>
            <a:pPr algn="just">
              <a:lnSpc>
                <a:spcPct val="150000"/>
              </a:lnSpc>
              <a:buNone/>
            </a:pPr>
            <a:r>
              <a:rPr lang="en-GB" sz="2400" b="1" dirty="0" smtClean="0">
                <a:latin typeface="Times New Roman" pitchFamily="18" charset="0"/>
                <a:cs typeface="Times New Roman" pitchFamily="18" charset="0"/>
              </a:rPr>
              <a:t>For the first part</a:t>
            </a:r>
          </a:p>
          <a:p>
            <a:pPr lvl="1" algn="just">
              <a:lnSpc>
                <a:spcPct val="150000"/>
              </a:lnSpc>
            </a:pPr>
            <a:r>
              <a:rPr lang="en-GB" sz="2200" dirty="0" smtClean="0">
                <a:latin typeface="Times New Roman" pitchFamily="18" charset="0"/>
                <a:cs typeface="Times New Roman" pitchFamily="18" charset="0"/>
              </a:rPr>
              <a:t>the Old and the New Testaments, Canons of the early Councils (such as the Canons of the first and the seconds Council of </a:t>
            </a:r>
            <a:r>
              <a:rPr lang="en-GB" sz="2200" dirty="0" err="1" smtClean="0">
                <a:latin typeface="Times New Roman" pitchFamily="18" charset="0"/>
                <a:cs typeface="Times New Roman" pitchFamily="18" charset="0"/>
              </a:rPr>
              <a:t>Nicaean</a:t>
            </a:r>
            <a:r>
              <a:rPr lang="en-GB" sz="2200" dirty="0" smtClean="0">
                <a:latin typeface="Times New Roman" pitchFamily="18" charset="0"/>
                <a:cs typeface="Times New Roman" pitchFamily="18" charset="0"/>
              </a:rPr>
              <a:t> in 325 and 887 AD consecutively) and writings of Church Fathers</a:t>
            </a:r>
          </a:p>
          <a:p>
            <a:pPr algn="just">
              <a:lnSpc>
                <a:spcPct val="150000"/>
              </a:lnSpc>
              <a:buNone/>
            </a:pPr>
            <a:r>
              <a:rPr lang="en-GB" sz="2400" b="1" dirty="0" smtClean="0">
                <a:latin typeface="Times New Roman" pitchFamily="18" charset="0"/>
                <a:cs typeface="Times New Roman" pitchFamily="18" charset="0"/>
              </a:rPr>
              <a:t>For the second part</a:t>
            </a:r>
          </a:p>
          <a:p>
            <a:pPr lvl="1" algn="just">
              <a:lnSpc>
                <a:spcPct val="150000"/>
              </a:lnSpc>
            </a:pPr>
            <a:r>
              <a:rPr lang="en-GB" sz="2200" dirty="0" smtClean="0">
                <a:latin typeface="Times New Roman" pitchFamily="18" charset="0"/>
                <a:cs typeface="Times New Roman" pitchFamily="18" charset="0"/>
              </a:rPr>
              <a:t> According to Rene David, the drafter of the first Civil Code of Ethiopia in 1960, the </a:t>
            </a:r>
            <a:r>
              <a:rPr lang="en-GB" sz="2200" b="1" dirty="0" err="1" smtClean="0">
                <a:latin typeface="Times New Roman" pitchFamily="18" charset="0"/>
                <a:cs typeface="Times New Roman" pitchFamily="18" charset="0"/>
              </a:rPr>
              <a:t>Syro</a:t>
            </a:r>
            <a:r>
              <a:rPr lang="en-GB" sz="2200" b="1" dirty="0" smtClean="0">
                <a:latin typeface="Times New Roman" pitchFamily="18" charset="0"/>
                <a:cs typeface="Times New Roman" pitchFamily="18" charset="0"/>
              </a:rPr>
              <a:t>-Roman and Roman-Byzantine </a:t>
            </a:r>
            <a:r>
              <a:rPr lang="en-GB" sz="2200" dirty="0" smtClean="0">
                <a:latin typeface="Times New Roman" pitchFamily="18" charset="0"/>
                <a:cs typeface="Times New Roman" pitchFamily="18" charset="0"/>
              </a:rPr>
              <a:t>laws were the sources of the 2</a:t>
            </a:r>
            <a:r>
              <a:rPr lang="en-GB" sz="2200" baseline="30000" dirty="0" smtClean="0">
                <a:latin typeface="Times New Roman" pitchFamily="18" charset="0"/>
                <a:cs typeface="Times New Roman" pitchFamily="18" charset="0"/>
              </a:rPr>
              <a:t>nd</a:t>
            </a:r>
            <a:r>
              <a:rPr lang="en-GB" sz="2200" dirty="0" smtClean="0">
                <a:latin typeface="Times New Roman" pitchFamily="18" charset="0"/>
                <a:cs typeface="Times New Roman" pitchFamily="18" charset="0"/>
              </a:rPr>
              <a:t> part.</a:t>
            </a:r>
          </a:p>
          <a:p>
            <a:pPr>
              <a:buNone/>
            </a:pPr>
            <a:endParaRPr lang="en-GB" sz="1600" b="1" i="1" dirty="0" smtClean="0">
              <a:latin typeface="Times New Roman" pitchFamily="18" charset="0"/>
              <a:cs typeface="Times New Roman" pitchFamily="18" charset="0"/>
            </a:endParaRPr>
          </a:p>
          <a:p>
            <a:pPr>
              <a:buFont typeface="Arial" pitchFamily="34" charset="0"/>
              <a:buChar char="•"/>
            </a:pPr>
            <a:endParaRPr lang="en-GB"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490066"/>
          </a:xfrm>
        </p:spPr>
        <p:txBody>
          <a:bodyPr>
            <a:normAutofit/>
          </a:bodyPr>
          <a:lstStyle/>
          <a:p>
            <a:r>
              <a:rPr lang="en-GB" sz="2400" b="1" dirty="0" smtClean="0">
                <a:effectLst/>
                <a:latin typeface="Times New Roman" pitchFamily="18" charset="0"/>
                <a:cs typeface="Times New Roman" pitchFamily="18" charset="0"/>
              </a:rPr>
              <a:t>The Pre-modern Legal system of Ethiopia cont.</a:t>
            </a:r>
            <a:endParaRPr lang="en-GB" sz="2400" dirty="0"/>
          </a:p>
        </p:txBody>
      </p:sp>
      <p:sp>
        <p:nvSpPr>
          <p:cNvPr id="3" name="Content Placeholder 2"/>
          <p:cNvSpPr>
            <a:spLocks noGrp="1"/>
          </p:cNvSpPr>
          <p:nvPr>
            <p:ph idx="1"/>
          </p:nvPr>
        </p:nvSpPr>
        <p:spPr>
          <a:xfrm>
            <a:off x="1259632" y="836712"/>
            <a:ext cx="7674056" cy="5544616"/>
          </a:xfrm>
        </p:spPr>
        <p:txBody>
          <a:bodyPr>
            <a:normAutofit fontScale="85000" lnSpcReduction="10000"/>
          </a:bodyPr>
          <a:lstStyle/>
          <a:p>
            <a:pPr algn="just">
              <a:lnSpc>
                <a:spcPct val="150000"/>
              </a:lnSpc>
              <a:buNone/>
            </a:pPr>
            <a:r>
              <a:rPr lang="en-GB" sz="2400" b="1" i="1" dirty="0" smtClean="0">
                <a:latin typeface="Times New Roman" pitchFamily="18" charset="0"/>
                <a:cs typeface="Times New Roman" pitchFamily="18" charset="0"/>
              </a:rPr>
              <a:t>Fetha </a:t>
            </a:r>
            <a:r>
              <a:rPr lang="en-GB" sz="2400" b="1" i="1" dirty="0" err="1" smtClean="0">
                <a:latin typeface="Times New Roman" pitchFamily="18" charset="0"/>
                <a:cs typeface="Times New Roman" pitchFamily="18" charset="0"/>
              </a:rPr>
              <a:t>Nagast</a:t>
            </a:r>
            <a:r>
              <a:rPr lang="en-GB" sz="2400" b="1" i="1" dirty="0" smtClean="0">
                <a:latin typeface="Times New Roman" pitchFamily="18" charset="0"/>
                <a:cs typeface="Times New Roman" pitchFamily="18" charset="0"/>
              </a:rPr>
              <a:t> </a:t>
            </a:r>
          </a:p>
          <a:p>
            <a:pPr algn="just">
              <a:lnSpc>
                <a:spcPct val="150000"/>
              </a:lnSpc>
            </a:pPr>
            <a:r>
              <a:rPr lang="en-GB" sz="2000" dirty="0" smtClean="0">
                <a:latin typeface="Times New Roman" pitchFamily="18" charset="0"/>
                <a:cs typeface="Times New Roman" pitchFamily="18" charset="0"/>
              </a:rPr>
              <a:t>was not codified on the basis of the objective realities existing in Ethiopia</a:t>
            </a:r>
          </a:p>
          <a:p>
            <a:pPr algn="just">
              <a:lnSpc>
                <a:spcPct val="150000"/>
              </a:lnSpc>
            </a:pPr>
            <a:r>
              <a:rPr lang="en-GB" sz="2000" dirty="0" smtClean="0">
                <a:latin typeface="Times New Roman" pitchFamily="18" charset="0"/>
                <a:cs typeface="Times New Roman" pitchFamily="18" charset="0"/>
              </a:rPr>
              <a:t>lacks the systematisation and other characteristics of modern codes. </a:t>
            </a:r>
          </a:p>
          <a:p>
            <a:pPr algn="just">
              <a:lnSpc>
                <a:spcPct val="150000"/>
              </a:lnSpc>
            </a:pPr>
            <a:r>
              <a:rPr lang="en-GB" sz="2000" dirty="0" smtClean="0">
                <a:latin typeface="Times New Roman" pitchFamily="18" charset="0"/>
                <a:cs typeface="Times New Roman" pitchFamily="18" charset="0"/>
              </a:rPr>
              <a:t>the arrangement of the provisions is so messy</a:t>
            </a:r>
          </a:p>
          <a:p>
            <a:pPr algn="just">
              <a:lnSpc>
                <a:spcPct val="150000"/>
              </a:lnSpc>
            </a:pPr>
            <a:r>
              <a:rPr lang="en-GB" sz="2000" dirty="0" smtClean="0">
                <a:latin typeface="Times New Roman" pitchFamily="18" charset="0"/>
                <a:cs typeface="Times New Roman" pitchFamily="18" charset="0"/>
              </a:rPr>
              <a:t>it is non-indigenous to Ethiopia. </a:t>
            </a:r>
          </a:p>
          <a:p>
            <a:pPr lvl="1" algn="just">
              <a:lnSpc>
                <a:spcPct val="150000"/>
              </a:lnSpc>
            </a:pPr>
            <a:r>
              <a:rPr lang="en-GB" sz="2000" dirty="0" smtClean="0">
                <a:latin typeface="Times New Roman" pitchFamily="18" charset="0"/>
                <a:cs typeface="Times New Roman" pitchFamily="18" charset="0"/>
              </a:rPr>
              <a:t>can be taken as an example of the transplantation of Western law and jurisprudence into Ethiopia. </a:t>
            </a:r>
          </a:p>
          <a:p>
            <a:pPr lvl="1" algn="just">
              <a:lnSpc>
                <a:spcPct val="150000"/>
              </a:lnSpc>
            </a:pPr>
            <a:r>
              <a:rPr lang="en-GB" sz="2000" dirty="0" smtClean="0">
                <a:latin typeface="Times New Roman" pitchFamily="18" charset="0"/>
                <a:cs typeface="Times New Roman" pitchFamily="18" charset="0"/>
              </a:rPr>
              <a:t>This feature of </a:t>
            </a:r>
            <a:r>
              <a:rPr lang="en-GB" sz="2000" i="1" dirty="0" smtClean="0">
                <a:latin typeface="Times New Roman" pitchFamily="18" charset="0"/>
                <a:cs typeface="Times New Roman" pitchFamily="18" charset="0"/>
              </a:rPr>
              <a:t>Fetha </a:t>
            </a:r>
            <a:r>
              <a:rPr lang="en-GB" sz="2000" i="1" dirty="0" err="1" smtClean="0">
                <a:latin typeface="Times New Roman" pitchFamily="18" charset="0"/>
                <a:cs typeface="Times New Roman" pitchFamily="18" charset="0"/>
              </a:rPr>
              <a:t>Nagast</a:t>
            </a:r>
            <a:r>
              <a:rPr lang="en-GB" sz="2000" i="1" dirty="0" smtClean="0">
                <a:latin typeface="Times New Roman" pitchFamily="18" charset="0"/>
                <a:cs typeface="Times New Roman" pitchFamily="18" charset="0"/>
              </a:rPr>
              <a:t> </a:t>
            </a:r>
            <a:r>
              <a:rPr lang="en-GB" sz="2000" dirty="0" smtClean="0">
                <a:latin typeface="Times New Roman" pitchFamily="18" charset="0"/>
                <a:cs typeface="Times New Roman" pitchFamily="18" charset="0"/>
              </a:rPr>
              <a:t>is well reflected in its popular Amharic (Ethiopian National language) designation as </a:t>
            </a:r>
            <a:r>
              <a:rPr lang="en-GB" sz="2000" b="1" dirty="0" err="1" smtClean="0">
                <a:latin typeface="Times New Roman" pitchFamily="18" charset="0"/>
                <a:cs typeface="Times New Roman" pitchFamily="18" charset="0"/>
              </a:rPr>
              <a:t>Yebáhirya</a:t>
            </a:r>
            <a:r>
              <a:rPr lang="en-GB" sz="2000" b="1" dirty="0" smtClean="0">
                <a:latin typeface="Times New Roman" pitchFamily="18" charset="0"/>
                <a:cs typeface="Times New Roman" pitchFamily="18" charset="0"/>
              </a:rPr>
              <a:t> </a:t>
            </a:r>
            <a:r>
              <a:rPr lang="en-GB" sz="2000" b="1" dirty="0" err="1" smtClean="0">
                <a:latin typeface="Times New Roman" pitchFamily="18" charset="0"/>
                <a:cs typeface="Times New Roman" pitchFamily="18" charset="0"/>
              </a:rPr>
              <a:t>hegg</a:t>
            </a:r>
            <a:r>
              <a:rPr lang="en-GB" sz="2000" b="1" dirty="0" smtClean="0">
                <a:latin typeface="Times New Roman" pitchFamily="18" charset="0"/>
                <a:cs typeface="Times New Roman" pitchFamily="18" charset="0"/>
              </a:rPr>
              <a:t>: i.e. “the law from overseas”. </a:t>
            </a:r>
          </a:p>
          <a:p>
            <a:pPr lvl="1" algn="just">
              <a:lnSpc>
                <a:spcPct val="150000"/>
              </a:lnSpc>
            </a:pPr>
            <a:r>
              <a:rPr lang="en-GB" sz="2000" i="1" dirty="0" smtClean="0">
                <a:latin typeface="Times New Roman" pitchFamily="18" charset="0"/>
                <a:cs typeface="Times New Roman" pitchFamily="18" charset="0"/>
              </a:rPr>
              <a:t>Fetha </a:t>
            </a:r>
            <a:r>
              <a:rPr lang="en-GB" sz="2000" i="1" dirty="0" err="1" smtClean="0">
                <a:latin typeface="Times New Roman" pitchFamily="18" charset="0"/>
                <a:cs typeface="Times New Roman" pitchFamily="18" charset="0"/>
              </a:rPr>
              <a:t>Nagast</a:t>
            </a:r>
            <a:r>
              <a:rPr lang="en-GB" sz="2000" i="1" dirty="0" smtClean="0">
                <a:latin typeface="Times New Roman" pitchFamily="18" charset="0"/>
                <a:cs typeface="Times New Roman" pitchFamily="18" charset="0"/>
              </a:rPr>
              <a:t> </a:t>
            </a:r>
            <a:r>
              <a:rPr lang="en-GB" sz="2000" dirty="0" smtClean="0">
                <a:latin typeface="Times New Roman" pitchFamily="18" charset="0"/>
                <a:cs typeface="Times New Roman" pitchFamily="18" charset="0"/>
              </a:rPr>
              <a:t>is highly influenced by Christian religious norms and well-accepted by the official state religion of that time, which was Christianity. </a:t>
            </a:r>
          </a:p>
          <a:p>
            <a:pPr lvl="1" algn="just">
              <a:lnSpc>
                <a:spcPct val="150000"/>
              </a:lnSpc>
            </a:pPr>
            <a:endParaRPr lang="en-GB" sz="2000" dirty="0" smtClean="0">
              <a:latin typeface="Times New Roman" pitchFamily="18" charset="0"/>
              <a:cs typeface="Times New Roman" pitchFamily="18" charset="0"/>
            </a:endParaRPr>
          </a:p>
          <a:p>
            <a:pPr lvl="1" algn="just">
              <a:lnSpc>
                <a:spcPct val="150000"/>
              </a:lnSpc>
            </a:pPr>
            <a:endParaRPr lang="en-GB" sz="2000" dirty="0" smtClean="0">
              <a:latin typeface="Times New Roman" pitchFamily="18" charset="0"/>
              <a:cs typeface="Times New Roman" pitchFamily="18" charset="0"/>
            </a:endParaRPr>
          </a:p>
          <a:p>
            <a:pPr algn="just">
              <a:lnSpc>
                <a:spcPct val="150000"/>
              </a:lnSpc>
            </a:pPr>
            <a:endParaRPr lang="en-GB"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88640"/>
            <a:ext cx="7168840" cy="504056"/>
          </a:xfrm>
        </p:spPr>
        <p:txBody>
          <a:bodyPr>
            <a:normAutofit fontScale="90000"/>
          </a:bodyPr>
          <a:lstStyle/>
          <a:p>
            <a:pPr algn="ctr"/>
            <a:r>
              <a:rPr lang="en-GB" sz="2800" b="1" dirty="0" smtClean="0">
                <a:solidFill>
                  <a:schemeClr val="tx1"/>
                </a:solidFill>
                <a:effectLst/>
                <a:latin typeface="Times New Roman" pitchFamily="18" charset="0"/>
                <a:cs typeface="Times New Roman" pitchFamily="18" charset="0"/>
              </a:rPr>
              <a:t>Concluding Remarks on Part I</a:t>
            </a:r>
            <a:endParaRPr lang="en-GB" sz="2800" dirty="0"/>
          </a:p>
        </p:txBody>
      </p:sp>
      <p:sp>
        <p:nvSpPr>
          <p:cNvPr id="3" name="Content Placeholder 2"/>
          <p:cNvSpPr>
            <a:spLocks noGrp="1"/>
          </p:cNvSpPr>
          <p:nvPr>
            <p:ph idx="1"/>
          </p:nvPr>
        </p:nvSpPr>
        <p:spPr>
          <a:xfrm>
            <a:off x="1187624" y="764704"/>
            <a:ext cx="7776864" cy="5688632"/>
          </a:xfrm>
        </p:spPr>
        <p:txBody>
          <a:bodyPr>
            <a:normAutofit/>
          </a:bodyPr>
          <a:lstStyle/>
          <a:p>
            <a:pPr algn="just"/>
            <a:r>
              <a:rPr lang="en-GB" sz="2000" b="1" dirty="0" smtClean="0">
                <a:solidFill>
                  <a:srgbClr val="0070C0"/>
                </a:solidFill>
                <a:latin typeface="Times New Roman" pitchFamily="18" charset="0"/>
                <a:cs typeface="Times New Roman" pitchFamily="18" charset="0"/>
              </a:rPr>
              <a:t>Religious, legal and cultural pluralism were traditionally a fact of life in Ethiopia</a:t>
            </a:r>
          </a:p>
          <a:p>
            <a:pPr algn="just">
              <a:buNone/>
            </a:pPr>
            <a:r>
              <a:rPr lang="en-GB" sz="2200" b="1" dirty="0" smtClean="0">
                <a:solidFill>
                  <a:srgbClr val="0070C0"/>
                </a:solidFill>
                <a:latin typeface="Times New Roman" pitchFamily="18" charset="0"/>
                <a:cs typeface="Times New Roman" pitchFamily="18" charset="0"/>
              </a:rPr>
              <a:t>Examples</a:t>
            </a:r>
          </a:p>
          <a:p>
            <a:pPr lvl="2" algn="just"/>
            <a:r>
              <a:rPr lang="en-GB" sz="2200" dirty="0" smtClean="0">
                <a:latin typeface="Times New Roman" pitchFamily="18" charset="0"/>
                <a:cs typeface="Times New Roman" pitchFamily="18" charset="0"/>
              </a:rPr>
              <a:t>The old land holding system and taxation</a:t>
            </a:r>
          </a:p>
          <a:p>
            <a:pPr lvl="2" algn="just"/>
            <a:r>
              <a:rPr lang="en-GB" sz="2200" dirty="0" smtClean="0">
                <a:latin typeface="Times New Roman" pitchFamily="18" charset="0"/>
                <a:cs typeface="Times New Roman" pitchFamily="18" charset="0"/>
              </a:rPr>
              <a:t>The family law</a:t>
            </a:r>
          </a:p>
          <a:p>
            <a:pPr lvl="2" algn="just"/>
            <a:r>
              <a:rPr lang="en-GB" sz="2200" dirty="0" smtClean="0">
                <a:latin typeface="Times New Roman" pitchFamily="18" charset="0"/>
                <a:cs typeface="Times New Roman" pitchFamily="18" charset="0"/>
              </a:rPr>
              <a:t>Religious laws</a:t>
            </a:r>
          </a:p>
          <a:p>
            <a:pPr lvl="2" algn="just"/>
            <a:r>
              <a:rPr lang="en-GB" sz="2200" dirty="0" smtClean="0">
                <a:latin typeface="Times New Roman" pitchFamily="18" charset="0"/>
                <a:cs typeface="Times New Roman" pitchFamily="18" charset="0"/>
              </a:rPr>
              <a:t>The variation of the customary laws and adherence to different religions and ethno-regional identities and the heterogeneity of the administration account for this pluralism.</a:t>
            </a:r>
          </a:p>
          <a:p>
            <a:pPr algn="just"/>
            <a:r>
              <a:rPr lang="en-GB" sz="2000" dirty="0" smtClean="0">
                <a:solidFill>
                  <a:srgbClr val="0070C0"/>
                </a:solidFill>
                <a:latin typeface="Times New Roman" pitchFamily="18" charset="0"/>
                <a:cs typeface="Times New Roman" pitchFamily="18" charset="0"/>
              </a:rPr>
              <a:t>T</a:t>
            </a:r>
            <a:r>
              <a:rPr lang="en-GB" sz="2400" dirty="0" smtClean="0">
                <a:solidFill>
                  <a:srgbClr val="0070C0"/>
                </a:solidFill>
                <a:latin typeface="Times New Roman" pitchFamily="18" charset="0"/>
                <a:cs typeface="Times New Roman" pitchFamily="18" charset="0"/>
              </a:rPr>
              <a:t>ransplantation</a:t>
            </a:r>
            <a:r>
              <a:rPr lang="en-GB" sz="2000" dirty="0" smtClean="0">
                <a:latin typeface="Times New Roman" pitchFamily="18" charset="0"/>
                <a:cs typeface="Times New Roman" pitchFamily="18" charset="0"/>
              </a:rPr>
              <a:t> of foreign ready made laws was a serious problem hindered the consideration and modernisation of the rich customary laws in Ethiopia which are in practice even today</a:t>
            </a:r>
          </a:p>
          <a:p>
            <a:pPr algn="just"/>
            <a:r>
              <a:rPr lang="en-GB" sz="1800" dirty="0" smtClean="0">
                <a:solidFill>
                  <a:srgbClr val="0070C0"/>
                </a:solidFill>
                <a:latin typeface="Times New Roman" pitchFamily="18" charset="0"/>
                <a:cs typeface="Times New Roman" pitchFamily="18" charset="0"/>
              </a:rPr>
              <a:t>T</a:t>
            </a:r>
            <a:r>
              <a:rPr lang="en-GB" sz="2000" dirty="0" smtClean="0">
                <a:solidFill>
                  <a:srgbClr val="0070C0"/>
                </a:solidFill>
                <a:latin typeface="Times New Roman" pitchFamily="18" charset="0"/>
                <a:cs typeface="Times New Roman" pitchFamily="18" charset="0"/>
              </a:rPr>
              <a:t>ransplantation of foreign laws hinder the advancement of pluralism</a:t>
            </a:r>
            <a:endParaRPr lang="en-GB" sz="2000" dirty="0" smtClean="0">
              <a:latin typeface="Times New Roman" pitchFamily="18" charset="0"/>
              <a:cs typeface="Times New Roman" pitchFamily="18" charset="0"/>
            </a:endParaRPr>
          </a:p>
          <a:p>
            <a:pPr algn="just"/>
            <a:endParaRPr lang="en-GB" sz="20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63688" y="274638"/>
            <a:ext cx="6408712" cy="490066"/>
          </a:xfrm>
        </p:spPr>
        <p:txBody>
          <a:bodyPr>
            <a:normAutofit fontScale="90000"/>
          </a:bodyPr>
          <a:lstStyle/>
          <a:p>
            <a:pPr lvl="2" algn="l" rtl="0">
              <a:spcBef>
                <a:spcPct val="0"/>
              </a:spcBef>
            </a:pPr>
            <a:r>
              <a:rPr lang="en-GB" sz="2400" b="1" dirty="0" smtClean="0">
                <a:latin typeface="Times New Roman" pitchFamily="18" charset="0"/>
                <a:cs typeface="Times New Roman" pitchFamily="18" charset="0"/>
              </a:rPr>
              <a:t>The era of Modern Codified Laws (1931-1974 )</a:t>
            </a:r>
            <a:br>
              <a:rPr lang="en-GB" sz="2400" b="1" dirty="0" smtClean="0">
                <a:latin typeface="Times New Roman" pitchFamily="18" charset="0"/>
                <a:cs typeface="Times New Roman" pitchFamily="18" charset="0"/>
              </a:rPr>
            </a:br>
            <a:endParaRPr lang="en-GB" sz="2400" b="1" dirty="0"/>
          </a:p>
        </p:txBody>
      </p:sp>
      <p:sp>
        <p:nvSpPr>
          <p:cNvPr id="3" name="Content Placeholder 2"/>
          <p:cNvSpPr>
            <a:spLocks noGrp="1"/>
          </p:cNvSpPr>
          <p:nvPr>
            <p:ph idx="1"/>
          </p:nvPr>
        </p:nvSpPr>
        <p:spPr>
          <a:xfrm>
            <a:off x="1187624" y="692696"/>
            <a:ext cx="7776864" cy="5688632"/>
          </a:xfrm>
        </p:spPr>
        <p:txBody>
          <a:bodyPr>
            <a:normAutofit fontScale="92500" lnSpcReduction="10000"/>
          </a:bodyPr>
          <a:lstStyle/>
          <a:p>
            <a:pPr marL="653796" indent="-571500">
              <a:lnSpc>
                <a:spcPct val="150000"/>
              </a:lnSpc>
              <a:buNone/>
            </a:pPr>
            <a:r>
              <a:rPr lang="en-GB" sz="2200" b="1" dirty="0" smtClean="0">
                <a:latin typeface="Times New Roman" pitchFamily="18" charset="0"/>
                <a:cs typeface="Times New Roman" pitchFamily="18" charset="0"/>
              </a:rPr>
              <a:t>Written imperial constitutions</a:t>
            </a:r>
          </a:p>
          <a:p>
            <a:pPr lvl="3"/>
            <a:r>
              <a:rPr lang="en-GB" dirty="0" smtClean="0">
                <a:latin typeface="Times New Roman" pitchFamily="18" charset="0"/>
                <a:cs typeface="Times New Roman" pitchFamily="18" charset="0"/>
              </a:rPr>
              <a:t>The first written Imperial Constitution in 1931 </a:t>
            </a:r>
          </a:p>
          <a:p>
            <a:pPr lvl="3"/>
            <a:r>
              <a:rPr lang="en-GB" dirty="0" smtClean="0">
                <a:latin typeface="Times New Roman" pitchFamily="18" charset="0"/>
                <a:cs typeface="Times New Roman" pitchFamily="18" charset="0"/>
              </a:rPr>
              <a:t>The Revised Constitution of 1955</a:t>
            </a:r>
          </a:p>
          <a:p>
            <a:pPr>
              <a:buNone/>
            </a:pPr>
            <a:r>
              <a:rPr lang="en-GB" sz="2000" b="1" dirty="0" smtClean="0">
                <a:latin typeface="Times New Roman" pitchFamily="18" charset="0"/>
                <a:cs typeface="Times New Roman" pitchFamily="18" charset="0"/>
              </a:rPr>
              <a:t>The Civil Code of 1960 and other laws</a:t>
            </a:r>
          </a:p>
          <a:p>
            <a:pPr lvl="1" algn="just">
              <a:buFont typeface="Wingdings" pitchFamily="2" charset="2"/>
              <a:buChar char="Ø"/>
            </a:pPr>
            <a:r>
              <a:rPr lang="en-GB" sz="2000" dirty="0" smtClean="0">
                <a:solidFill>
                  <a:srgbClr val="FF0000"/>
                </a:solidFill>
                <a:latin typeface="Times New Roman" pitchFamily="18" charset="0"/>
                <a:cs typeface="Times New Roman" pitchFamily="18" charset="0"/>
              </a:rPr>
              <a:t>What changes did the written Constitutions and the civil code bring into the legal modernisation, recognition and  respect to the right to freedom of religion and pluralism in Ethiopia? </a:t>
            </a:r>
          </a:p>
          <a:p>
            <a:pPr marL="365760" lvl="8" indent="-283464">
              <a:spcBef>
                <a:spcPts val="600"/>
              </a:spcBef>
              <a:buClr>
                <a:schemeClr val="accent1"/>
              </a:buClr>
              <a:buSzPct val="80000"/>
              <a:buNone/>
            </a:pPr>
            <a:r>
              <a:rPr lang="en-GB" b="1" dirty="0" smtClean="0">
                <a:latin typeface="Times New Roman" pitchFamily="18" charset="0"/>
                <a:cs typeface="Times New Roman" pitchFamily="18" charset="0"/>
              </a:rPr>
              <a:t>The first written Imperial Constitution in 1931 </a:t>
            </a:r>
          </a:p>
          <a:p>
            <a:pPr marL="365760" lvl="8" indent="-283464" algn="just">
              <a:spcBef>
                <a:spcPts val="600"/>
              </a:spcBef>
              <a:buClr>
                <a:schemeClr val="accent1"/>
              </a:buClr>
              <a:buSzPct val="80000"/>
              <a:buFont typeface="Wingdings" pitchFamily="2" charset="2"/>
              <a:buChar char="ü"/>
            </a:pPr>
            <a:r>
              <a:rPr lang="en-GB" dirty="0" smtClean="0">
                <a:latin typeface="Times New Roman" pitchFamily="18" charset="0"/>
                <a:cs typeface="Times New Roman" pitchFamily="18" charset="0"/>
              </a:rPr>
              <a:t>The text of the Constitution did not include anything concerning human rights</a:t>
            </a:r>
          </a:p>
          <a:p>
            <a:pPr marL="365760" lvl="8" indent="-283464" algn="just">
              <a:spcBef>
                <a:spcPts val="600"/>
              </a:spcBef>
              <a:buClr>
                <a:schemeClr val="accent1"/>
              </a:buClr>
              <a:buSzPct val="80000"/>
              <a:buFont typeface="Wingdings" pitchFamily="2" charset="2"/>
              <a:buChar char="ü"/>
            </a:pPr>
            <a:r>
              <a:rPr lang="en-GB" dirty="0" smtClean="0">
                <a:latin typeface="Times New Roman" pitchFamily="18" charset="0"/>
                <a:cs typeface="Times New Roman" pitchFamily="18" charset="0"/>
              </a:rPr>
              <a:t>Regarding the Ethiopian diverse customary norms, traditional institutions such as the traditional dispute resolutions systems which are practised even today by the ethnically based community elders and religious norms through the 1931 Constitution seems to lack any effort made to incorporate them into the text of the constitution.</a:t>
            </a:r>
          </a:p>
          <a:p>
            <a:pPr marL="365760" lvl="8" indent="-283464" algn="just">
              <a:spcBef>
                <a:spcPts val="600"/>
              </a:spcBef>
              <a:buClr>
                <a:schemeClr val="accent1"/>
              </a:buClr>
              <a:buSzPct val="80000"/>
              <a:buFont typeface="Wingdings" pitchFamily="2" charset="2"/>
              <a:buChar char="ü"/>
            </a:pPr>
            <a:r>
              <a:rPr lang="en-GB" dirty="0" smtClean="0">
                <a:latin typeface="Times New Roman" pitchFamily="18" charset="0"/>
                <a:cs typeface="Times New Roman" pitchFamily="18" charset="0"/>
              </a:rPr>
              <a:t>As regards to introducing constitutional principles, guarantees of human rights and efforts to accommodate pluralism, it was not complete. </a:t>
            </a:r>
          </a:p>
          <a:p>
            <a:pPr marL="365760" lvl="8" indent="-283464" algn="just">
              <a:spcBef>
                <a:spcPts val="600"/>
              </a:spcBef>
              <a:buClr>
                <a:schemeClr val="accent1"/>
              </a:buClr>
              <a:buSzPct val="80000"/>
              <a:buFont typeface="Wingdings" pitchFamily="2" charset="2"/>
              <a:buChar char="ü"/>
            </a:pPr>
            <a:r>
              <a:rPr lang="en-GB" dirty="0" smtClean="0">
                <a:latin typeface="Times New Roman" pitchFamily="18" charset="0"/>
                <a:cs typeface="Times New Roman" pitchFamily="18" charset="0"/>
              </a:rPr>
              <a:t>It did not achieve the purpose it was meant to achieve</a:t>
            </a:r>
          </a:p>
          <a:p>
            <a:pPr marL="365760" lvl="8" indent="-283464" algn="just">
              <a:spcBef>
                <a:spcPts val="600"/>
              </a:spcBef>
              <a:buClr>
                <a:schemeClr val="accent1"/>
              </a:buClr>
              <a:buSzPct val="80000"/>
              <a:buFont typeface="Wingdings" pitchFamily="2" charset="2"/>
              <a:buChar char="ü"/>
            </a:pPr>
            <a:endParaRPr lang="en-GB" dirty="0" smtClean="0">
              <a:latin typeface="Times New Roman" pitchFamily="18" charset="0"/>
              <a:cs typeface="Times New Roman" pitchFamily="18" charset="0"/>
            </a:endParaRPr>
          </a:p>
          <a:p>
            <a:pPr marL="365760" lvl="8" indent="-283464">
              <a:spcBef>
                <a:spcPts val="600"/>
              </a:spcBef>
              <a:buClr>
                <a:schemeClr val="accent1"/>
              </a:buClr>
              <a:buSzPct val="80000"/>
              <a:buFont typeface="Arial" pitchFamily="34" charset="0"/>
              <a:buChar char="•"/>
            </a:pPr>
            <a:endParaRPr lang="en-GB"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88640"/>
            <a:ext cx="7498080" cy="432048"/>
          </a:xfrm>
        </p:spPr>
        <p:txBody>
          <a:bodyPr>
            <a:normAutofit fontScale="90000"/>
          </a:bodyPr>
          <a:lstStyle/>
          <a:p>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The era of Modern Codified Laws (1931-1974 )</a:t>
            </a:r>
            <a:br>
              <a:rPr lang="en-GB" sz="2400" b="1" dirty="0" smtClean="0">
                <a:latin typeface="Times New Roman" pitchFamily="18" charset="0"/>
                <a:cs typeface="Times New Roman" pitchFamily="18" charset="0"/>
              </a:rPr>
            </a:br>
            <a:endParaRPr lang="en-GB" sz="2400" dirty="0">
              <a:latin typeface="Times New Roman" pitchFamily="18" charset="0"/>
              <a:cs typeface="Times New Roman" pitchFamily="18" charset="0"/>
            </a:endParaRPr>
          </a:p>
        </p:txBody>
      </p:sp>
      <p:sp>
        <p:nvSpPr>
          <p:cNvPr id="3" name="Content Placeholder 2"/>
          <p:cNvSpPr>
            <a:spLocks noGrp="1"/>
          </p:cNvSpPr>
          <p:nvPr>
            <p:ph idx="1"/>
          </p:nvPr>
        </p:nvSpPr>
        <p:spPr>
          <a:xfrm>
            <a:off x="1331640" y="764704"/>
            <a:ext cx="7602048" cy="5483696"/>
          </a:xfrm>
        </p:spPr>
        <p:txBody>
          <a:bodyPr>
            <a:normAutofit/>
          </a:bodyPr>
          <a:lstStyle/>
          <a:p>
            <a:pPr marL="365760" lvl="3" indent="-283464" algn="just">
              <a:spcBef>
                <a:spcPts val="600"/>
              </a:spcBef>
              <a:buClr>
                <a:schemeClr val="accent1"/>
              </a:buClr>
              <a:buSzPct val="80000"/>
              <a:buNone/>
            </a:pPr>
            <a:r>
              <a:rPr lang="en-GB" b="1" dirty="0" smtClean="0">
                <a:latin typeface="Times New Roman" pitchFamily="18" charset="0"/>
                <a:cs typeface="Times New Roman" pitchFamily="18" charset="0"/>
              </a:rPr>
              <a:t>The Revised Constitution of 1955</a:t>
            </a:r>
          </a:p>
          <a:p>
            <a:pPr algn="just"/>
            <a:r>
              <a:rPr lang="en-GB" sz="2200" dirty="0" smtClean="0">
                <a:latin typeface="Times New Roman" pitchFamily="18" charset="0"/>
                <a:cs typeface="Times New Roman" pitchFamily="18" charset="0"/>
              </a:rPr>
              <a:t>Did not introduce constitutional principles like the sovereignty of the people, rule of law, good governance, and principles related to religion and State relationships.</a:t>
            </a:r>
          </a:p>
          <a:p>
            <a:pPr algn="just"/>
            <a:r>
              <a:rPr lang="en-GB" sz="2200" dirty="0" smtClean="0">
                <a:latin typeface="Times New Roman" pitchFamily="18" charset="0"/>
                <a:cs typeface="Times New Roman" pitchFamily="18" charset="0"/>
              </a:rPr>
              <a:t>unlike its predecessor the 1955 Constitution expressly proclaimed that the Ethiopian Orthodox Church is the official established state religion, however, the modern concept of religious freedom as a right of citizens was recognised constitutionally for the first time; </a:t>
            </a:r>
          </a:p>
          <a:p>
            <a:pPr algn="just"/>
            <a:endParaRPr lang="en-GB" sz="22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274042"/>
          </a:xfrm>
        </p:spPr>
        <p:txBody>
          <a:bodyPr>
            <a:normAutofit fontScale="90000"/>
          </a:bodyPr>
          <a:lstStyle/>
          <a:p>
            <a:pPr algn="ctr"/>
            <a:r>
              <a:rPr lang="en-GB" sz="2400" b="1" dirty="0" smtClean="0">
                <a:latin typeface="Times New Roman" pitchFamily="18" charset="0"/>
                <a:cs typeface="Times New Roman" pitchFamily="18" charset="0"/>
              </a:rPr>
              <a:t>The era of Modern Codified Laws (1931-1974 )</a:t>
            </a:r>
            <a:endParaRPr lang="en-GB" sz="2400" dirty="0">
              <a:latin typeface="Times New Roman" pitchFamily="18" charset="0"/>
              <a:cs typeface="Times New Roman" pitchFamily="18" charset="0"/>
            </a:endParaRPr>
          </a:p>
        </p:txBody>
      </p:sp>
      <p:sp>
        <p:nvSpPr>
          <p:cNvPr id="3" name="Content Placeholder 2"/>
          <p:cNvSpPr>
            <a:spLocks noGrp="1"/>
          </p:cNvSpPr>
          <p:nvPr>
            <p:ph idx="1"/>
          </p:nvPr>
        </p:nvSpPr>
        <p:spPr>
          <a:xfrm>
            <a:off x="1259632" y="836712"/>
            <a:ext cx="7704856" cy="5544616"/>
          </a:xfrm>
        </p:spPr>
        <p:txBody>
          <a:bodyPr>
            <a:normAutofit lnSpcReduction="10000"/>
          </a:bodyPr>
          <a:lstStyle/>
          <a:p>
            <a:pPr algn="just"/>
            <a:r>
              <a:rPr lang="en-GB" sz="2000" dirty="0" smtClean="0">
                <a:latin typeface="Times New Roman" pitchFamily="18" charset="0"/>
                <a:cs typeface="Times New Roman" pitchFamily="18" charset="0"/>
              </a:rPr>
              <a:t>In the revised Constitution </a:t>
            </a:r>
            <a:r>
              <a:rPr lang="en-GB" sz="2000" b="1" dirty="0" smtClean="0">
                <a:latin typeface="Times New Roman" pitchFamily="18" charset="0"/>
                <a:cs typeface="Times New Roman" pitchFamily="18" charset="0"/>
              </a:rPr>
              <a:t>very little room for pluralism</a:t>
            </a:r>
          </a:p>
          <a:p>
            <a:pPr lvl="1" algn="just"/>
            <a:r>
              <a:rPr lang="en-GB" sz="1800" dirty="0" smtClean="0">
                <a:latin typeface="Times New Roman" pitchFamily="18" charset="0"/>
                <a:cs typeface="Times New Roman" pitchFamily="18" charset="0"/>
              </a:rPr>
              <a:t>Did not officially recognise the diverse customary and religious norms, </a:t>
            </a:r>
          </a:p>
          <a:p>
            <a:pPr lvl="1" algn="just"/>
            <a:r>
              <a:rPr lang="en-GB" sz="1800" dirty="0" smtClean="0">
                <a:latin typeface="Times New Roman" pitchFamily="18" charset="0"/>
                <a:cs typeface="Times New Roman" pitchFamily="18" charset="0"/>
              </a:rPr>
              <a:t>It was inclined to be dominant rather than introducing positive changes through dialogue involving the people</a:t>
            </a:r>
            <a:r>
              <a:rPr lang="en-GB" sz="2000" dirty="0" smtClean="0">
                <a:latin typeface="Times New Roman" pitchFamily="18" charset="0"/>
                <a:cs typeface="Times New Roman" pitchFamily="18" charset="0"/>
              </a:rPr>
              <a:t>.</a:t>
            </a:r>
          </a:p>
          <a:p>
            <a:pPr lvl="1" algn="just"/>
            <a:r>
              <a:rPr lang="en-GB" sz="2000" dirty="0" smtClean="0">
                <a:latin typeface="Times New Roman" pitchFamily="18" charset="0"/>
                <a:cs typeface="Times New Roman" pitchFamily="18" charset="0"/>
              </a:rPr>
              <a:t>The union of the State and the established Orthodox Church supported by the government was constitutionally proclaimed.</a:t>
            </a:r>
          </a:p>
          <a:p>
            <a:pPr lvl="1" algn="just"/>
            <a:r>
              <a:rPr lang="en-GB" sz="2000" dirty="0" smtClean="0">
                <a:latin typeface="Times New Roman" pitchFamily="18" charset="0"/>
                <a:cs typeface="Times New Roman" pitchFamily="18" charset="0"/>
              </a:rPr>
              <a:t>Other faiths were not recognised as churches, but were at least free to exercise the rites of their religion</a:t>
            </a:r>
          </a:p>
          <a:p>
            <a:pPr algn="just"/>
            <a:r>
              <a:rPr lang="en-GB" sz="2200" b="1" dirty="0" smtClean="0">
                <a:latin typeface="Times New Roman" pitchFamily="18" charset="0"/>
                <a:cs typeface="Times New Roman" pitchFamily="18" charset="0"/>
              </a:rPr>
              <a:t>Comparing the 1931 and 1955 Imperial Constitutions:</a:t>
            </a:r>
          </a:p>
          <a:p>
            <a:pPr algn="just"/>
            <a:r>
              <a:rPr lang="en-GB" sz="2400" b="1" dirty="0" smtClean="0">
                <a:solidFill>
                  <a:srgbClr val="00B0F0"/>
                </a:solidFill>
                <a:latin typeface="Times New Roman" pitchFamily="18" charset="0"/>
                <a:cs typeface="Times New Roman" pitchFamily="18" charset="0"/>
              </a:rPr>
              <a:t>it would suffice to say that they share the same motives:</a:t>
            </a:r>
          </a:p>
          <a:p>
            <a:pPr lvl="2" algn="just"/>
            <a:r>
              <a:rPr lang="en-GB" sz="2000" b="1" dirty="0" smtClean="0">
                <a:solidFill>
                  <a:srgbClr val="00B0F0"/>
                </a:solidFill>
                <a:latin typeface="Times New Roman" pitchFamily="18" charset="0"/>
                <a:cs typeface="Times New Roman" pitchFamily="18" charset="0"/>
              </a:rPr>
              <a:t> concerns for Ethiopia’s external image </a:t>
            </a:r>
          </a:p>
          <a:p>
            <a:pPr lvl="2" algn="just"/>
            <a:r>
              <a:rPr lang="en-GB" sz="2000" b="1" dirty="0" smtClean="0">
                <a:solidFill>
                  <a:srgbClr val="00B0F0"/>
                </a:solidFill>
                <a:latin typeface="Times New Roman" pitchFamily="18" charset="0"/>
                <a:cs typeface="Times New Roman" pitchFamily="18" charset="0"/>
              </a:rPr>
              <a:t>centralisation of governmental authority in the hands of the monarch rather than promoting the values of Ethiopians in acceptance and respect of its diversities and living in harmony with these values.</a:t>
            </a:r>
          </a:p>
          <a:p>
            <a:pPr algn="just"/>
            <a:endParaRPr lang="en-GB"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23728" y="274638"/>
            <a:ext cx="6480720" cy="274042"/>
          </a:xfrm>
        </p:spPr>
        <p:txBody>
          <a:bodyPr>
            <a:normAutofit fontScale="90000"/>
          </a:bodyPr>
          <a:lstStyle/>
          <a:p>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The Civil Code of 1960 and other laws</a:t>
            </a:r>
            <a:br>
              <a:rPr lang="en-GB" sz="2400" b="1" dirty="0" smtClean="0">
                <a:latin typeface="Times New Roman" pitchFamily="18" charset="0"/>
                <a:cs typeface="Times New Roman" pitchFamily="18" charset="0"/>
              </a:rPr>
            </a:br>
            <a:endParaRPr lang="en-GB" sz="2400" dirty="0">
              <a:latin typeface="Times New Roman" pitchFamily="18" charset="0"/>
              <a:cs typeface="Times New Roman" pitchFamily="18" charset="0"/>
            </a:endParaRPr>
          </a:p>
        </p:txBody>
      </p:sp>
      <p:sp>
        <p:nvSpPr>
          <p:cNvPr id="3" name="Content Placeholder 2"/>
          <p:cNvSpPr>
            <a:spLocks noGrp="1"/>
          </p:cNvSpPr>
          <p:nvPr>
            <p:ph idx="1"/>
          </p:nvPr>
        </p:nvSpPr>
        <p:spPr>
          <a:xfrm>
            <a:off x="1187624" y="764704"/>
            <a:ext cx="7746064" cy="5483696"/>
          </a:xfrm>
        </p:spPr>
        <p:txBody>
          <a:bodyPr>
            <a:normAutofit lnSpcReduction="10000"/>
          </a:bodyPr>
          <a:lstStyle/>
          <a:p>
            <a:pPr algn="just"/>
            <a:r>
              <a:rPr lang="en-GB" sz="2000" b="1" dirty="0" smtClean="0">
                <a:latin typeface="Times New Roman" pitchFamily="18" charset="0"/>
                <a:cs typeface="Times New Roman" pitchFamily="18" charset="0"/>
              </a:rPr>
              <a:t>The goal of the Civil Code :</a:t>
            </a:r>
          </a:p>
          <a:p>
            <a:pPr lvl="1" algn="just"/>
            <a:r>
              <a:rPr lang="en-GB" sz="1600" dirty="0" smtClean="0">
                <a:latin typeface="Times New Roman" pitchFamily="18" charset="0"/>
                <a:cs typeface="Times New Roman" pitchFamily="18" charset="0"/>
              </a:rPr>
              <a:t>to articulate, systematise &amp; blend Ethiopian customary and religious norms and enactments with modern civil law jurisprudence so as to be used as a means not only for regulation purpose but also as a means for guiding social development.</a:t>
            </a:r>
          </a:p>
          <a:p>
            <a:pPr algn="just"/>
            <a:r>
              <a:rPr lang="en-GB" sz="2000" dirty="0" smtClean="0">
                <a:latin typeface="Times New Roman" pitchFamily="18" charset="0"/>
                <a:cs typeface="Times New Roman" pitchFamily="18" charset="0"/>
              </a:rPr>
              <a:t>Drafting the Civil Code was entrusted to René David, a professor of Comparative Law at the University of Paris. </a:t>
            </a:r>
          </a:p>
          <a:p>
            <a:pPr algn="just"/>
            <a:r>
              <a:rPr lang="en-GB" sz="2000" dirty="0" smtClean="0">
                <a:latin typeface="Times New Roman" pitchFamily="18" charset="0"/>
                <a:cs typeface="Times New Roman" pitchFamily="18" charset="0"/>
              </a:rPr>
              <a:t>David based his work on the Code Napoleon and other codes of civil law countries such as the civil codes of Switzerland, Greece, Egypt, Iran, Portugal, Israel, Turkey, Quebec and the Philippines, as well as the contract laws of Great Britain, the United States and India.</a:t>
            </a:r>
          </a:p>
          <a:p>
            <a:pPr algn="just"/>
            <a:r>
              <a:rPr lang="en-GB" sz="2000" dirty="0" smtClean="0">
                <a:latin typeface="Times New Roman" pitchFamily="18" charset="0"/>
                <a:cs typeface="Times New Roman" pitchFamily="18" charset="0"/>
              </a:rPr>
              <a:t>Moreover, to the extent possible, customary law was incorporated in certain parts of the Civil Code. </a:t>
            </a:r>
          </a:p>
          <a:p>
            <a:pPr lvl="1" algn="just"/>
            <a:r>
              <a:rPr lang="en-GB" sz="1600" dirty="0" smtClean="0">
                <a:latin typeface="Times New Roman" pitchFamily="18" charset="0"/>
                <a:cs typeface="Times New Roman" pitchFamily="18" charset="0"/>
              </a:rPr>
              <a:t>Forms of celebration of marriage, the principle of equality among spouses, divorce, Ethiopian concept of family name and marriage among blood relations are some examples where the traditional Ethiopian concepts of justice were taken as a basis for the Code. </a:t>
            </a:r>
          </a:p>
          <a:p>
            <a:pPr algn="just"/>
            <a:r>
              <a:rPr lang="en-GB" sz="2000" dirty="0" smtClean="0">
                <a:latin typeface="Times New Roman" pitchFamily="18" charset="0"/>
                <a:cs typeface="Times New Roman" pitchFamily="18" charset="0"/>
              </a:rPr>
              <a:t>For example, civil marriage, customary marriage and religious marriage are recognised by the Code.</a:t>
            </a:r>
          </a:p>
          <a:p>
            <a:pPr algn="just"/>
            <a:endParaRPr lang="en-GB"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418058"/>
          </a:xfrm>
        </p:spPr>
        <p:txBody>
          <a:bodyPr>
            <a:normAutofit fontScale="90000"/>
          </a:bodyPr>
          <a:lstStyle/>
          <a:p>
            <a:r>
              <a:rPr lang="en-GB" sz="2400" b="1" dirty="0" smtClean="0">
                <a:latin typeface="Times New Roman" pitchFamily="18" charset="0"/>
                <a:cs typeface="Times New Roman" pitchFamily="18" charset="0"/>
              </a:rPr>
              <a:t>The Civil Code of 1960 and other laws</a:t>
            </a:r>
            <a:endParaRPr lang="en-GB" sz="2400" dirty="0">
              <a:latin typeface="Times New Roman" pitchFamily="18" charset="0"/>
              <a:cs typeface="Times New Roman" pitchFamily="18" charset="0"/>
            </a:endParaRPr>
          </a:p>
        </p:txBody>
      </p:sp>
      <p:sp>
        <p:nvSpPr>
          <p:cNvPr id="3" name="Content Placeholder 2"/>
          <p:cNvSpPr>
            <a:spLocks noGrp="1"/>
          </p:cNvSpPr>
          <p:nvPr>
            <p:ph idx="1"/>
          </p:nvPr>
        </p:nvSpPr>
        <p:spPr>
          <a:xfrm>
            <a:off x="1187624" y="764704"/>
            <a:ext cx="7746064" cy="5688632"/>
          </a:xfrm>
        </p:spPr>
        <p:txBody>
          <a:bodyPr>
            <a:normAutofit/>
          </a:bodyPr>
          <a:lstStyle/>
          <a:p>
            <a:pPr algn="just">
              <a:buFont typeface="Arial" pitchFamily="34" charset="0"/>
              <a:buChar char="•"/>
            </a:pPr>
            <a:r>
              <a:rPr lang="en-GB" sz="2000" dirty="0" smtClean="0">
                <a:latin typeface="Times New Roman" pitchFamily="18" charset="0"/>
                <a:cs typeface="Times New Roman" pitchFamily="18" charset="0"/>
              </a:rPr>
              <a:t>After a critical analysis of the discussion of the codification process</a:t>
            </a:r>
          </a:p>
          <a:p>
            <a:pPr lvl="1" algn="just">
              <a:buFont typeface="Arial" pitchFamily="34" charset="0"/>
              <a:buChar char="•"/>
            </a:pPr>
            <a:r>
              <a:rPr lang="en-GB" sz="1600" b="1" dirty="0" smtClean="0">
                <a:latin typeface="Times New Roman" pitchFamily="18" charset="0"/>
                <a:cs typeface="Times New Roman" pitchFamily="18" charset="0"/>
              </a:rPr>
              <a:t>legal uniformity and legal pluralism were in competition for dominance. </a:t>
            </a:r>
          </a:p>
          <a:p>
            <a:pPr lvl="1" algn="just">
              <a:buFont typeface="Arial" pitchFamily="34" charset="0"/>
              <a:buChar char="•"/>
            </a:pPr>
            <a:r>
              <a:rPr lang="en-GB" sz="1600" dirty="0" smtClean="0">
                <a:latin typeface="Times New Roman" pitchFamily="18" charset="0"/>
                <a:cs typeface="Times New Roman" pitchFamily="18" charset="0"/>
              </a:rPr>
              <a:t>the rivalry  left the Ethiopian legal system with a picture that could be compared to a </a:t>
            </a:r>
            <a:r>
              <a:rPr lang="en-GB" sz="1600" b="1" dirty="0" smtClean="0">
                <a:latin typeface="Times New Roman" pitchFamily="18" charset="0"/>
                <a:cs typeface="Times New Roman" pitchFamily="18" charset="0"/>
              </a:rPr>
              <a:t>"layers of rock from different epochs"</a:t>
            </a:r>
          </a:p>
          <a:p>
            <a:pPr algn="just"/>
            <a:r>
              <a:rPr lang="en-GB" sz="2000" b="1" dirty="0" smtClean="0">
                <a:latin typeface="Times New Roman" pitchFamily="18" charset="0"/>
                <a:cs typeface="Times New Roman" pitchFamily="18" charset="0"/>
              </a:rPr>
              <a:t>What was the basis for the rivalry ?</a:t>
            </a:r>
          </a:p>
          <a:p>
            <a:pPr lvl="1" algn="just"/>
            <a:r>
              <a:rPr lang="en-GB" sz="1600" dirty="0" smtClean="0">
                <a:latin typeface="Times New Roman" pitchFamily="18" charset="0"/>
                <a:cs typeface="Times New Roman" pitchFamily="18" charset="0"/>
              </a:rPr>
              <a:t>The fact of the existence of diverse customary laws and religious norms (Judaism, Christianity and Islam), traditional, State-sanctioned laws and foreign imports like the </a:t>
            </a:r>
            <a:r>
              <a:rPr lang="en-GB" sz="1600" i="1" dirty="0" smtClean="0">
                <a:latin typeface="Times New Roman" pitchFamily="18" charset="0"/>
                <a:cs typeface="Times New Roman" pitchFamily="18" charset="0"/>
              </a:rPr>
              <a:t>Fetha </a:t>
            </a:r>
            <a:r>
              <a:rPr lang="en-GB" sz="1600" i="1" dirty="0" err="1" smtClean="0">
                <a:latin typeface="Times New Roman" pitchFamily="18" charset="0"/>
                <a:cs typeface="Times New Roman" pitchFamily="18" charset="0"/>
              </a:rPr>
              <a:t>Nagast</a:t>
            </a:r>
            <a:r>
              <a:rPr lang="en-GB" sz="1600" i="1" dirty="0" smtClean="0">
                <a:latin typeface="Times New Roman" pitchFamily="18" charset="0"/>
                <a:cs typeface="Times New Roman" pitchFamily="18" charset="0"/>
              </a:rPr>
              <a:t> </a:t>
            </a:r>
            <a:r>
              <a:rPr lang="en-GB" sz="1600" dirty="0" smtClean="0">
                <a:latin typeface="Times New Roman" pitchFamily="18" charset="0"/>
                <a:cs typeface="Times New Roman" pitchFamily="18" charset="0"/>
              </a:rPr>
              <a:t>and the huge dependency on foreign drafters and codes</a:t>
            </a:r>
            <a:endParaRPr lang="en-GB" sz="1600" b="1" dirty="0" smtClean="0">
              <a:latin typeface="Times New Roman" pitchFamily="18" charset="0"/>
              <a:cs typeface="Times New Roman" pitchFamily="18" charset="0"/>
            </a:endParaRPr>
          </a:p>
          <a:p>
            <a:pPr algn="just"/>
            <a:r>
              <a:rPr lang="en-GB" sz="2000" dirty="0" smtClean="0">
                <a:latin typeface="Times New Roman" pitchFamily="18" charset="0"/>
                <a:cs typeface="Times New Roman" pitchFamily="18" charset="0"/>
              </a:rPr>
              <a:t>It can be said during those times religious and ethno-national groups in Ethiopia had been ordering and structuring the various activities of their individual members as well as the relations among themselves with the help of their numerous and overlapping systems of law. </a:t>
            </a:r>
            <a:r>
              <a:rPr lang="en-GB" sz="2000" b="1" dirty="0" smtClean="0">
                <a:latin typeface="Times New Roman" pitchFamily="18" charset="0"/>
                <a:cs typeface="Times New Roman" pitchFamily="18" charset="0"/>
              </a:rPr>
              <a:t>Therefore, it seems safe to consider pluralism as a silently present feature of the Ethiopian legal system and society till the fall of the Communist regime in 1991.</a:t>
            </a:r>
          </a:p>
          <a:p>
            <a:endParaRPr lang="en-GB"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88640"/>
            <a:ext cx="7498080" cy="360040"/>
          </a:xfrm>
        </p:spPr>
        <p:txBody>
          <a:bodyPr>
            <a:normAutofit fontScale="90000"/>
          </a:bodyPr>
          <a:lstStyle/>
          <a:p>
            <a:pPr algn="ctr"/>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II. The Communist Era (1974 -1991)</a:t>
            </a:r>
            <a:r>
              <a:rPr lang="en-GB" sz="2400" dirty="0" smtClean="0">
                <a:latin typeface="Times New Roman" pitchFamily="18" charset="0"/>
                <a:cs typeface="Times New Roman" pitchFamily="18" charset="0"/>
              </a:rPr>
              <a:t/>
            </a:r>
            <a:br>
              <a:rPr lang="en-GB" sz="2400" dirty="0" smtClean="0">
                <a:latin typeface="Times New Roman" pitchFamily="18" charset="0"/>
                <a:cs typeface="Times New Roman" pitchFamily="18" charset="0"/>
              </a:rPr>
            </a:br>
            <a:endParaRPr lang="en-GB" sz="2400" dirty="0">
              <a:latin typeface="Times New Roman" pitchFamily="18" charset="0"/>
              <a:cs typeface="Times New Roman" pitchFamily="18" charset="0"/>
            </a:endParaRPr>
          </a:p>
        </p:txBody>
      </p:sp>
      <p:sp>
        <p:nvSpPr>
          <p:cNvPr id="3" name="Content Placeholder 2"/>
          <p:cNvSpPr>
            <a:spLocks noGrp="1"/>
          </p:cNvSpPr>
          <p:nvPr>
            <p:ph idx="1"/>
          </p:nvPr>
        </p:nvSpPr>
        <p:spPr>
          <a:xfrm>
            <a:off x="1187624" y="692696"/>
            <a:ext cx="7746064" cy="5760640"/>
          </a:xfrm>
        </p:spPr>
        <p:txBody>
          <a:bodyPr>
            <a:normAutofit fontScale="92500" lnSpcReduction="10000"/>
          </a:bodyPr>
          <a:lstStyle/>
          <a:p>
            <a:pPr algn="just"/>
            <a:r>
              <a:rPr lang="en-GB" sz="2200" dirty="0" smtClean="0">
                <a:latin typeface="Times New Roman" pitchFamily="18" charset="0"/>
                <a:cs typeface="Times New Roman" pitchFamily="18" charset="0"/>
              </a:rPr>
              <a:t>Demotion of religion as the opiate of people and promoting godlessness was one of the features of the 1987 Constitution of the Peoples’ Democratic Republic of Ethiopia (PDRE)</a:t>
            </a:r>
          </a:p>
          <a:p>
            <a:pPr algn="just"/>
            <a:r>
              <a:rPr lang="en-GB" sz="2200" dirty="0" smtClean="0">
                <a:latin typeface="Times New Roman" pitchFamily="18" charset="0"/>
                <a:cs typeface="Times New Roman" pitchFamily="18" charset="0"/>
              </a:rPr>
              <a:t>The 1987 Constitution proclaimed the separation of State and religion however, the practice was far different from what has been proclaimed </a:t>
            </a:r>
          </a:p>
          <a:p>
            <a:pPr algn="just"/>
            <a:r>
              <a:rPr lang="en-GB" sz="2200" dirty="0" smtClean="0">
                <a:latin typeface="Times New Roman" pitchFamily="18" charset="0"/>
                <a:cs typeface="Times New Roman" pitchFamily="18" charset="0"/>
              </a:rPr>
              <a:t>Unlike the Imperial Constitutions, the 1987 Constitution embraces the modern concept of the separation of religion and state for the first time in the country’s history; however, the model was not of a gratifying nature</a:t>
            </a:r>
          </a:p>
          <a:p>
            <a:r>
              <a:rPr lang="en-GB" sz="2200" dirty="0" smtClean="0">
                <a:latin typeface="Times New Roman" pitchFamily="18" charset="0"/>
                <a:cs typeface="Times New Roman" pitchFamily="18" charset="0"/>
              </a:rPr>
              <a:t>Military regime had a mentality that </a:t>
            </a:r>
            <a:r>
              <a:rPr lang="en-GB" sz="2200" b="1" dirty="0" smtClean="0">
                <a:latin typeface="Times New Roman" pitchFamily="18" charset="0"/>
                <a:cs typeface="Times New Roman" pitchFamily="18" charset="0"/>
              </a:rPr>
              <a:t>religions are anti-revolution </a:t>
            </a:r>
            <a:r>
              <a:rPr lang="en-GB" sz="2200" dirty="0" smtClean="0">
                <a:latin typeface="Times New Roman" pitchFamily="18" charset="0"/>
                <a:cs typeface="Times New Roman" pitchFamily="18" charset="0"/>
              </a:rPr>
              <a:t>and antidevelopment in their nature. Therefore eradication of all religions except few was the ultimate design of the regime. = trying to remove religion from societal.</a:t>
            </a:r>
          </a:p>
          <a:p>
            <a:r>
              <a:rPr lang="en-GB" sz="2200" b="1" dirty="0" smtClean="0">
                <a:latin typeface="Times New Roman" pitchFamily="18" charset="0"/>
                <a:cs typeface="Times New Roman" pitchFamily="18" charset="0"/>
              </a:rPr>
              <a:t>Fro example</a:t>
            </a:r>
            <a:r>
              <a:rPr lang="en-GB" sz="2200" dirty="0" smtClean="0">
                <a:latin typeface="Times New Roman" pitchFamily="18" charset="0"/>
                <a:cs typeface="Times New Roman" pitchFamily="18" charset="0"/>
              </a:rPr>
              <a:t>, many forced to live in exile. Many tortures, human and material costs were paid. Properties were confiscated and all religion training institutes were shut down and converted into party schools etc</a:t>
            </a:r>
          </a:p>
          <a:p>
            <a:pPr algn="just"/>
            <a:r>
              <a:rPr lang="en-GB" sz="2200" b="1" dirty="0" smtClean="0">
                <a:latin typeface="Times New Roman" pitchFamily="18" charset="0"/>
                <a:cs typeface="Times New Roman" pitchFamily="18" charset="0"/>
              </a:rPr>
              <a:t>The transition from the monarchical regime to the communist regime was a transition from bad to worse.</a:t>
            </a:r>
          </a:p>
          <a:p>
            <a:endParaRPr lang="en-GB" sz="18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971600" y="836712"/>
            <a:ext cx="8172400" cy="5328592"/>
          </a:xfrm>
        </p:spPr>
        <p:txBody>
          <a:bodyPr/>
          <a:lstStyle/>
          <a:p>
            <a:endParaRPr lang="en-GB" dirty="0" smtClean="0"/>
          </a:p>
          <a:p>
            <a:endParaRPr lang="en-GB" dirty="0" smtClean="0"/>
          </a:p>
          <a:p>
            <a:endParaRPr lang="en-GB" dirty="0" smtClean="0"/>
          </a:p>
          <a:p>
            <a:endParaRPr lang="en-GB" dirty="0" smtClean="0"/>
          </a:p>
          <a:p>
            <a:endParaRPr lang="en-GB" dirty="0" smtClean="0"/>
          </a:p>
          <a:p>
            <a:endParaRPr lang="en-GB" dirty="0" smtClean="0"/>
          </a:p>
          <a:p>
            <a:endParaRPr lang="en-GB" sz="1200" dirty="0"/>
          </a:p>
        </p:txBody>
      </p:sp>
      <p:pic>
        <p:nvPicPr>
          <p:cNvPr id="4" name="irc_mi" descr="http://www.solomonberhetours.com/images/large/Ethiopia2004.1_024.jpg"/>
          <p:cNvPicPr/>
          <p:nvPr/>
        </p:nvPicPr>
        <p:blipFill>
          <a:blip r:embed="rId3" cstate="print"/>
          <a:srcRect/>
          <a:stretch>
            <a:fillRect/>
          </a:stretch>
        </p:blipFill>
        <p:spPr bwMode="auto">
          <a:xfrm>
            <a:off x="971600" y="3501008"/>
            <a:ext cx="3168352" cy="3168352"/>
          </a:xfrm>
          <a:prstGeom prst="rect">
            <a:avLst/>
          </a:prstGeom>
          <a:noFill/>
          <a:ln w="9525">
            <a:noFill/>
            <a:miter lim="800000"/>
            <a:headEnd/>
            <a:tailEnd/>
          </a:ln>
        </p:spPr>
      </p:pic>
      <p:pic>
        <p:nvPicPr>
          <p:cNvPr id="5" name="Picture 4" descr="https://encrypted-tbn0.gstatic.com/images?q=tbn:ANd9GcToLu79EORhLufkrY50xtB7sP9S1IW5XwAwZw0DU4PgphlTGgTQ"/>
          <p:cNvPicPr/>
          <p:nvPr/>
        </p:nvPicPr>
        <p:blipFill>
          <a:blip r:embed="rId4" cstate="print"/>
          <a:srcRect/>
          <a:stretch>
            <a:fillRect/>
          </a:stretch>
        </p:blipFill>
        <p:spPr bwMode="auto">
          <a:xfrm>
            <a:off x="971600" y="0"/>
            <a:ext cx="2592288" cy="3429000"/>
          </a:xfrm>
          <a:prstGeom prst="rect">
            <a:avLst/>
          </a:prstGeom>
          <a:noFill/>
          <a:ln w="9525">
            <a:noFill/>
            <a:miter lim="800000"/>
            <a:headEnd/>
            <a:tailEnd/>
          </a:ln>
        </p:spPr>
      </p:pic>
      <p:pic>
        <p:nvPicPr>
          <p:cNvPr id="7" name="Picture 6" descr="https://encrypted-tbn2.gstatic.com/images?q=tbn:ANd9GcRXjUFUNVxTZxc3kaIwWJuZI8YDZvUIYge-aLeyKdepiVH86pYVGg"/>
          <p:cNvPicPr/>
          <p:nvPr/>
        </p:nvPicPr>
        <p:blipFill>
          <a:blip r:embed="rId5" cstate="print"/>
          <a:srcRect/>
          <a:stretch>
            <a:fillRect/>
          </a:stretch>
        </p:blipFill>
        <p:spPr bwMode="auto">
          <a:xfrm>
            <a:off x="4067944" y="3429000"/>
            <a:ext cx="2952328" cy="3240360"/>
          </a:xfrm>
          <a:prstGeom prst="rect">
            <a:avLst/>
          </a:prstGeom>
          <a:noFill/>
          <a:ln w="9525">
            <a:noFill/>
            <a:miter lim="800000"/>
            <a:headEnd/>
            <a:tailEnd/>
          </a:ln>
        </p:spPr>
      </p:pic>
      <p:sp>
        <p:nvSpPr>
          <p:cNvPr id="4098" name="AutoShape 2" descr="data:image/jpeg;base64,/9j/4AAQSkZJRgABAQAAAQABAAD/2wCEAAkGBxQQEBUUEhQWFhQWFhQUFRcVFx0WGRUWFRQcHBgcFxcZHCggGhwlHBQUIjEhJykrLi4uFx8zODMtNygtLisBCgoKDg0OGhAQGjIkICQyLCw0LC03LzQsLCw0NDQ0LywsLCwsLCwsLCwsLCwsLCwsLCwsLCwsLCwsLCwsLDQsLP/AABEIAJQA4AMBIgACEQEDEQH/xAAbAAABBQEBAAAAAAAAAAAAAAAFAAEDBAYCB//EADoQAAIBAgQDBwIEBAYDAQAAAAECEQADBBIhMQVBUQYTFCJSYXEygQcjkaEzNEKxFWJygsHwFtHhQ//EABkBAAIDAQAAAAAAAAAAAAAAAAADAQIEBf/EACgRAAICAQQCAgICAwEAAAAAAAABAhEDBBIhMRNRMkEzUmGBIoKRBf/aAAwDAQACEQMRAD8A9V43j2R1VTEgn9KojH3PWak7Qfx0+GqoBWrDFOPKObq5yjOkyyMdc9RroY256jVcCugKbsj6Mvln+zJxjH9Rrrxb+o1AKcCjZH0T5Z/syfxb+o0vFv6jUMU9GyPoPLP2ybxT+o0vFP6jUVKjZH0Hln7ZL4p/UafxT+o1DSo2R9B5Z+2TeKf1Gl4p/UahpUbI+g8s/wBmTeKf1Gm8U/qNRUqNkfQeWftkvin9RpeKf1GoqRo2R9B5Z+2S+Kf1Gm8W/qNRUqNkfQeWftkni39RpjjH9RqM0xo2R9EeWf7Mk8Zc9RpjjbnqNREUxFGyPoPLP9mSHHXPUa5OPues1ERXJFGyPoPLP9mSniF31mr3BMY73IZpEE0JIohwAfnf7TVJxW18DsOSbyJNsbj/APHT4aqwFWuO/wAwnw1VxUYfiW1n5P6EK6ApgK6pxkHFOBSinAoJFSp6UUAKlT0qAGpU8UqAGpU9IUAZjjva+1YdUT8xgwz5YIVRuJOhb+1EOFdosPiASLgQiJFwhTr06143fvZWhRMs32Gb/wC16P8Ah5atPZZHVWZnJAYBtAoHOubl1koW0jrLSY3GjZ2yrfS6H4YGuntlQSRoN6A8PwWHxF3FWzhbS+HurbBA1bNbza6eXeKz3Z3hZPEL9pyy5RtadlAOYbGdtapH/wBB82iHoI+zZ8Oxi3rYZWVtNYMkf6hyPtVmhuI7MWy6sXuFlbcsG25EkTH3onWvTahZlx9GPU4PG1X2c00V3TVqMpxFckVJFMRQBGRXBFSEVyRQBEwohwEfm/7TVIir3Ax+b/tNLyfFjcH5InHHP5hPhqhAqfjn8wn+lqhAquH4jtZ+T+hCuhSFOKaZRU9KuqkBqelFPFBI0UqelQA1KnrFdsu3ljDYVzYuq98koiqwJVgYLEa6CPvUFoQcnSCXajtSmCe3bjNcuhyg11KldPuGP6UBv9s8QUY5EtZV+qe8J0ksF0A5+XWvKuOcXu4s2zfeTbBykaHWJkjf6RVrhaYhlGq924AXOdIO/wDeKw6jNNfBnRx6eKStWynieJurlUaGYEHMI1nkDzNaHsviriCHDBlBk6zLbkEc9Kr457Vth3ihtSc3M/AopgMYXEH8sGJUjMGWOv32rHOe5dGxRdlm2uW6C7sGdv8AMM0azM67xPtRHEuRDi6zEtAEkCVnQnrr+1dYMpcgqIyxlzdP12qPicm4VWDni4gy7x9QMnUqRMjWIrPubZcix/H8RkTuXuZmbKRmkg9B71d4HjWW8jPcYgSHBkN/uHIAg0J4gjXApErdtMS8bsFfTbRtNjpXWMxQN/vy/kTMtw5ZzZIg6EkaSSOdMxycWqKyhfZ6xhcQt1FdDmRwGUjmDsakof2fQLZCAgkSxy6AZyWEDpBojXdjLckzg5I7ZuJzTV0aY1YocEVyakrk1BBGRV7gg/N+xqkRV7gv8X7GqZPixuD8kSLjf8wn+lqiFTca/mE/0tUQquH4jtZ+T+hxT0hT00yirqmFPQSPSpU9ADVFiMQtsS7BR1YgD96mrwz8TOO+Lv5Ff8tGZQo3JXysdeU1EpUrG4se90eg/iRxUrgbi2LoFyUDZXAYKx9uorw9bB2Y7nTSpUcgSqSo36adTUZuEFjmDa6GIHsD/wB5ViyZdz4OnixKCoM4jhKrYVgjFlEsCNNfelw8KqwXEECAdI56/rV7hmJvJgmd57y2wy5tQ1txz++1B0m4lxm3EayAAepXesavlMfwi9xXjLsP4aKh/qyzOm8kb6UMs3XUKwiCQF5zBEk+w0qjexLvmViSgSQP6TBMfvNaHgbXbllkOlsLkAylgzZt9/KdZkdKs0oKw7CvBMbkJdnnKyq7Zs0SGK5QRBByN+ooeLT3cRhsRbzZbzMcrE+V0bzqo9Og/WuuC4clSFTOe8CFiSmwIBy89z+9H+LcYbDXrNo21KkKVKtEhjl0XYNSbqXCLos2MQLufJAfzXB7SZynkJ5SKpG1adHzT3vdi0P8wcAqXE6spnzDlU/GcP3ds3MP5+8lywUwIOild1Ma/berHEsXYc2ygFqVNxRMgMAM1t+YIDAzzBpS/gmg12G4iVC2HYeVRA5QSQpDHeYrbV4zxviBw91LtpFk93IBJGvmGUDpB3NbJe2D20tsUF21mK3WQ+dJHlGUneT966el1CUVGRz9VpnN7omzpjSs3A6qw2YBhOmhE7U9dA5bRyRXJrs01AEZFXeDfxPsaqEVc4P/ABPsapk+LG4PyRIeNfzCf6WoXiuNWLa5muKdSBlIJJG4Ec6D/jRcZcPKlgZH0Eg/qNRXkHBLTOA1xiSBCiMgT3HI8tKzLNsib8uBTluZ65iO3lhLZcKxXkToDr+1BcX+IN5zFqyLI63TJI5xGg2996xnH7gtAJctuuoa1mHlMiJHI7VWXiP5Yt3JbUxPlA6azqaS9Tka4JWnxr6PRF7dXXUAIoMQzE/UeZVeVaWxxF72FZlKi6oBhGBO2mbpNeR8GC3LoR8wBZVkaFlLDOM3t/zV3juBu2ips5jh87i41v6u7B8oc7nT+1Xwzm3yxc8UOkjWYXtwbJd74YgGCggFZPQ76zz5Vqf/ACXDraFy5cS2DEgsCQTy0rwDLauqABcu3ywlDmVcuXQyZY6yemtD+I8NxFu4O9XLJkayNOhG+lMWXb/jf/QenjJ30epdtPxMRkexhlmQQ1xjGn+QDfnqa8obaJLNBJkbAa6GjGB4QuW25YAOxXzbjXWBzq9iuzlvvFyXUhpXczIOgyjmaTPUpurNOPGoqkZ6/iiEa3PlYp8iOh5CinZzuTcJujNEiDsJHL33otw5cNg3YXB3hZYINogruNM8T8+1V+D4PClwrMVBjUrHyDruRsazymmnXQ2irxKx3X5Jb8slmBXXQtMjaSAT+tDb6508qyQW3JlgTpI+1bnEYHDKFtucxLF1IGUFAIKsfbeOpqvxXg7W8QxtSwu2ycsfSpMae0wftS45VdAZBMR+Wi7k6sCNIj9NDr96nw+Ja22dWiNN9anfgxRsrswZPKQw261YHZq5dsPcRiYu2rcKk+a5OWTPl1A5azTW40CCHZcXVe7ezwjkm5Gu+oOU7EaxVvtBZe6bRYrlsl0DKs5hcIZWOvIqB761FZxNgLZs27bqXL94C0jOCqtqdQCVPxV6/h7VwNbV/LdtgkA5jbZjrM7awR9+lKl3Ze6JOzfGbi2QlxUzFyl2RqcomQOX1Ee+lCrmOTEZ7lhGtiw4DCdblqdXOnlZWA06US7TcPs3rHe2rkXEuQQBOmgcOpPQAgj0kVnuz/aE2cReF0Aoz935YB8piSTuIAPvHvUxgnckuSdxpcPds3lzFoYOvmcAEy2kxA3Oh+amw2jDKrMDGYhtF5CRGg8s/O29Cu1PDgmW+mXubi6ZZAObQyrCdQw6xNWAQnd3QAwXODk/qBTQFdJg60vjtEN12eo9m+IC/YEZgUhGzCNQNPsRRQ1kuw9hkCMD5L1nvSCNZkBS3LNEgwK1xrt4Z74JnF1WPZkaRwa5NdkUxppnODVzhH8T7Gqhq5wn+J9jVMnxY3B+RGR/F3iIw1pbhQP5guUkqDmMbgTXn2H/ABCNuDawmFRpAzd2bjE9czNNbr8asC1+wqJ9WdSNCdjPKvEcHxA23AuIFKk5gVIKkda5WRRb/k7PR7Dwni2Kx+GD3LuGAdj+Xcw4dRBjncBrB8bIwONBeyp+rKEnIcnMKxMDUaSatcO7W+FwzBSv1Z7akaksSWWOf300FTpjnx5N0iw91fKJBEazCtGWetZk3Fu1wXtbeTOdosc7X7BtLluwzxbEBc4AELsDM6zpT2u0FxUu2Wm3cIKEueZ3DD4n5mpOPNeS7bZgF+qCAIK6bkb+33rvjN63espdDqoXyS4/iD2I1JHT3pyl0LoC4njD2LqFCCwRVPlOoGmTXce/v7VpeBcX71cl620bjvQSCPkjlNY/iHEbbXVa3MrADxEfaaP8F7SPdbJcDNICyNiV3gD5qM0bjdFX/Bdxt9Fv90LKa6kgGUPKNQBpUz4ZLDWrqqFVhGaSxU/GkyKkwXCnZnDEeV1Ahs7BTqD7yOfsaK3z3SZXti6x+lmMCRsSsjN8UlyqkNSZHxPC3LpJ7u20qrC44C5RPu2u+1Xf8NKDMbdkADKM0CW5HVa64ehvEo9u3cuWwHAZ40jksDSefKn4rxJrFu5cNpLboqldnze0TEfal2+i8Uuyxh8bbUkvaw5ZYjMBqTr9htRa5xq3etA4jCiAQuhmATuNPp2O9eSLcbEiLjKGe5mZj7nTy9NeWwFbbgmKZFFt4KqIII0GUba8jvNGTFRHkph7tD2ctXyrAlDlAUg95bcdDoCD+tVMLYv2h+Wq22Lq5VCGDZI80Eewj4oo2MWyioLqJnjRyTryMDb5qkmcu12S8jKUAEAqdY50qMpJUXkk+jJ/4EjMDlbMMxgOZEkk6fJNSYPhNu3BAaRG7ToP71fPGrl649pV7tbZBOckuRrqsgbdDRHCv3hYO0iJ2kjpp0rR5X0xb7orDI0eQbgjcQw56czpXn/FuA9xdLqWYA595k7nWN69Z8CqrMrp1BX4preGEzoB1n351eGVRdolpnnHAuNXM6pcYtZkSrHMMp0aAfpMa6UYs8Iu4XyJL284BMaFYIBMaztrH96ktdjbiOcjW8quXQFj9KmVUmNdIFejcNxlq/aF2QokjWAf+npRlyLtEAP8O8WtxXyvn7pijgjK1pSTl33TQ66a1tyKyVrFWvEzaYoyMMxVcouAxIePq0n4oxxTj9qw+UyRp5lgiTsPetmk1MEmpOjDq8MptSigoa5NRYTGJdEoZ6jmPmpiK6SaatHOaadM4NW+E/xPsaqmrfCv4n2NVyfFjMH5EZX8VL/dojQTDLMRIE6nXpXnHHUR8LcdgHe2TLhYMCORnSD8VtvxyxRtYYMADDrvqN+dYThtm6cBHdO8rDDUhQ20nUxH9q42oVTUjr/Z5/duvfIIXypsp2HyfetDwvjVtctvK6ZlZCQ2gB+nLG5B0E9asLwzLfaIt2wkZmbSd5Sf6q4XB27hnMztnks4yzkEjT311qZTiyziaPh9zvMKLbJLi2cykwQ4GhAO0k1G3ZPxVhBeDWspMZVBMEfMQDXHDjdGe49rvO8MBVXNnHMZx/Y0auXES2DBskQSCPoB9pFZZNp3EvjimZ3iHAcJgrTNke441Afyg/JEwKhwV6AvduLYYh1RRIVm0KkbxzmtdxHDeKsFGHeJoVAaG0+TqNOVZTBYDIzLcTy6sBpmjpPIiBV4T3Llk5I8cBG6louquAWIlsrFTo2mg5b13wm+HxBRraKqAohDGSATqROm/vXCcMtBxcVgGYiWchtAJEDTSdOdA+L4rDpeYAPbuAQWVh9fssbEVCjudFVFpcs2KYOAcxTMplD3gnL0JPuOlCOP4prg7tL1pEIOcP5Tv9I0ms9gsTbz28+iq6uZ82YwRryG+9EuK9pbi3Xt91Zm2Sc2QA5dNN9udSsTTJTQN4ZZAuq2dWIJK5Z0j5Gxo1axdt7bW0Ykls2c/SNddZ9wI9qrcP4yMSCnco1wKdQCIB92aNTzol4I4O0pdM76MSNYgQBEzG/KrS75BRTfAdu8Lt4y0M9zIEGo01E7jptvVnhq4fD+VWO5GbPmDTA1/Ua1nsDjb7liUAYgBUUwzKu++8Tzotwy/wCSb1kWyBBBiCD1023pEk+iy4Cr8Nt3iLovrk84cOc2Y8iGnYQdP3qouBDz4XuzcHlZpIUj4kgU2M4hYjK6FGywAp0mY0j/AN068MtBFFvPLCSoOWZ+9U+rZNkvfvbtgXjbz8xmn7e9Zfi645EZba5khnDrJzazlVdcp9qvcZ4Sy2ZS/bIUiUI8wcbBTyJnY0Q4S3eANczK6DRhpIj2OvLerJ1yU+6KPDL9wjzf1BWGXlO4jfeaMtkYtZdiphWVQMpDD+pW5/BqK/gGLhhfBAAAGQE9STH/AEb1V4/h795Slq7qBooiJ6E79ddqjhsFFRs6fhdy/a/N8zC4SGtaEDYZokwar5WjJcErpl6gAkT7Hb9KvcAd7AHeOAT9QM5lnkRsfmjXEbrOVIVCmzMN/g9Kq5NOi21NFbs9fNkEklgDlIG7dJHLnWrwt8XEDARPI7iscb2vk+lpAaf+eo/aivZvigZmsk+ZeXvz15zpXT0GpafjkYNXgTjuXZoDVrhX8T7Gszx3tVh8I+S4SXicqiY6T0mrvYztJaxlyLYYHKTB+3P710p5I01ZjwY5blKuAJ+M4BsDMRGZZnnrtWQ7G9pEtEd4w0hVI/XlvW0/Fy8iW0NwSM6iPdjA/vXm9ni2FR1WxaIuMwElpy++2vPSuTqUm6aOzDotdrsdYa8GwYsZLku1y7mGR9mCKRpsDpQ3g4GIvMO873QCNYI6jp0q3xHjGDDZTaVm/quHbNGoA6b61z/5RbtIy4awoLbXFOUieaSP3pCT20kWk9zovXMWEDpnK5fLlC5Vidw//YqpY7WG2O67pbvIFzmB16RP71LwvtDlPd3ELm5GjecD4+aL8Y42mGAFnC2XzD0ERB/qMe9Qo06aJVlHhfHmOdW7q2IzKba5QN9OZnT96gxfaJLWUnOz6HOzeXL7CNf2qbh+MuavcNtAP6AMoAnYGNOVPje0CW2YPgbSsugz3DnOmwIUzpyo22+g5MzxTiz4nvC905AfKAAAem3KqfB+FJdY96GCxKsP6iTrBO9Ecf2jsXLdxUspbKwwVTOY/wCYkUZwOPssFNy3nKa2zJUgxr5NtYFNcnGNJC2/ZQ/wEWL5gOUlGAIOXKTqc46f81X7QLYZjZe2fyyxV0MkZjsxI223rVWMdbWyoYNnVZTKSBqdJE/GlDb9lcRnOcW2uDVsukTsdf1+1LU33Ij/AB9grJaCZNQFAg5hIA10IGwOlaXgeMtoQPMTljeSQu0bSdTWKvcPc3zZVSxXRsogQTOvt0rQ4Dhz2r1sXGUOvIn6Rzn3onHjsja1yaPC4k3GMq9vXys4l4GsGZrOdxiGvvOIVwNCp+oA7coq62KIcm15mzMG/N5jTYiN+lWHuXmtq1oeYMJmASBuDtNLTovuT4O7mNVLbJccq+hULvl25aDf9q74XdRWBdmQlSyhiTmk6/VtGn613iMT3+VM1wEj/wDPqDrEiuFxFq0VSy4Yhir955is8tPvyqr6C0iS/iLSEtcmCcjEc45/vVvBfloxBBDSbesSI59BQjtFgsQysUChFyuAAQTA84BgzUeFUtkLhhy3IKN8++k1DVq0S5O+hDFlbq34VFeSVGreXScoGo2rrh/aAXnMsFzGFH9cf5xyoB2nxilwLLScpW4w0y6wVAHLnNUuCAW8+gBAnXUn333p6gnG2Kkw52gxxt3FEHMARm5HkNPg0Q4H2nyaEQCZJUwdN99DQm5iFxFkm5OcJGfcgk/SRppP6UFw9hpA2MAz7np7mdqvHHFqmiU32jf/AOJWSWEKGYltBAYnYsBz6xVrE4g2irOhDNCDKM0nTLrFYrDYl7bxswnKcsifjmNG26VscPi2uqotxoAtxVBDJziQYOmuwpU8aj0XXPZQ7Q8MGKUujN3qiTP9Ucj+u9FPwistbxTLc0bu2gfBGaem4/WqNvjVq24TMG0AIy7RuCa1XYW6j4stbIK5GPUiSNJ6UzBOSkovoo4pdHf4mOVCFUW4QwOVgCDHzWOwuIu3WAOCtWV3lQubfQHQaH9q3Xb7FmxluBS0aQOc1l8BxTOCSX1MeZYH6QIq2pnU6ovGq7Gv4O5JNqzY10E21103j9oqDBrjleWs2gN57tRJnbQ0TfG2joSJA3CmRUlggwSWIOpaY+NJrNb+0XtME4riuNGIy9wq2tIZbSsT8iZq1e4lfKnIqtyjIusEzM6AaD9aILjbJMC4wP60nv2nMBiPdrczrynaj/ULXsoJjrzxCqnqBCyNOQAOvtQLigLXES5+awbztbAlUnSdNv0iK2qYUGSXUz9PIx7zTthAd2GXpA/90KVdE8GA7V8Sw1m0qWSO+DF1IETI2Y7EazWP/wASL3gzKXbQanUfcV6Bx/srZxV0FmbMgCqo0CidI0j33rK3OzV7DMue2rAswka/BBB5jrWmDVC5xOsRdAsozyBIAIM6e/3iifC2DKWAAE6iPf3qAcCc2oFuViVGuYE7TPPQVJwp7ttsrWm10kgwTPWKq1aFJGx7N2+7uXD3asrxo0eVhtGm0E/tU/F+BJddbtoraurvcZe9DAbBgWEQaF4i7dykQyjbMmp15ZInfnVK3xW6wKMHYCJiVn786Rtldodupchjij2cNaHftZe686KO7LADkDPtQMcTtW931YyoMypnWW5qdq1eNvhVBNsOxjKMgeD79Br1oEeC4o3C3fI1tiSLbgDLP9J9hyqtP7CSb6JeG3ItyjAgGN80ew0+dfaoPDW2Di2UDND6LA9yIn2onguFdy+ZGHPMoYjWPfcVHxG2+VslpSzCBDRBY6z8RVaZFccldGBtkNzWDpGusxz3qla4cvNmyQoiZ19zMmaK4bCjL5gcxXrP61n8dcu2bVxbdp1I0UgzA6iNxVoplX0D+K8NsW1OqWyCT5W+oHTzA9D/AM0Bs3TauHNsCQGOucbER9prrDYY3GPeKxbZWymFP3H71xfw5QQq3CSDMoevxqCK2Ri48MqEcNjAoC935SywDqQSYG/UEiomsKcS1sTlWLjLro3MaD46VNwWyWMZGWTIkGJn3Fa2xgwH1HmK6mBqAece5NUk9pKB5BIL3FgHLGaJ8ogbaBQdl9zV/BBUveTR3CHMTMwTMVV783Lj2mR1UBcrgHy9QOX6VXxXCLdx0ud46umkKpA057xSG77L3yW8fwZbl5zbVBcMmFnz9ZBiCefzWn/DbDC3iYzKT3bbDbUaVnrRNouVN0O+UZvqy6aRyA0mtV2EssMV5mLMLRlogGSOfXSmYG98QfRvbthW3E1H4G36RT0q6osXgU9IpvA2/SKVKgBeBt+kUvA2/SKVKgBeBt+kUvA2/SKVKgBeBt+kUvA2/SKVKgBeBt+kUvA2/SKelQA3gbfpFP4G36RSpUAN4G36RS8Db9IpUqAF4G36RS8Db9IpUqAF4G36RS8Db9IpUqAH8EnpFLwKekUqVAC8CnpFN4G36RSpUALwNv0in8CnpFKlQA3gbfpFS2rIX6RFKlQ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11" name="Picture 10" descr="https://encrypted-tbn3.gstatic.com/images?q=tbn:ANd9GcR90-UccUiJgSNpatqNk6aklecpZYPZrXyZ6-pLMcA_YtyLM95W"/>
          <p:cNvPicPr/>
          <p:nvPr/>
        </p:nvPicPr>
        <p:blipFill>
          <a:blip r:embed="rId6" cstate="print"/>
          <a:srcRect/>
          <a:stretch>
            <a:fillRect/>
          </a:stretch>
        </p:blipFill>
        <p:spPr bwMode="auto">
          <a:xfrm>
            <a:off x="6012160" y="0"/>
            <a:ext cx="3131840" cy="3429000"/>
          </a:xfrm>
          <a:prstGeom prst="rect">
            <a:avLst/>
          </a:prstGeom>
          <a:noFill/>
          <a:ln w="9525">
            <a:noFill/>
            <a:miter lim="800000"/>
            <a:headEnd/>
            <a:tailEnd/>
          </a:ln>
        </p:spPr>
      </p:pic>
      <p:sp>
        <p:nvSpPr>
          <p:cNvPr id="7172" name="AutoShape 4" descr="Image result for renaissance dam ethiopia"/>
          <p:cNvSpPr>
            <a:spLocks noChangeAspect="1" noChangeArrowheads="1"/>
          </p:cNvSpPr>
          <p:nvPr/>
        </p:nvSpPr>
        <p:spPr bwMode="auto">
          <a:xfrm>
            <a:off x="0" y="-136525"/>
            <a:ext cx="1285875" cy="857250"/>
          </a:xfrm>
          <a:prstGeom prst="rect">
            <a:avLst/>
          </a:prstGeom>
          <a:noFill/>
        </p:spPr>
        <p:txBody>
          <a:bodyPr vert="horz" wrap="square" lIns="91440" tIns="45720" rIns="91440" bIns="45720" numCol="1" anchor="t" anchorCtr="0" compatLnSpc="1">
            <a:prstTxWarp prst="textNoShape">
              <a:avLst/>
            </a:prstTxWarp>
          </a:bodyPr>
          <a:lstStyle/>
          <a:p>
            <a:endParaRPr lang="en-GB"/>
          </a:p>
        </p:txBody>
      </p:sp>
      <p:pic>
        <p:nvPicPr>
          <p:cNvPr id="7174" name="Picture 6" descr="GrandEthiopianRenaissanceDamSaliniRendition.jpg">
            <a:hlinkClick r:id="rId7"/>
          </p:cNvPr>
          <p:cNvPicPr>
            <a:picLocks noChangeAspect="1" noChangeArrowheads="1"/>
          </p:cNvPicPr>
          <p:nvPr/>
        </p:nvPicPr>
        <p:blipFill>
          <a:blip r:embed="rId8" cstate="print"/>
          <a:srcRect/>
          <a:stretch>
            <a:fillRect/>
          </a:stretch>
        </p:blipFill>
        <p:spPr bwMode="auto">
          <a:xfrm>
            <a:off x="7020272" y="3429000"/>
            <a:ext cx="2123728" cy="3240360"/>
          </a:xfrm>
          <a:prstGeom prst="rect">
            <a:avLst/>
          </a:prstGeom>
          <a:noFill/>
        </p:spPr>
      </p:pic>
      <p:sp>
        <p:nvSpPr>
          <p:cNvPr id="12" name="Rectangle 11"/>
          <p:cNvSpPr/>
          <p:nvPr/>
        </p:nvSpPr>
        <p:spPr>
          <a:xfrm>
            <a:off x="0" y="0"/>
            <a:ext cx="971600" cy="6669360"/>
          </a:xfrm>
          <a:prstGeom prst="rect">
            <a:avLst/>
          </a:prstGeom>
          <a:solidFill>
            <a:srgbClr val="00B050"/>
          </a:solidFill>
        </p:spPr>
        <p:style>
          <a:lnRef idx="2">
            <a:schemeClr val="accent1">
              <a:shade val="50000"/>
            </a:schemeClr>
          </a:lnRef>
          <a:fillRef idx="1">
            <a:schemeClr val="accent1"/>
          </a:fillRef>
          <a:effectRef idx="0">
            <a:schemeClr val="accent1"/>
          </a:effectRef>
          <a:fontRef idx="minor">
            <a:schemeClr val="lt1"/>
          </a:fontRef>
        </p:style>
        <p:txBody>
          <a:bodyPr vert="vert270" rtlCol="0" anchor="ctr"/>
          <a:lstStyle/>
          <a:p>
            <a:pPr algn="ctr"/>
            <a:r>
              <a:rPr lang="en-GB" sz="2400" dirty="0" smtClean="0">
                <a:latin typeface="Times New Roman" pitchFamily="18" charset="0"/>
                <a:cs typeface="Times New Roman" pitchFamily="18" charset="0"/>
              </a:rPr>
              <a:t>Some of the Ethiopian fascinating historic sites</a:t>
            </a:r>
            <a:endParaRPr lang="en-GB" sz="2400" dirty="0">
              <a:latin typeface="Times New Roman" pitchFamily="18" charset="0"/>
              <a:cs typeface="Times New Roman" pitchFamily="18" charset="0"/>
            </a:endParaRPr>
          </a:p>
        </p:txBody>
      </p:sp>
      <p:pic>
        <p:nvPicPr>
          <p:cNvPr id="13" name="Picture 12" descr="http://4.bp.blogspot.com/-YXALNZkWBHw/UWgt0sPDBhI/AAAAAAAAAc4/nYfsFYaMoCA/s320/DSC01333.JPG"/>
          <p:cNvPicPr/>
          <p:nvPr/>
        </p:nvPicPr>
        <p:blipFill>
          <a:blip r:embed="rId9" cstate="print"/>
          <a:srcRect/>
          <a:stretch>
            <a:fillRect/>
          </a:stretch>
        </p:blipFill>
        <p:spPr bwMode="auto">
          <a:xfrm>
            <a:off x="3563888" y="0"/>
            <a:ext cx="2448272" cy="3429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91680" y="188640"/>
            <a:ext cx="7128792" cy="216024"/>
          </a:xfrm>
        </p:spPr>
        <p:txBody>
          <a:bodyPr>
            <a:normAutofit fontScale="90000"/>
          </a:bodyPr>
          <a:lstStyle/>
          <a:p>
            <a:pPr algn="ctr"/>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III. The post-communist Ethiopia (1991- today)</a:t>
            </a:r>
            <a:r>
              <a:rPr lang="en-GB" sz="2400" dirty="0" smtClean="0">
                <a:latin typeface="Times New Roman" pitchFamily="18" charset="0"/>
                <a:cs typeface="Times New Roman" pitchFamily="18" charset="0"/>
              </a:rPr>
              <a:t/>
            </a:r>
            <a:br>
              <a:rPr lang="en-GB" sz="2400" dirty="0" smtClean="0">
                <a:latin typeface="Times New Roman" pitchFamily="18" charset="0"/>
                <a:cs typeface="Times New Roman" pitchFamily="18" charset="0"/>
              </a:rPr>
            </a:br>
            <a:endParaRPr lang="en-GB" sz="2400" dirty="0">
              <a:latin typeface="Times New Roman" pitchFamily="18" charset="0"/>
              <a:cs typeface="Times New Roman" pitchFamily="18" charset="0"/>
            </a:endParaRPr>
          </a:p>
        </p:txBody>
      </p:sp>
      <p:sp>
        <p:nvSpPr>
          <p:cNvPr id="3" name="Content Placeholder 2"/>
          <p:cNvSpPr>
            <a:spLocks noGrp="1"/>
          </p:cNvSpPr>
          <p:nvPr>
            <p:ph idx="1"/>
          </p:nvPr>
        </p:nvSpPr>
        <p:spPr>
          <a:xfrm>
            <a:off x="1115616" y="548680"/>
            <a:ext cx="7848872" cy="5976664"/>
          </a:xfrm>
        </p:spPr>
        <p:txBody>
          <a:bodyPr>
            <a:noAutofit/>
          </a:bodyPr>
          <a:lstStyle/>
          <a:p>
            <a:pPr algn="just"/>
            <a:r>
              <a:rPr lang="en-GB" sz="2000" dirty="0" smtClean="0">
                <a:latin typeface="Times New Roman" pitchFamily="18" charset="0"/>
                <a:cs typeface="Times New Roman" pitchFamily="18" charset="0"/>
              </a:rPr>
              <a:t>The Preamble of the Constitution of 1994 includes principles such as the sovereignty of the people, rule of law, democracy, development, fundamental rights and freedoms, equality and non-discrimination.</a:t>
            </a:r>
          </a:p>
          <a:p>
            <a:pPr algn="just"/>
            <a:r>
              <a:rPr lang="en-GB" sz="2000" dirty="0" smtClean="0">
                <a:latin typeface="Times New Roman" pitchFamily="18" charset="0"/>
                <a:cs typeface="Times New Roman" pitchFamily="18" charset="0"/>
              </a:rPr>
              <a:t>Chapter three of this Constitution is about </a:t>
            </a:r>
            <a:r>
              <a:rPr lang="en-GB" sz="2000" i="1" dirty="0" smtClean="0">
                <a:latin typeface="Times New Roman" pitchFamily="18" charset="0"/>
                <a:cs typeface="Times New Roman" pitchFamily="18" charset="0"/>
              </a:rPr>
              <a:t>Bill of Rights subdivided into two categories called Human Rights and Democratic Rights</a:t>
            </a:r>
            <a:r>
              <a:rPr lang="en-GB" sz="2000" dirty="0" smtClean="0">
                <a:latin typeface="Times New Roman" pitchFamily="18" charset="0"/>
                <a:cs typeface="Times New Roman" pitchFamily="18" charset="0"/>
              </a:rPr>
              <a:t>. </a:t>
            </a:r>
          </a:p>
          <a:p>
            <a:pPr algn="just"/>
            <a:r>
              <a:rPr lang="en-GB" sz="2000" dirty="0" smtClean="0">
                <a:latin typeface="Times New Roman" pitchFamily="18" charset="0"/>
                <a:cs typeface="Times New Roman" pitchFamily="18" charset="0"/>
              </a:rPr>
              <a:t>Currently, the relationship between State and religion in Ethiopia is governed by the Constitution of 1994 </a:t>
            </a:r>
          </a:p>
          <a:p>
            <a:pPr algn="just"/>
            <a:r>
              <a:rPr lang="en-GB" sz="2000" dirty="0" smtClean="0">
                <a:latin typeface="Times New Roman" pitchFamily="18" charset="0"/>
                <a:cs typeface="Times New Roman" pitchFamily="18" charset="0"/>
              </a:rPr>
              <a:t>In relation to the topic of this work, one very important item in the Constitution specifically provides for is </a:t>
            </a:r>
            <a:r>
              <a:rPr lang="en-GB" sz="2000" b="1" dirty="0" smtClean="0">
                <a:latin typeface="Times New Roman" pitchFamily="18" charset="0"/>
                <a:cs typeface="Times New Roman" pitchFamily="18" charset="0"/>
              </a:rPr>
              <a:t>religion and religious laws</a:t>
            </a:r>
          </a:p>
          <a:p>
            <a:pPr algn="just"/>
            <a:r>
              <a:rPr lang="en-GB" sz="2000" dirty="0" smtClean="0">
                <a:latin typeface="Times New Roman" pitchFamily="18" charset="0"/>
                <a:cs typeface="Times New Roman" pitchFamily="18" charset="0"/>
              </a:rPr>
              <a:t>According to the religious history in Ethiopia, all religions had their own impact during their time in shaping and complicating the constitutional history of the country</a:t>
            </a:r>
          </a:p>
          <a:p>
            <a:pPr algn="just"/>
            <a:r>
              <a:rPr lang="en-GB" sz="2000" dirty="0" smtClean="0">
                <a:latin typeface="Times New Roman" pitchFamily="18" charset="0"/>
                <a:cs typeface="Times New Roman" pitchFamily="18" charset="0"/>
              </a:rPr>
              <a:t>For example, at first Christianity replacing polytheism and Judaism became the State religion. </a:t>
            </a:r>
          </a:p>
          <a:p>
            <a:pPr algn="just"/>
            <a:r>
              <a:rPr lang="en-GB" sz="2000" dirty="0" smtClean="0">
                <a:latin typeface="Times New Roman" pitchFamily="18" charset="0"/>
                <a:cs typeface="Times New Roman" pitchFamily="18" charset="0"/>
              </a:rPr>
              <a:t>Then, another major religion, Islam, tried towards the end of the fifteenth century to supplant Christian Orthodoxy as the State religion, a violent attempt that caused huge damage to the Christian churches of the country </a:t>
            </a:r>
          </a:p>
          <a:p>
            <a:pPr algn="just"/>
            <a:endParaRPr lang="en-GB"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7704" y="274638"/>
            <a:ext cx="7025984" cy="202034"/>
          </a:xfrm>
        </p:spPr>
        <p:txBody>
          <a:bodyPr>
            <a:normAutofit fontScale="90000"/>
          </a:bodyPr>
          <a:lstStyle/>
          <a:p>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III. The post-communist </a:t>
            </a:r>
            <a:r>
              <a:rPr lang="en-GB" sz="2700" b="1" dirty="0" smtClean="0">
                <a:latin typeface="Times New Roman" pitchFamily="18" charset="0"/>
                <a:cs typeface="Times New Roman" pitchFamily="18" charset="0"/>
              </a:rPr>
              <a:t>Ethiopia</a:t>
            </a:r>
            <a:r>
              <a:rPr lang="en-GB" sz="2400" b="1" dirty="0" smtClean="0">
                <a:latin typeface="Times New Roman" pitchFamily="18" charset="0"/>
                <a:cs typeface="Times New Roman" pitchFamily="18" charset="0"/>
              </a:rPr>
              <a:t> (1991- today) cont.</a:t>
            </a:r>
            <a:r>
              <a:rPr lang="en-GB" sz="2400" dirty="0" smtClean="0">
                <a:latin typeface="Times New Roman" pitchFamily="18" charset="0"/>
                <a:cs typeface="Times New Roman" pitchFamily="18" charset="0"/>
              </a:rPr>
              <a:t/>
            </a:r>
            <a:br>
              <a:rPr lang="en-GB" sz="2400" dirty="0" smtClean="0">
                <a:latin typeface="Times New Roman" pitchFamily="18" charset="0"/>
                <a:cs typeface="Times New Roman" pitchFamily="18" charset="0"/>
              </a:rPr>
            </a:br>
            <a:endParaRPr lang="en-GB" sz="2400" dirty="0">
              <a:latin typeface="Times New Roman" pitchFamily="18" charset="0"/>
              <a:cs typeface="Times New Roman" pitchFamily="18" charset="0"/>
            </a:endParaRPr>
          </a:p>
        </p:txBody>
      </p:sp>
      <p:sp>
        <p:nvSpPr>
          <p:cNvPr id="3" name="Content Placeholder 2"/>
          <p:cNvSpPr>
            <a:spLocks noGrp="1"/>
          </p:cNvSpPr>
          <p:nvPr>
            <p:ph idx="1"/>
          </p:nvPr>
        </p:nvSpPr>
        <p:spPr>
          <a:xfrm>
            <a:off x="1115616" y="836712"/>
            <a:ext cx="7776864" cy="5544616"/>
          </a:xfrm>
        </p:spPr>
        <p:txBody>
          <a:bodyPr>
            <a:normAutofit/>
          </a:bodyPr>
          <a:lstStyle/>
          <a:p>
            <a:pPr algn="just"/>
            <a:r>
              <a:rPr lang="en-GB" sz="2000" dirty="0" smtClean="0">
                <a:latin typeface="Times New Roman" pitchFamily="18" charset="0"/>
                <a:cs typeface="Times New Roman" pitchFamily="18" charset="0"/>
              </a:rPr>
              <a:t>The status quo was re-established with the help of the Portuguese army., however, when Catholicism attempted to supplant Orthodoxy as the State religion, another violent civil war was embarked upon. </a:t>
            </a:r>
          </a:p>
          <a:p>
            <a:pPr algn="just"/>
            <a:r>
              <a:rPr lang="en-GB" sz="2000" b="1" dirty="0" smtClean="0">
                <a:latin typeface="Times New Roman" pitchFamily="18" charset="0"/>
                <a:cs typeface="Times New Roman" pitchFamily="18" charset="0"/>
              </a:rPr>
              <a:t>One of the aims of the 1994 Constitution was to heal these upheavals and realize the freedom of religion to all and clarify the separation of religion and State in clear terms. </a:t>
            </a:r>
          </a:p>
          <a:p>
            <a:pPr algn="just"/>
            <a:r>
              <a:rPr lang="en-GB" sz="2000" b="1" dirty="0" smtClean="0">
                <a:latin typeface="Times New Roman" pitchFamily="18" charset="0"/>
                <a:cs typeface="Times New Roman" pitchFamily="18" charset="0"/>
              </a:rPr>
              <a:t>In doing this the general principle which was laid down in Article 11 is that “state and religion are separate.”</a:t>
            </a:r>
          </a:p>
          <a:p>
            <a:pPr algn="just"/>
            <a:r>
              <a:rPr lang="en-GB" sz="2000" dirty="0" smtClean="0">
                <a:latin typeface="Times New Roman" pitchFamily="18" charset="0"/>
                <a:cs typeface="Times New Roman" pitchFamily="18" charset="0"/>
              </a:rPr>
              <a:t>This was followed by the important step that </a:t>
            </a:r>
            <a:r>
              <a:rPr lang="en-GB" sz="2000" b="1" dirty="0" smtClean="0">
                <a:latin typeface="Times New Roman" pitchFamily="18" charset="0"/>
                <a:cs typeface="Times New Roman" pitchFamily="18" charset="0"/>
              </a:rPr>
              <a:t>"there shall be no state religion”.</a:t>
            </a:r>
            <a:r>
              <a:rPr lang="en-GB" sz="2000" dirty="0" smtClean="0">
                <a:latin typeface="Times New Roman" pitchFamily="18" charset="0"/>
                <a:cs typeface="Times New Roman" pitchFamily="18" charset="0"/>
              </a:rPr>
              <a:t> </a:t>
            </a:r>
          </a:p>
          <a:p>
            <a:pPr algn="just"/>
            <a:r>
              <a:rPr lang="en-GB" sz="2000" dirty="0" smtClean="0">
                <a:latin typeface="Times New Roman" pitchFamily="18" charset="0"/>
                <a:cs typeface="Times New Roman" pitchFamily="18" charset="0"/>
              </a:rPr>
              <a:t>A further step added that “government shall not interfere in the affairs of religion; religion shall not interfere in the affairs of government.”</a:t>
            </a:r>
          </a:p>
          <a:p>
            <a:pPr algn="just"/>
            <a:r>
              <a:rPr lang="en-GB" sz="2000" dirty="0" smtClean="0">
                <a:latin typeface="Times New Roman" pitchFamily="18" charset="0"/>
                <a:cs typeface="Times New Roman" pitchFamily="18" charset="0"/>
              </a:rPr>
              <a:t>Article 3 guarantees equality of religions and article 25 states that discrimination based on religious grounds is constitutionally prohibited</a:t>
            </a:r>
          </a:p>
          <a:p>
            <a:pPr algn="just">
              <a:buNone/>
            </a:pPr>
            <a:endParaRPr lang="en-GB" sz="20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418058"/>
          </a:xfrm>
        </p:spPr>
        <p:txBody>
          <a:bodyPr>
            <a:normAutofit fontScale="90000"/>
          </a:bodyPr>
          <a:lstStyle/>
          <a:p>
            <a:pPr algn="ctr"/>
            <a:r>
              <a:rPr lang="en-GB" sz="2400" b="1" dirty="0" smtClean="0">
                <a:latin typeface="Times New Roman" pitchFamily="18" charset="0"/>
                <a:cs typeface="Times New Roman" pitchFamily="18" charset="0"/>
              </a:rPr>
              <a:t>III. The post-communist </a:t>
            </a:r>
            <a:r>
              <a:rPr lang="en-GB" sz="2700" b="1" dirty="0" smtClean="0">
                <a:latin typeface="Times New Roman" pitchFamily="18" charset="0"/>
                <a:cs typeface="Times New Roman" pitchFamily="18" charset="0"/>
              </a:rPr>
              <a:t>Ethiopia</a:t>
            </a:r>
            <a:r>
              <a:rPr lang="en-GB" sz="2400" b="1" dirty="0" smtClean="0">
                <a:latin typeface="Times New Roman" pitchFamily="18" charset="0"/>
                <a:cs typeface="Times New Roman" pitchFamily="18" charset="0"/>
              </a:rPr>
              <a:t> (1991- today) cont.</a:t>
            </a:r>
            <a:r>
              <a:rPr lang="en-GB" sz="2400" dirty="0" smtClean="0">
                <a:latin typeface="Times New Roman" pitchFamily="18" charset="0"/>
                <a:cs typeface="Times New Roman" pitchFamily="18" charset="0"/>
              </a:rPr>
              <a:t/>
            </a:r>
            <a:br>
              <a:rPr lang="en-GB" sz="2400" dirty="0" smtClean="0">
                <a:latin typeface="Times New Roman" pitchFamily="18" charset="0"/>
                <a:cs typeface="Times New Roman" pitchFamily="18" charset="0"/>
              </a:rPr>
            </a:br>
            <a:endParaRPr lang="en-GB" sz="2400" dirty="0">
              <a:latin typeface="Times New Roman" pitchFamily="18" charset="0"/>
              <a:cs typeface="Times New Roman" pitchFamily="18" charset="0"/>
            </a:endParaRPr>
          </a:p>
        </p:txBody>
      </p:sp>
      <p:sp>
        <p:nvSpPr>
          <p:cNvPr id="3" name="Content Placeholder 2"/>
          <p:cNvSpPr>
            <a:spLocks noGrp="1"/>
          </p:cNvSpPr>
          <p:nvPr>
            <p:ph idx="1"/>
          </p:nvPr>
        </p:nvSpPr>
        <p:spPr>
          <a:xfrm>
            <a:off x="1259632" y="692696"/>
            <a:ext cx="7632848" cy="5688632"/>
          </a:xfrm>
        </p:spPr>
        <p:txBody>
          <a:bodyPr>
            <a:normAutofit fontScale="92500" lnSpcReduction="10000"/>
          </a:bodyPr>
          <a:lstStyle/>
          <a:p>
            <a:pPr algn="just"/>
            <a:r>
              <a:rPr lang="en-GB" sz="2000" dirty="0" smtClean="0">
                <a:latin typeface="Times New Roman" pitchFamily="18" charset="0"/>
                <a:cs typeface="Times New Roman" pitchFamily="18" charset="0"/>
              </a:rPr>
              <a:t>After a deeper analysis of these articles: </a:t>
            </a:r>
          </a:p>
          <a:p>
            <a:pPr lvl="1" algn="just"/>
            <a:r>
              <a:rPr lang="en-GB" sz="2000" dirty="0" smtClean="0">
                <a:latin typeface="Times New Roman" pitchFamily="18" charset="0"/>
                <a:cs typeface="Times New Roman" pitchFamily="18" charset="0"/>
              </a:rPr>
              <a:t>one can say that the 1994 Constitution envisages a democratic society in which pluralism of belief is an essential feature.</a:t>
            </a:r>
          </a:p>
          <a:p>
            <a:pPr lvl="1" algn="just"/>
            <a:r>
              <a:rPr lang="en-GB" sz="2000" dirty="0" smtClean="0">
                <a:latin typeface="Times New Roman" pitchFamily="18" charset="0"/>
                <a:cs typeface="Times New Roman" pitchFamily="18" charset="0"/>
              </a:rPr>
              <a:t>it would suffice to say that Ethiopian secularism is </a:t>
            </a:r>
            <a:r>
              <a:rPr lang="en-GB" sz="2000" dirty="0" smtClean="0">
                <a:solidFill>
                  <a:srgbClr val="FF0000"/>
                </a:solidFill>
                <a:latin typeface="Times New Roman" pitchFamily="18" charset="0"/>
                <a:cs typeface="Times New Roman" pitchFamily="18" charset="0"/>
              </a:rPr>
              <a:t>not simply about removing religion from societal life, but about removing it from state affairs  </a:t>
            </a:r>
          </a:p>
          <a:p>
            <a:pPr lvl="1" algn="just"/>
            <a:r>
              <a:rPr lang="en-GB" sz="2000" dirty="0" smtClean="0">
                <a:latin typeface="Times New Roman" pitchFamily="18" charset="0"/>
                <a:cs typeface="Times New Roman" pitchFamily="18" charset="0"/>
              </a:rPr>
              <a:t>E.g., all religions can appoint chaplains in hospitals, universities, prison and the army; however, they must cover all the related costs because the government does not finance religious activities.</a:t>
            </a:r>
          </a:p>
          <a:p>
            <a:pPr lvl="1" algn="just"/>
            <a:r>
              <a:rPr lang="en-GB" sz="2000" dirty="0" smtClean="0">
                <a:latin typeface="Times New Roman" pitchFamily="18" charset="0"/>
                <a:cs typeface="Times New Roman" pitchFamily="18" charset="0"/>
              </a:rPr>
              <a:t>The Constitution also celebrates religious pluralism, for example, by recognising religious holydays as public holydays and inviting religious leaders to use the public media to forward their religious messages  and disseminate their social and development activities</a:t>
            </a:r>
          </a:p>
          <a:p>
            <a:pPr algn="just"/>
            <a:r>
              <a:rPr lang="en-GB" sz="2000" dirty="0" smtClean="0">
                <a:latin typeface="Times New Roman" pitchFamily="18" charset="0"/>
                <a:cs typeface="Times New Roman" pitchFamily="18" charset="0"/>
              </a:rPr>
              <a:t>Another important aspect of the Constitution in relation to religious freedom is about marital, personal and family rights. </a:t>
            </a:r>
          </a:p>
          <a:p>
            <a:pPr algn="just"/>
            <a:r>
              <a:rPr lang="en-GB" sz="2000" dirty="0" smtClean="0">
                <a:latin typeface="Times New Roman" pitchFamily="18" charset="0"/>
                <a:cs typeface="Times New Roman" pitchFamily="18" charset="0"/>
              </a:rPr>
              <a:t>According to article 34, issues related to marriage such as the marriageable age, full consent to enter marriage, protection of family by the State are all recognised by the constitution. </a:t>
            </a:r>
            <a:r>
              <a:rPr lang="en-GB" sz="2000" dirty="0" smtClean="0">
                <a:solidFill>
                  <a:srgbClr val="FF0000"/>
                </a:solidFill>
                <a:latin typeface="Times New Roman" pitchFamily="18" charset="0"/>
                <a:cs typeface="Times New Roman" pitchFamily="18" charset="0"/>
              </a:rPr>
              <a:t>This is meant to protect the family as the natural and fundamental unit of society</a:t>
            </a:r>
            <a:endParaRPr lang="en-GB" sz="2000" dirty="0" smtClean="0">
              <a:latin typeface="Times New Roman" pitchFamily="18" charset="0"/>
              <a:cs typeface="Times New Roman" pitchFamily="18" charset="0"/>
            </a:endParaRPr>
          </a:p>
          <a:p>
            <a:pPr algn="just"/>
            <a:endParaRPr lang="en-GB" sz="2000" dirty="0" smtClean="0">
              <a:latin typeface="Times New Roman" pitchFamily="18" charset="0"/>
              <a:cs typeface="Times New Roman" pitchFamily="18" charset="0"/>
            </a:endParaRPr>
          </a:p>
          <a:p>
            <a:pPr algn="just"/>
            <a:endParaRPr lang="en-GB" sz="2200"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620688"/>
            <a:ext cx="7848872" cy="6048672"/>
          </a:xfrm>
        </p:spPr>
        <p:txBody>
          <a:bodyPr>
            <a:noAutofit/>
          </a:bodyPr>
          <a:lstStyle/>
          <a:p>
            <a:pPr algn="just"/>
            <a:r>
              <a:rPr lang="en-GB" sz="2000" dirty="0" smtClean="0">
                <a:latin typeface="Times New Roman" pitchFamily="18" charset="0"/>
                <a:cs typeface="Times New Roman" pitchFamily="18" charset="0"/>
              </a:rPr>
              <a:t>The State recognises the validity of marriages based on systems of religious or cultural laws. </a:t>
            </a:r>
          </a:p>
          <a:p>
            <a:pPr algn="just"/>
            <a:r>
              <a:rPr lang="en-GB" sz="2000" dirty="0" smtClean="0">
                <a:latin typeface="Times New Roman" pitchFamily="18" charset="0"/>
                <a:cs typeface="Times New Roman" pitchFamily="18" charset="0"/>
              </a:rPr>
              <a:t>When personal or family disputes arise, the State encourages the parties in the conflict to resolve their issue by religious law/ cultural law</a:t>
            </a:r>
          </a:p>
          <a:p>
            <a:pPr algn="just"/>
            <a:r>
              <a:rPr lang="en-GB" sz="2000" dirty="0" smtClean="0">
                <a:latin typeface="Times New Roman" pitchFamily="18" charset="0"/>
                <a:cs typeface="Times New Roman" pitchFamily="18" charset="0"/>
              </a:rPr>
              <a:t>However, </a:t>
            </a:r>
            <a:r>
              <a:rPr lang="en-GB" sz="2000" b="1" dirty="0" smtClean="0">
                <a:latin typeface="Times New Roman" pitchFamily="18" charset="0"/>
                <a:cs typeface="Times New Roman" pitchFamily="18" charset="0"/>
              </a:rPr>
              <a:t>it is naïve to think of the freedom of religion and separation between State and religion as limitless issues</a:t>
            </a:r>
            <a:r>
              <a:rPr lang="en-GB" sz="2000" dirty="0" smtClean="0">
                <a:latin typeface="Times New Roman" pitchFamily="18" charset="0"/>
                <a:cs typeface="Times New Roman" pitchFamily="18" charset="0"/>
              </a:rPr>
              <a:t>. </a:t>
            </a:r>
          </a:p>
          <a:p>
            <a:pPr algn="just"/>
            <a:r>
              <a:rPr lang="en-GB" sz="2000" dirty="0" smtClean="0">
                <a:latin typeface="Times New Roman" pitchFamily="18" charset="0"/>
                <a:cs typeface="Times New Roman" pitchFamily="18" charset="0"/>
              </a:rPr>
              <a:t>Rights and freedom come to their limits at the point where they violate the rights and freedoms of others. </a:t>
            </a:r>
          </a:p>
          <a:p>
            <a:pPr lvl="1" algn="just"/>
            <a:r>
              <a:rPr lang="en-GB" sz="1600" dirty="0" smtClean="0">
                <a:latin typeface="Times New Roman" pitchFamily="18" charset="0"/>
                <a:cs typeface="Times New Roman" pitchFamily="18" charset="0"/>
              </a:rPr>
              <a:t>For example, if religion A violates the religious freedom of religion B, this is a violation of the Constitution and the government has an obligation to intervene.</a:t>
            </a:r>
          </a:p>
          <a:p>
            <a:pPr lvl="1" algn="just"/>
            <a:r>
              <a:rPr lang="en-GB" sz="2000" dirty="0" smtClean="0">
                <a:latin typeface="Times New Roman" pitchFamily="18" charset="0"/>
                <a:cs typeface="Times New Roman" pitchFamily="18" charset="0"/>
              </a:rPr>
              <a:t>all religions must respect the constitutional minimum requirement as it is important for the enjoyment of any religion or belief</a:t>
            </a:r>
          </a:p>
          <a:p>
            <a:pPr algn="just"/>
            <a:r>
              <a:rPr lang="en-GB" sz="2000" dirty="0" smtClean="0">
                <a:latin typeface="Times New Roman" pitchFamily="18" charset="0"/>
                <a:cs typeface="Times New Roman" pitchFamily="18" charset="0"/>
              </a:rPr>
              <a:t>The Constitution has allowed multiple sources of law.  For example, it recognises the ethno-linguistic and religious diversity in the country and provides the framework for the independent validity of non-State laws such as customary and religious laws as far as they coincide with human rights and constitutional principles.</a:t>
            </a:r>
          </a:p>
          <a:p>
            <a:pPr lvl="1" algn="just"/>
            <a:endParaRPr lang="en-GB" sz="2000" dirty="0" smtClean="0">
              <a:latin typeface="Times New Roman" pitchFamily="18" charset="0"/>
              <a:cs typeface="Times New Roman" pitchFamily="18" charset="0"/>
            </a:endParaRPr>
          </a:p>
          <a:p>
            <a:pPr algn="just"/>
            <a:endParaRPr lang="en-GB" sz="2000" dirty="0" smtClean="0">
              <a:latin typeface="Times New Roman" pitchFamily="18" charset="0"/>
              <a:cs typeface="Times New Roman" pitchFamily="18" charset="0"/>
            </a:endParaRPr>
          </a:p>
        </p:txBody>
      </p:sp>
      <p:sp>
        <p:nvSpPr>
          <p:cNvPr id="6" name="Title 1"/>
          <p:cNvSpPr>
            <a:spLocks noGrp="1"/>
          </p:cNvSpPr>
          <p:nvPr>
            <p:ph type="title"/>
          </p:nvPr>
        </p:nvSpPr>
        <p:spPr>
          <a:xfrm>
            <a:off x="1435100" y="274639"/>
            <a:ext cx="7499350" cy="130026"/>
          </a:xfrm>
        </p:spPr>
        <p:txBody>
          <a:bodyPr>
            <a:normAutofit fontScale="90000"/>
          </a:bodyPr>
          <a:lstStyle/>
          <a:p>
            <a:pPr algn="ctr"/>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III. The post-communist </a:t>
            </a:r>
            <a:r>
              <a:rPr lang="en-GB" sz="2700" b="1" dirty="0" smtClean="0">
                <a:latin typeface="Times New Roman" pitchFamily="18" charset="0"/>
                <a:cs typeface="Times New Roman" pitchFamily="18" charset="0"/>
              </a:rPr>
              <a:t>Ethiopia</a:t>
            </a:r>
            <a:r>
              <a:rPr lang="en-GB" sz="2400" b="1" dirty="0" smtClean="0">
                <a:latin typeface="Times New Roman" pitchFamily="18" charset="0"/>
                <a:cs typeface="Times New Roman" pitchFamily="18" charset="0"/>
              </a:rPr>
              <a:t> (1991- today) cont.</a:t>
            </a:r>
            <a:r>
              <a:rPr lang="en-GB" sz="2400" dirty="0" smtClean="0">
                <a:latin typeface="Times New Roman" pitchFamily="18" charset="0"/>
                <a:cs typeface="Times New Roman" pitchFamily="18" charset="0"/>
              </a:rPr>
              <a:t/>
            </a:r>
            <a:br>
              <a:rPr lang="en-GB" sz="2400" dirty="0" smtClean="0">
                <a:latin typeface="Times New Roman" pitchFamily="18" charset="0"/>
                <a:cs typeface="Times New Roman" pitchFamily="18" charset="0"/>
              </a:rPr>
            </a:br>
            <a:endParaRPr lang="en-GB" sz="24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418058"/>
          </a:xfrm>
        </p:spPr>
        <p:txBody>
          <a:bodyPr>
            <a:normAutofit fontScale="90000"/>
          </a:bodyPr>
          <a:lstStyle/>
          <a:p>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III. The post-communist </a:t>
            </a:r>
            <a:r>
              <a:rPr lang="en-GB" sz="2700" b="1" dirty="0" smtClean="0">
                <a:latin typeface="Times New Roman" pitchFamily="18" charset="0"/>
                <a:cs typeface="Times New Roman" pitchFamily="18" charset="0"/>
              </a:rPr>
              <a:t>Ethiopia</a:t>
            </a:r>
            <a:r>
              <a:rPr lang="en-GB" sz="2400" b="1" dirty="0" smtClean="0">
                <a:latin typeface="Times New Roman" pitchFamily="18" charset="0"/>
                <a:cs typeface="Times New Roman" pitchFamily="18" charset="0"/>
              </a:rPr>
              <a:t> (1991- today) cont.</a:t>
            </a:r>
            <a:r>
              <a:rPr lang="en-GB" sz="2400" dirty="0" smtClean="0">
                <a:latin typeface="Times New Roman" pitchFamily="18" charset="0"/>
                <a:cs typeface="Times New Roman" pitchFamily="18" charset="0"/>
              </a:rPr>
              <a:t/>
            </a:r>
            <a:br>
              <a:rPr lang="en-GB" sz="2400" dirty="0" smtClean="0">
                <a:latin typeface="Times New Roman" pitchFamily="18" charset="0"/>
                <a:cs typeface="Times New Roman" pitchFamily="18" charset="0"/>
              </a:rPr>
            </a:br>
            <a:endParaRPr lang="en-GB" sz="2400" dirty="0"/>
          </a:p>
        </p:txBody>
      </p:sp>
      <p:sp>
        <p:nvSpPr>
          <p:cNvPr id="3" name="Content Placeholder 2"/>
          <p:cNvSpPr>
            <a:spLocks noGrp="1"/>
          </p:cNvSpPr>
          <p:nvPr>
            <p:ph idx="1"/>
          </p:nvPr>
        </p:nvSpPr>
        <p:spPr>
          <a:xfrm>
            <a:off x="1259632" y="980728"/>
            <a:ext cx="7674056" cy="5400600"/>
          </a:xfrm>
        </p:spPr>
        <p:txBody>
          <a:bodyPr>
            <a:normAutofit/>
          </a:bodyPr>
          <a:lstStyle/>
          <a:p>
            <a:pPr algn="just"/>
            <a:r>
              <a:rPr lang="en-GB" sz="2000" dirty="0" smtClean="0">
                <a:latin typeface="Times New Roman" pitchFamily="18" charset="0"/>
                <a:cs typeface="Times New Roman" pitchFamily="18" charset="0"/>
              </a:rPr>
              <a:t>Therefore, the principles and articles of the 1994 Constitution are the framework for the Ethiopian </a:t>
            </a:r>
            <a:r>
              <a:rPr lang="en-GB" sz="2000" dirty="0" smtClean="0">
                <a:solidFill>
                  <a:srgbClr val="FF0000"/>
                </a:solidFill>
                <a:latin typeface="Times New Roman" pitchFamily="18" charset="0"/>
                <a:cs typeface="Times New Roman" pitchFamily="18" charset="0"/>
              </a:rPr>
              <a:t>model of legal pluralism. </a:t>
            </a:r>
            <a:endParaRPr lang="en-GB" sz="2000" dirty="0" smtClean="0">
              <a:latin typeface="Times New Roman" pitchFamily="18" charset="0"/>
              <a:cs typeface="Times New Roman" pitchFamily="18" charset="0"/>
            </a:endParaRPr>
          </a:p>
          <a:p>
            <a:pPr algn="just">
              <a:buNone/>
            </a:pPr>
            <a:r>
              <a:rPr lang="en-GB" sz="2000" dirty="0" smtClean="0"/>
              <a:t>   </a:t>
            </a:r>
          </a:p>
          <a:p>
            <a:pPr algn="just">
              <a:buNone/>
            </a:pPr>
            <a:r>
              <a:rPr lang="en-GB" sz="2000" dirty="0" smtClean="0">
                <a:latin typeface="Times New Roman" pitchFamily="18" charset="0"/>
                <a:cs typeface="Times New Roman" pitchFamily="18" charset="0"/>
              </a:rPr>
              <a:t>     From what we have seen up to now, it seems that the 1994 Constitution of Ethiopian is one of those widely accepted constitutional document.</a:t>
            </a:r>
          </a:p>
          <a:p>
            <a:pPr algn="just">
              <a:buNone/>
            </a:pPr>
            <a:r>
              <a:rPr lang="en-GB" sz="2000" dirty="0" smtClean="0"/>
              <a:t> </a:t>
            </a:r>
          </a:p>
          <a:p>
            <a:pPr algn="just">
              <a:buNone/>
            </a:pPr>
            <a:r>
              <a:rPr lang="en-GB" sz="2000" b="1" dirty="0" smtClean="0">
                <a:latin typeface="Times New Roman" pitchFamily="18" charset="0"/>
                <a:cs typeface="Times New Roman" pitchFamily="18" charset="0"/>
              </a:rPr>
              <a:t>  What is the problem now?</a:t>
            </a:r>
          </a:p>
          <a:p>
            <a:pPr algn="just">
              <a:buNone/>
            </a:pPr>
            <a:r>
              <a:rPr lang="en-GB" sz="2000" b="1" dirty="0" smtClean="0">
                <a:latin typeface="Times New Roman" pitchFamily="18" charset="0"/>
                <a:cs typeface="Times New Roman" pitchFamily="18" charset="0"/>
              </a:rPr>
              <a:t> </a:t>
            </a:r>
          </a:p>
          <a:p>
            <a:pPr algn="just">
              <a:buNone/>
            </a:pPr>
            <a:r>
              <a:rPr lang="en-GB" sz="2000" b="1" dirty="0" smtClean="0">
                <a:latin typeface="Times New Roman" pitchFamily="18" charset="0"/>
                <a:cs typeface="Times New Roman" pitchFamily="18" charset="0"/>
              </a:rPr>
              <a:t> What should we do to solve our problem?</a:t>
            </a:r>
          </a:p>
          <a:p>
            <a:pPr algn="just">
              <a:buNone/>
            </a:pPr>
            <a:r>
              <a:rPr lang="en-GB" sz="2000" dirty="0" smtClean="0">
                <a:latin typeface="Times New Roman" pitchFamily="18" charset="0"/>
                <a:cs typeface="Times New Roman" pitchFamily="18" charset="0"/>
              </a:rPr>
              <a:t>   </a:t>
            </a:r>
            <a:endParaRPr lang="en-GB" sz="18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15616" y="260648"/>
            <a:ext cx="7776864" cy="6264696"/>
          </a:xfrm>
        </p:spPr>
        <p:txBody>
          <a:bodyPr>
            <a:normAutofit fontScale="92500" lnSpcReduction="10000"/>
          </a:bodyPr>
          <a:lstStyle/>
          <a:p>
            <a:pPr algn="just">
              <a:buNone/>
            </a:pPr>
            <a:r>
              <a:rPr lang="en-GB" sz="2200" dirty="0" smtClean="0">
                <a:latin typeface="Times New Roman" pitchFamily="18" charset="0"/>
                <a:cs typeface="Times New Roman" pitchFamily="18" charset="0"/>
              </a:rPr>
              <a:t>    As indicated in the book </a:t>
            </a:r>
            <a:r>
              <a:rPr lang="en-GB" sz="2200" b="1" u="sng" dirty="0" smtClean="0">
                <a:latin typeface="Times New Roman" pitchFamily="18" charset="0"/>
                <a:cs typeface="Times New Roman" pitchFamily="18" charset="0"/>
              </a:rPr>
              <a:t>"Religion and Society: New perspectives from Turkey by Professor Ali </a:t>
            </a:r>
            <a:r>
              <a:rPr lang="en-GB" sz="2200" b="1" u="sng" dirty="0" err="1" smtClean="0">
                <a:latin typeface="Times New Roman" pitchFamily="18" charset="0"/>
                <a:cs typeface="Times New Roman" pitchFamily="18" charset="0"/>
              </a:rPr>
              <a:t>Bardakoglu</a:t>
            </a:r>
            <a:r>
              <a:rPr lang="en-GB" sz="2200" b="1" u="sng" dirty="0" smtClean="0">
                <a:latin typeface="Times New Roman" pitchFamily="18" charset="0"/>
                <a:cs typeface="Times New Roman" pitchFamily="18" charset="0"/>
              </a:rPr>
              <a:t>; Ankara 2008</a:t>
            </a:r>
            <a:r>
              <a:rPr lang="en-GB" sz="2200" dirty="0" smtClean="0">
                <a:latin typeface="Times New Roman" pitchFamily="18" charset="0"/>
                <a:cs typeface="Times New Roman" pitchFamily="18" charset="0"/>
              </a:rPr>
              <a:t>, </a:t>
            </a:r>
          </a:p>
          <a:p>
            <a:pPr algn="just">
              <a:buNone/>
            </a:pPr>
            <a:r>
              <a:rPr lang="en-GB" sz="2200" dirty="0" smtClean="0">
                <a:latin typeface="Times New Roman" pitchFamily="18" charset="0"/>
                <a:cs typeface="Times New Roman" pitchFamily="18" charset="0"/>
              </a:rPr>
              <a:t>Humanity is faced by three basic problems in this world</a:t>
            </a:r>
          </a:p>
          <a:p>
            <a:pPr lvl="1" algn="just"/>
            <a:r>
              <a:rPr lang="en-GB" sz="2200" dirty="0" smtClean="0">
                <a:latin typeface="Times New Roman" pitchFamily="18" charset="0"/>
                <a:cs typeface="Times New Roman" pitchFamily="18" charset="0"/>
              </a:rPr>
              <a:t>Poverty and backwardness and a lack of adequate dialogue, </a:t>
            </a:r>
          </a:p>
          <a:p>
            <a:pPr lvl="1" algn="just"/>
            <a:r>
              <a:rPr lang="en-GB" sz="2200" dirty="0" smtClean="0">
                <a:latin typeface="Times New Roman" pitchFamily="18" charset="0"/>
                <a:cs typeface="Times New Roman" pitchFamily="18" charset="0"/>
              </a:rPr>
              <a:t>a lack of tolerance and impatience with differences and issues concerning coexisting together in peace with such dissimilarities.</a:t>
            </a:r>
          </a:p>
          <a:p>
            <a:pPr lvl="1" algn="just"/>
            <a:r>
              <a:rPr lang="en-GB" sz="2200" dirty="0" smtClean="0">
                <a:latin typeface="Times New Roman" pitchFamily="18" charset="0"/>
                <a:cs typeface="Times New Roman" pitchFamily="18" charset="0"/>
              </a:rPr>
              <a:t>The third factor is what globalization poses as well in addition to the multiple advantages it may have. </a:t>
            </a:r>
          </a:p>
          <a:p>
            <a:pPr lvl="1" algn="just"/>
            <a:r>
              <a:rPr lang="en-GB" sz="2200" dirty="0" smtClean="0">
                <a:latin typeface="Times New Roman" pitchFamily="18" charset="0"/>
                <a:cs typeface="Times New Roman" pitchFamily="18" charset="0"/>
              </a:rPr>
              <a:t>For example, any incident or ideology can easily be circulated for good or bad at instant seconds around the world, therefore "problems of dialogue and tolerance" at any corner of the globe can very easily sweep across continents at a very short period of time. </a:t>
            </a:r>
          </a:p>
          <a:p>
            <a:pPr algn="just"/>
            <a:r>
              <a:rPr lang="en-GB" sz="2200" b="1" dirty="0" smtClean="0">
                <a:latin typeface="Times New Roman" pitchFamily="18" charset="0"/>
                <a:cs typeface="Times New Roman" pitchFamily="18" charset="0"/>
              </a:rPr>
              <a:t>Hence, global, regional and national alliance to redress issues of poverty, dialogue and concerted effort is more demanding today compared to the Prior centuries</a:t>
            </a:r>
            <a:r>
              <a:rPr lang="en-GB" sz="2200" dirty="0" smtClean="0">
                <a:latin typeface="Times New Roman" pitchFamily="18" charset="0"/>
                <a:cs typeface="Times New Roman" pitchFamily="18" charset="0"/>
              </a:rPr>
              <a:t>. </a:t>
            </a:r>
          </a:p>
          <a:p>
            <a:pPr algn="just"/>
            <a:r>
              <a:rPr lang="en-GB" sz="2200" dirty="0" smtClean="0">
                <a:latin typeface="Times New Roman" pitchFamily="18" charset="0"/>
                <a:cs typeface="Times New Roman" pitchFamily="18" charset="0"/>
              </a:rPr>
              <a:t>These are objective vulnerabilities we are faced with at this modern word' Specifically in Ethiopia; we are victims of Poverty, slowly degrading asset of tolerance and coexistence which could lead to unwanted consequences for the people of Ethiopia/Africa/ all humanity'</a:t>
            </a:r>
          </a:p>
          <a:p>
            <a:endParaRPr lang="en-GB"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88640"/>
            <a:ext cx="7498080" cy="432048"/>
          </a:xfrm>
        </p:spPr>
        <p:txBody>
          <a:bodyPr>
            <a:normAutofit fontScale="90000"/>
          </a:bodyPr>
          <a:lstStyle/>
          <a:p>
            <a:pPr algn="ctr"/>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General Remarks</a:t>
            </a:r>
            <a:r>
              <a:rPr lang="en-GB" sz="2200" dirty="0" smtClean="0">
                <a:latin typeface="Times New Roman" pitchFamily="18" charset="0"/>
                <a:cs typeface="Times New Roman" pitchFamily="18" charset="0"/>
              </a:rPr>
              <a:t/>
            </a:r>
            <a:br>
              <a:rPr lang="en-GB" sz="2200" dirty="0" smtClean="0">
                <a:latin typeface="Times New Roman" pitchFamily="18" charset="0"/>
                <a:cs typeface="Times New Roman" pitchFamily="18" charset="0"/>
              </a:rPr>
            </a:br>
            <a:r>
              <a:rPr lang="en-GB" sz="2000" dirty="0" smtClean="0"/>
              <a:t/>
            </a:r>
            <a:br>
              <a:rPr lang="en-GB" sz="2000" dirty="0" smtClean="0"/>
            </a:br>
            <a:r>
              <a:rPr lang="en-GB" sz="2400" dirty="0" smtClean="0">
                <a:latin typeface="Times New Roman" pitchFamily="18" charset="0"/>
                <a:cs typeface="Times New Roman" pitchFamily="18" charset="0"/>
              </a:rPr>
              <a:t/>
            </a:r>
            <a:br>
              <a:rPr lang="en-GB" sz="2400" dirty="0" smtClean="0">
                <a:latin typeface="Times New Roman" pitchFamily="18" charset="0"/>
                <a:cs typeface="Times New Roman" pitchFamily="18" charset="0"/>
              </a:rPr>
            </a:br>
            <a:endParaRPr lang="en-GB" sz="2400" dirty="0">
              <a:latin typeface="Times New Roman" pitchFamily="18" charset="0"/>
              <a:cs typeface="Times New Roman" pitchFamily="18" charset="0"/>
            </a:endParaRPr>
          </a:p>
        </p:txBody>
      </p:sp>
      <p:sp>
        <p:nvSpPr>
          <p:cNvPr id="3" name="Content Placeholder 2"/>
          <p:cNvSpPr>
            <a:spLocks noGrp="1"/>
          </p:cNvSpPr>
          <p:nvPr>
            <p:ph idx="1"/>
          </p:nvPr>
        </p:nvSpPr>
        <p:spPr>
          <a:xfrm>
            <a:off x="1187624" y="692696"/>
            <a:ext cx="7704856" cy="5760640"/>
          </a:xfrm>
        </p:spPr>
        <p:txBody>
          <a:bodyPr>
            <a:normAutofit fontScale="47500" lnSpcReduction="20000"/>
          </a:bodyPr>
          <a:lstStyle/>
          <a:p>
            <a:pPr lvl="0" algn="ctr">
              <a:buNone/>
            </a:pPr>
            <a:r>
              <a:rPr lang="en-CA" sz="4200" b="1" dirty="0" smtClean="0">
                <a:latin typeface="Times New Roman" pitchFamily="18" charset="0"/>
                <a:cs typeface="Times New Roman" pitchFamily="18" charset="0"/>
              </a:rPr>
              <a:t>Some ground rules for living together </a:t>
            </a:r>
          </a:p>
          <a:p>
            <a:pPr lvl="0" algn="ctr">
              <a:buNone/>
            </a:pPr>
            <a:endParaRPr lang="en-CA" sz="4200" b="1" dirty="0" smtClean="0">
              <a:latin typeface="Times New Roman" pitchFamily="18" charset="0"/>
              <a:cs typeface="Times New Roman" pitchFamily="18" charset="0"/>
            </a:endParaRPr>
          </a:p>
          <a:p>
            <a:pPr lvl="0" algn="just"/>
            <a:r>
              <a:rPr lang="en-CA" sz="3600" b="1" dirty="0" smtClean="0">
                <a:latin typeface="Times New Roman" pitchFamily="18" charset="0"/>
                <a:cs typeface="Times New Roman" pitchFamily="18" charset="0"/>
              </a:rPr>
              <a:t>Respect the faith, religion and culture of others</a:t>
            </a:r>
            <a:endParaRPr lang="en-GB" sz="3600" dirty="0" smtClean="0">
              <a:latin typeface="Times New Roman" pitchFamily="18" charset="0"/>
              <a:cs typeface="Times New Roman" pitchFamily="18" charset="0"/>
            </a:endParaRPr>
          </a:p>
          <a:p>
            <a:pPr lvl="1" algn="just"/>
            <a:r>
              <a:rPr lang="en-CA" sz="3600" dirty="0" smtClean="0">
                <a:latin typeface="Times New Roman" pitchFamily="18" charset="0"/>
                <a:cs typeface="Times New Roman" pitchFamily="18" charset="0"/>
              </a:rPr>
              <a:t>To respect a person means to respect who he/she is.</a:t>
            </a:r>
            <a:endParaRPr lang="en-GB" sz="3600" dirty="0" smtClean="0">
              <a:latin typeface="Times New Roman" pitchFamily="18" charset="0"/>
              <a:cs typeface="Times New Roman" pitchFamily="18" charset="0"/>
            </a:endParaRPr>
          </a:p>
          <a:p>
            <a:pPr lvl="1" algn="just"/>
            <a:r>
              <a:rPr lang="en-CA" sz="3600" dirty="0" smtClean="0">
                <a:latin typeface="Times New Roman" pitchFamily="18" charset="0"/>
                <a:cs typeface="Times New Roman" pitchFamily="18" charset="0"/>
              </a:rPr>
              <a:t>Our faith and culture are large parts of our identity and need to be respected.</a:t>
            </a:r>
            <a:endParaRPr lang="en-GB" sz="3600" dirty="0" smtClean="0">
              <a:latin typeface="Times New Roman" pitchFamily="18" charset="0"/>
              <a:cs typeface="Times New Roman" pitchFamily="18" charset="0"/>
            </a:endParaRPr>
          </a:p>
          <a:p>
            <a:pPr lvl="0" algn="just"/>
            <a:r>
              <a:rPr lang="en-CA" sz="3600" b="1" dirty="0" smtClean="0">
                <a:latin typeface="Times New Roman" pitchFamily="18" charset="0"/>
                <a:cs typeface="Times New Roman" pitchFamily="18" charset="0"/>
              </a:rPr>
              <a:t>The truth of other religions and cultures</a:t>
            </a:r>
            <a:endParaRPr lang="en-GB" sz="3600" dirty="0" smtClean="0">
              <a:latin typeface="Times New Roman" pitchFamily="18" charset="0"/>
              <a:cs typeface="Times New Roman" pitchFamily="18" charset="0"/>
            </a:endParaRPr>
          </a:p>
          <a:p>
            <a:pPr lvl="1" algn="just"/>
            <a:r>
              <a:rPr lang="en-CA" sz="3600" dirty="0" smtClean="0">
                <a:latin typeface="Times New Roman" pitchFamily="18" charset="0"/>
                <a:cs typeface="Times New Roman" pitchFamily="18" charset="0"/>
              </a:rPr>
              <a:t>Despite the differences in our beliefs and cultural backgrounds, it is important to appreciate and respect what others hold to be true.</a:t>
            </a:r>
            <a:endParaRPr lang="en-GB" sz="3600" dirty="0" smtClean="0">
              <a:latin typeface="Times New Roman" pitchFamily="18" charset="0"/>
              <a:cs typeface="Times New Roman" pitchFamily="18" charset="0"/>
            </a:endParaRPr>
          </a:p>
          <a:p>
            <a:pPr lvl="0" algn="just"/>
            <a:r>
              <a:rPr lang="en-CA" sz="3600" b="1" dirty="0" smtClean="0">
                <a:latin typeface="Times New Roman" pitchFamily="18" charset="0"/>
                <a:cs typeface="Times New Roman" pitchFamily="18" charset="0"/>
              </a:rPr>
              <a:t>Accept the importance of religion and cultures</a:t>
            </a:r>
            <a:endParaRPr lang="en-GB" sz="3600" dirty="0" smtClean="0">
              <a:latin typeface="Times New Roman" pitchFamily="18" charset="0"/>
              <a:cs typeface="Times New Roman" pitchFamily="18" charset="0"/>
            </a:endParaRPr>
          </a:p>
          <a:p>
            <a:pPr lvl="1" algn="just"/>
            <a:r>
              <a:rPr lang="en-CA" sz="3600" dirty="0" smtClean="0">
                <a:latin typeface="Times New Roman" pitchFamily="18" charset="0"/>
                <a:cs typeface="Times New Roman" pitchFamily="18" charset="0"/>
              </a:rPr>
              <a:t>Religious and cultural backgrounds, even with their different forms, they are important for human beings and their happiness.</a:t>
            </a:r>
            <a:endParaRPr lang="en-GB" sz="3600" dirty="0" smtClean="0">
              <a:latin typeface="Times New Roman" pitchFamily="18" charset="0"/>
              <a:cs typeface="Times New Roman" pitchFamily="18" charset="0"/>
            </a:endParaRPr>
          </a:p>
          <a:p>
            <a:pPr lvl="1" algn="just"/>
            <a:r>
              <a:rPr lang="en-CA" sz="3600" dirty="0" smtClean="0">
                <a:latin typeface="Times New Roman" pitchFamily="18" charset="0"/>
                <a:cs typeface="Times New Roman" pitchFamily="18" charset="0"/>
              </a:rPr>
              <a:t>Religious and cultural differences are signs of human diversity.</a:t>
            </a:r>
            <a:endParaRPr lang="en-GB" sz="3600" dirty="0" smtClean="0">
              <a:latin typeface="Times New Roman" pitchFamily="18" charset="0"/>
              <a:cs typeface="Times New Roman" pitchFamily="18" charset="0"/>
            </a:endParaRPr>
          </a:p>
          <a:p>
            <a:pPr lvl="1" algn="just"/>
            <a:r>
              <a:rPr lang="en-CA" sz="3600" dirty="0" smtClean="0">
                <a:latin typeface="Times New Roman" pitchFamily="18" charset="0"/>
                <a:cs typeface="Times New Roman" pitchFamily="18" charset="0"/>
              </a:rPr>
              <a:t>All religions and cultures should celebrate this diversity while recognizing our oneness as human beings.</a:t>
            </a:r>
            <a:endParaRPr lang="en-GB" sz="3600" dirty="0" smtClean="0">
              <a:latin typeface="Times New Roman" pitchFamily="18" charset="0"/>
              <a:cs typeface="Times New Roman" pitchFamily="18" charset="0"/>
            </a:endParaRPr>
          </a:p>
          <a:p>
            <a:pPr lvl="0" algn="just"/>
            <a:r>
              <a:rPr lang="en-CA" sz="3600" b="1" dirty="0" smtClean="0">
                <a:latin typeface="Times New Roman" pitchFamily="18" charset="0"/>
                <a:cs typeface="Times New Roman" pitchFamily="18" charset="0"/>
              </a:rPr>
              <a:t>The need for continuous dialogue =</a:t>
            </a:r>
            <a:r>
              <a:rPr lang="en-CA" sz="3600" dirty="0" smtClean="0">
                <a:latin typeface="Times New Roman" pitchFamily="18" charset="0"/>
                <a:cs typeface="Times New Roman" pitchFamily="18" charset="0"/>
              </a:rPr>
              <a:t> </a:t>
            </a:r>
            <a:r>
              <a:rPr lang="en-GB" sz="3600" dirty="0" smtClean="0">
                <a:latin typeface="Times New Roman" pitchFamily="18" charset="0"/>
                <a:cs typeface="Times New Roman" pitchFamily="18" charset="0"/>
              </a:rPr>
              <a:t>a conversation between persons</a:t>
            </a:r>
          </a:p>
          <a:p>
            <a:pPr lvl="1" algn="just"/>
            <a:r>
              <a:rPr lang="en-US" sz="3600" dirty="0" smtClean="0">
                <a:latin typeface="Times New Roman" pitchFamily="18" charset="0"/>
                <a:cs typeface="Times New Roman" pitchFamily="18" charset="0"/>
              </a:rPr>
              <a:t>In dialogue participants give witness to what they believe and inherit as culture, deepen their religious and cultural commitment, and seek to understand the other’s way of life.</a:t>
            </a:r>
            <a:endParaRPr lang="en-GB" sz="3600" dirty="0" smtClean="0">
              <a:latin typeface="Times New Roman" pitchFamily="18" charset="0"/>
              <a:cs typeface="Times New Roman" pitchFamily="18" charset="0"/>
            </a:endParaRPr>
          </a:p>
          <a:p>
            <a:pPr lvl="1" algn="just"/>
            <a:r>
              <a:rPr lang="en-CA" sz="3600" dirty="0" smtClean="0">
                <a:latin typeface="Times New Roman" pitchFamily="18" charset="0"/>
                <a:cs typeface="Times New Roman" pitchFamily="18" charset="0"/>
              </a:rPr>
              <a:t>E</a:t>
            </a:r>
            <a:r>
              <a:rPr lang="en-GB" sz="3600" dirty="0" smtClean="0">
                <a:latin typeface="Times New Roman" pitchFamily="18" charset="0"/>
                <a:cs typeface="Times New Roman" pitchFamily="18" charset="0"/>
              </a:rPr>
              <a:t>each participant  learns from the other, so that both can grow</a:t>
            </a:r>
          </a:p>
          <a:p>
            <a:pPr lvl="1" algn="just"/>
            <a:r>
              <a:rPr lang="en-GB" sz="3600" dirty="0" smtClean="0">
                <a:latin typeface="Times New Roman" pitchFamily="18" charset="0"/>
                <a:cs typeface="Times New Roman" pitchFamily="18" charset="0"/>
              </a:rPr>
              <a:t>in spite of all obstacles in dialogue both parties attempt to communicate, to explain, to enlighten, to understand each other’s view</a:t>
            </a:r>
          </a:p>
          <a:p>
            <a:pPr algn="just"/>
            <a:endParaRPr lang="en-GB"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274042"/>
          </a:xfrm>
        </p:spPr>
        <p:txBody>
          <a:bodyPr>
            <a:normAutofit fontScale="90000"/>
          </a:bodyPr>
          <a:lstStyle/>
          <a:p>
            <a:pPr algn="ctr"/>
            <a:r>
              <a:rPr lang="en-CA" sz="2000" b="1" dirty="0" smtClean="0"/>
              <a:t/>
            </a:r>
            <a:br>
              <a:rPr lang="en-CA" sz="2000" b="1" dirty="0" smtClean="0"/>
            </a:br>
            <a:r>
              <a:rPr lang="en-CA" sz="2700" b="1" dirty="0" smtClean="0">
                <a:effectLst/>
                <a:latin typeface="Times New Roman" pitchFamily="18" charset="0"/>
                <a:cs typeface="Times New Roman" pitchFamily="18" charset="0"/>
              </a:rPr>
              <a:t>Dialogue</a:t>
            </a:r>
            <a:r>
              <a:rPr lang="en-GB" sz="2000" dirty="0" smtClean="0"/>
              <a:t/>
            </a:r>
            <a:br>
              <a:rPr lang="en-GB" sz="2000" dirty="0" smtClean="0"/>
            </a:br>
            <a:endParaRPr lang="en-GB" sz="2400" dirty="0">
              <a:latin typeface="Times New Roman" pitchFamily="18" charset="0"/>
              <a:cs typeface="Times New Roman" pitchFamily="18" charset="0"/>
            </a:endParaRPr>
          </a:p>
        </p:txBody>
      </p:sp>
      <p:sp>
        <p:nvSpPr>
          <p:cNvPr id="3" name="Content Placeholder 2"/>
          <p:cNvSpPr>
            <a:spLocks noGrp="1"/>
          </p:cNvSpPr>
          <p:nvPr>
            <p:ph idx="1"/>
          </p:nvPr>
        </p:nvSpPr>
        <p:spPr>
          <a:xfrm>
            <a:off x="1187624" y="620688"/>
            <a:ext cx="7776864" cy="5832648"/>
          </a:xfrm>
        </p:spPr>
        <p:txBody>
          <a:bodyPr>
            <a:normAutofit fontScale="85000" lnSpcReduction="20000"/>
          </a:bodyPr>
          <a:lstStyle/>
          <a:p>
            <a:pPr>
              <a:buNone/>
            </a:pPr>
            <a:r>
              <a:rPr lang="en-CA" sz="2400" b="1" dirty="0" smtClean="0">
                <a:latin typeface="Times New Roman" pitchFamily="18" charset="0"/>
                <a:cs typeface="Times New Roman" pitchFamily="18" charset="0"/>
              </a:rPr>
              <a:t>Some goals of  Dialogue </a:t>
            </a:r>
          </a:p>
          <a:p>
            <a:pPr>
              <a:buNone/>
            </a:pPr>
            <a:r>
              <a:rPr lang="en-CA" sz="2400" b="1" dirty="0" smtClean="0">
                <a:latin typeface="Times New Roman" pitchFamily="18" charset="0"/>
                <a:cs typeface="Times New Roman" pitchFamily="18" charset="0"/>
              </a:rPr>
              <a:t>Tolerance</a:t>
            </a:r>
            <a:endParaRPr lang="en-GB" sz="2400" dirty="0" smtClean="0">
              <a:latin typeface="Times New Roman" pitchFamily="18" charset="0"/>
              <a:cs typeface="Times New Roman" pitchFamily="18" charset="0"/>
            </a:endParaRPr>
          </a:p>
          <a:p>
            <a:pPr lvl="1"/>
            <a:r>
              <a:rPr lang="en-CA" sz="2000" dirty="0" smtClean="0">
                <a:latin typeface="Times New Roman" pitchFamily="18" charset="0"/>
                <a:cs typeface="Times New Roman" pitchFamily="18" charset="0"/>
              </a:rPr>
              <a:t>To be tolerant means to respect the rights and differences of others, but not to be afraid to speak out when the beliefs, cultures and legal practices of another bring about injustice.  </a:t>
            </a:r>
            <a:endParaRPr lang="en-GB" sz="2000" dirty="0" smtClean="0">
              <a:latin typeface="Times New Roman" pitchFamily="18" charset="0"/>
              <a:cs typeface="Times New Roman" pitchFamily="18" charset="0"/>
            </a:endParaRPr>
          </a:p>
          <a:p>
            <a:pPr>
              <a:buNone/>
            </a:pPr>
            <a:r>
              <a:rPr lang="en-CA" sz="2400" b="1" dirty="0" smtClean="0">
                <a:latin typeface="Times New Roman" pitchFamily="18" charset="0"/>
                <a:cs typeface="Times New Roman" pitchFamily="18" charset="0"/>
              </a:rPr>
              <a:t>Interaction</a:t>
            </a:r>
            <a:endParaRPr lang="en-GB" sz="2400" dirty="0" smtClean="0">
              <a:latin typeface="Times New Roman" pitchFamily="18" charset="0"/>
              <a:cs typeface="Times New Roman" pitchFamily="18" charset="0"/>
            </a:endParaRPr>
          </a:p>
          <a:p>
            <a:pPr lvl="1"/>
            <a:r>
              <a:rPr lang="en-CA" sz="2000" dirty="0" smtClean="0">
                <a:latin typeface="Times New Roman" pitchFamily="18" charset="0"/>
                <a:cs typeface="Times New Roman" pitchFamily="18" charset="0"/>
              </a:rPr>
              <a:t>Religions, cultures and legal practices must dialogue with each other, not just live peacefully alongside each other..  </a:t>
            </a:r>
            <a:endParaRPr lang="en-GB" sz="2000" dirty="0" smtClean="0">
              <a:latin typeface="Times New Roman" pitchFamily="18" charset="0"/>
              <a:cs typeface="Times New Roman" pitchFamily="18" charset="0"/>
            </a:endParaRPr>
          </a:p>
          <a:p>
            <a:pPr>
              <a:buNone/>
            </a:pPr>
            <a:r>
              <a:rPr lang="en-US" sz="2100" b="1" dirty="0" smtClean="0">
                <a:latin typeface="Times New Roman" pitchFamily="18" charset="0"/>
                <a:cs typeface="Times New Roman" pitchFamily="18" charset="0"/>
              </a:rPr>
              <a:t>Examples of forms of dialogue</a:t>
            </a:r>
          </a:p>
          <a:p>
            <a:pPr lvl="1">
              <a:buNone/>
            </a:pPr>
            <a:r>
              <a:rPr lang="en-US" sz="2400" b="1" dirty="0" smtClean="0">
                <a:latin typeface="Times New Roman" pitchFamily="18" charset="0"/>
                <a:cs typeface="Times New Roman" pitchFamily="18" charset="0"/>
              </a:rPr>
              <a:t>The Dialogue of Everyday Life </a:t>
            </a:r>
            <a:endParaRPr lang="en-GB" sz="2400" dirty="0" smtClean="0">
              <a:latin typeface="Times New Roman" pitchFamily="18" charset="0"/>
              <a:cs typeface="Times New Roman" pitchFamily="18" charset="0"/>
            </a:endParaRPr>
          </a:p>
          <a:p>
            <a:pPr lvl="1" algn="just"/>
            <a:r>
              <a:rPr lang="en-US" sz="2200" dirty="0" smtClean="0">
                <a:latin typeface="Times New Roman" pitchFamily="18" charset="0"/>
                <a:cs typeface="Times New Roman" pitchFamily="18" charset="0"/>
              </a:rPr>
              <a:t>It is a dialogue of courtesy, openness, and becoming good neighbors.</a:t>
            </a:r>
            <a:endParaRPr lang="en-GB" sz="2200" dirty="0" smtClean="0">
              <a:latin typeface="Times New Roman" pitchFamily="18" charset="0"/>
              <a:cs typeface="Times New Roman" pitchFamily="18" charset="0"/>
            </a:endParaRPr>
          </a:p>
          <a:p>
            <a:pPr lvl="1" algn="just"/>
            <a:r>
              <a:rPr lang="en-US" sz="2200" dirty="0" smtClean="0">
                <a:latin typeface="Times New Roman" pitchFamily="18" charset="0"/>
                <a:cs typeface="Times New Roman" pitchFamily="18" charset="0"/>
              </a:rPr>
              <a:t>It means sharing what we have in common: our joys and sorrows, helping the needy, understanding the challenges others face living as part of a minority religion or culture.</a:t>
            </a:r>
            <a:endParaRPr lang="en-GB" sz="2200" dirty="0" smtClean="0">
              <a:latin typeface="Times New Roman" pitchFamily="18" charset="0"/>
              <a:cs typeface="Times New Roman" pitchFamily="18" charset="0"/>
            </a:endParaRPr>
          </a:p>
          <a:p>
            <a:pPr lvl="1">
              <a:buNone/>
            </a:pPr>
            <a:r>
              <a:rPr lang="en-US" sz="2400" b="1" dirty="0" smtClean="0">
                <a:latin typeface="Times New Roman" pitchFamily="18" charset="0"/>
                <a:cs typeface="Times New Roman" pitchFamily="18" charset="0"/>
              </a:rPr>
              <a:t>The Dialogue of action or deeds </a:t>
            </a:r>
            <a:endParaRPr lang="en-GB" sz="2400" dirty="0" smtClean="0">
              <a:latin typeface="Times New Roman" pitchFamily="18" charset="0"/>
              <a:cs typeface="Times New Roman" pitchFamily="18" charset="0"/>
            </a:endParaRPr>
          </a:p>
          <a:p>
            <a:pPr lvl="1" algn="just"/>
            <a:r>
              <a:rPr lang="en-US" sz="2200" dirty="0" smtClean="0">
                <a:latin typeface="Times New Roman" pitchFamily="18" charset="0"/>
                <a:cs typeface="Times New Roman" pitchFamily="18" charset="0"/>
              </a:rPr>
              <a:t>concern for others, for their full development as persons and their need for freedom</a:t>
            </a:r>
            <a:endParaRPr lang="en-GB" sz="2200" dirty="0" smtClean="0">
              <a:latin typeface="Times New Roman" pitchFamily="18" charset="0"/>
              <a:cs typeface="Times New Roman" pitchFamily="18" charset="0"/>
            </a:endParaRPr>
          </a:p>
          <a:p>
            <a:pPr lvl="1" algn="just"/>
            <a:r>
              <a:rPr lang="en-US" sz="2200" dirty="0" smtClean="0">
                <a:latin typeface="Times New Roman" pitchFamily="18" charset="0"/>
                <a:cs typeface="Times New Roman" pitchFamily="18" charset="0"/>
              </a:rPr>
              <a:t>working with each other for the well-being of humanity, to safeguard the rights of individuals, promote people’s aspirations for happiness, show solidarity with the victims of injustice, and struggle for peace and justice.</a:t>
            </a:r>
            <a:endParaRPr lang="en-GB" sz="2200" dirty="0" smtClean="0">
              <a:latin typeface="Times New Roman" pitchFamily="18" charset="0"/>
              <a:cs typeface="Times New Roman" pitchFamily="18" charset="0"/>
            </a:endParaRPr>
          </a:p>
          <a:p>
            <a:endParaRPr lang="en-GB" sz="2000" dirty="0">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187624" y="404664"/>
            <a:ext cx="7746064" cy="5843736"/>
          </a:xfrm>
        </p:spPr>
        <p:txBody>
          <a:bodyPr/>
          <a:lstStyle/>
          <a:p>
            <a:endParaRPr lang="en-GB" dirty="0" smtClean="0"/>
          </a:p>
          <a:p>
            <a:endParaRPr lang="en-GB" dirty="0" smtClean="0"/>
          </a:p>
          <a:p>
            <a:pPr algn="ctr">
              <a:buNone/>
            </a:pPr>
            <a:r>
              <a:rPr lang="en-GB" sz="9600" i="1" dirty="0" smtClean="0">
                <a:latin typeface="Times New Roman" pitchFamily="18" charset="0"/>
                <a:cs typeface="Times New Roman" pitchFamily="18" charset="0"/>
              </a:rPr>
              <a:t>Thank You!</a:t>
            </a:r>
            <a:endParaRPr lang="en-GB" sz="9600" i="1" dirty="0">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60648"/>
            <a:ext cx="7498080" cy="288032"/>
          </a:xfrm>
        </p:spPr>
        <p:txBody>
          <a:bodyPr>
            <a:noAutofit/>
          </a:bodyPr>
          <a:lstStyle/>
          <a:p>
            <a:pPr algn="ctr"/>
            <a:r>
              <a:rPr lang="en-GB" sz="2400" b="1" dirty="0" smtClean="0">
                <a:solidFill>
                  <a:schemeClr val="tx1"/>
                </a:solidFill>
                <a:effectLst/>
                <a:latin typeface="Times New Roman" pitchFamily="18" charset="0"/>
                <a:cs typeface="Times New Roman" pitchFamily="18" charset="0"/>
              </a:rPr>
              <a:t>Outline</a:t>
            </a:r>
            <a:endParaRPr lang="en-GB" sz="2400" b="1" dirty="0">
              <a:solidFill>
                <a:schemeClr val="tx1"/>
              </a:solidFill>
              <a:effectLst/>
              <a:latin typeface="Times New Roman" pitchFamily="18" charset="0"/>
              <a:cs typeface="Times New Roman" pitchFamily="18" charset="0"/>
            </a:endParaRPr>
          </a:p>
        </p:txBody>
      </p:sp>
      <p:sp>
        <p:nvSpPr>
          <p:cNvPr id="3" name="Content Placeholder 2"/>
          <p:cNvSpPr>
            <a:spLocks noGrp="1"/>
          </p:cNvSpPr>
          <p:nvPr>
            <p:ph idx="1"/>
          </p:nvPr>
        </p:nvSpPr>
        <p:spPr>
          <a:xfrm>
            <a:off x="1043608" y="620688"/>
            <a:ext cx="7920880" cy="5832648"/>
          </a:xfrm>
        </p:spPr>
        <p:txBody>
          <a:bodyPr>
            <a:normAutofit/>
          </a:bodyPr>
          <a:lstStyle/>
          <a:p>
            <a:pPr algn="ctr">
              <a:buNone/>
            </a:pPr>
            <a:r>
              <a:rPr lang="en-GB" sz="2000" b="1" dirty="0" smtClean="0">
                <a:latin typeface="Times New Roman" pitchFamily="18" charset="0"/>
                <a:cs typeface="Times New Roman" pitchFamily="18" charset="0"/>
              </a:rPr>
              <a:t>Law and Religion in Ethiopia</a:t>
            </a:r>
            <a:endParaRPr lang="en-GB" sz="2000" dirty="0" smtClean="0">
              <a:latin typeface="Times New Roman" pitchFamily="18" charset="0"/>
              <a:cs typeface="Times New Roman" pitchFamily="18" charset="0"/>
            </a:endParaRPr>
          </a:p>
          <a:p>
            <a:pPr marL="653796" indent="-571500">
              <a:lnSpc>
                <a:spcPct val="150000"/>
              </a:lnSpc>
              <a:buNone/>
            </a:pPr>
            <a:r>
              <a:rPr lang="en-GB" sz="1800" b="1" dirty="0" smtClean="0">
                <a:latin typeface="Times New Roman" pitchFamily="18" charset="0"/>
                <a:cs typeface="Times New Roman" pitchFamily="18" charset="0"/>
              </a:rPr>
              <a:t>I. Imperial Ethiopia : </a:t>
            </a:r>
            <a:r>
              <a:rPr lang="en-GB" sz="2000" b="1" dirty="0" smtClean="0">
                <a:latin typeface="Times New Roman" pitchFamily="18" charset="0"/>
                <a:cs typeface="Times New Roman" pitchFamily="18" charset="0"/>
              </a:rPr>
              <a:t>The Period 1434 -1974</a:t>
            </a:r>
            <a:endParaRPr lang="en-US" sz="2000" b="1" dirty="0" smtClean="0">
              <a:latin typeface="Times New Roman" pitchFamily="18" charset="0"/>
              <a:cs typeface="Times New Roman" pitchFamily="18" charset="0"/>
            </a:endParaRPr>
          </a:p>
          <a:p>
            <a:pPr marL="928116" lvl="1" indent="-571500">
              <a:lnSpc>
                <a:spcPct val="150000"/>
              </a:lnSpc>
              <a:buFont typeface="Arial" pitchFamily="34" charset="0"/>
              <a:buChar char="•"/>
            </a:pPr>
            <a:r>
              <a:rPr lang="en-US" sz="2200" dirty="0" smtClean="0">
                <a:latin typeface="Times New Roman" pitchFamily="18" charset="0"/>
                <a:cs typeface="Times New Roman" pitchFamily="18" charset="0"/>
              </a:rPr>
              <a:t>The period before 1434</a:t>
            </a:r>
          </a:p>
          <a:p>
            <a:pPr marL="928116" lvl="1" indent="-571500">
              <a:lnSpc>
                <a:spcPct val="150000"/>
              </a:lnSpc>
              <a:buFont typeface="Arial" pitchFamily="34" charset="0"/>
              <a:buChar char="•"/>
            </a:pPr>
            <a:r>
              <a:rPr lang="en-GB" sz="2200" dirty="0" smtClean="0">
                <a:latin typeface="Times New Roman" pitchFamily="18" charset="0"/>
                <a:cs typeface="Times New Roman" pitchFamily="18" charset="0"/>
              </a:rPr>
              <a:t>The era of Modern Codified Laws (1931-1974 )</a:t>
            </a:r>
          </a:p>
          <a:p>
            <a:pPr marL="2007108" lvl="6" indent="-571500">
              <a:lnSpc>
                <a:spcPct val="150000"/>
              </a:lnSpc>
              <a:buFont typeface="Arial" pitchFamily="34" charset="0"/>
              <a:buChar char="•"/>
            </a:pPr>
            <a:r>
              <a:rPr lang="en-GB" sz="1900" dirty="0" smtClean="0">
                <a:latin typeface="Times New Roman" pitchFamily="18" charset="0"/>
                <a:cs typeface="Times New Roman" pitchFamily="18" charset="0"/>
              </a:rPr>
              <a:t>Written imperial constitutions</a:t>
            </a:r>
          </a:p>
          <a:p>
            <a:pPr marL="2007108" lvl="6" indent="-571500">
              <a:lnSpc>
                <a:spcPct val="150000"/>
              </a:lnSpc>
              <a:buFont typeface="Arial" pitchFamily="34" charset="0"/>
              <a:buChar char="•"/>
            </a:pPr>
            <a:r>
              <a:rPr lang="en-GB" sz="1900" dirty="0" smtClean="0">
                <a:latin typeface="Times New Roman" pitchFamily="18" charset="0"/>
                <a:cs typeface="Times New Roman" pitchFamily="18" charset="0"/>
              </a:rPr>
              <a:t>The Civil Code of 1960 and other laws</a:t>
            </a:r>
          </a:p>
          <a:p>
            <a:pPr>
              <a:buNone/>
            </a:pPr>
            <a:r>
              <a:rPr lang="en-GB" sz="1800" b="1" dirty="0" smtClean="0">
                <a:latin typeface="Times New Roman" pitchFamily="18" charset="0"/>
                <a:cs typeface="Times New Roman" pitchFamily="18" charset="0"/>
              </a:rPr>
              <a:t>II. The Communist Era (1974 -1991)</a:t>
            </a:r>
            <a:endParaRPr lang="en-GB" sz="1800" dirty="0" smtClean="0">
              <a:latin typeface="Times New Roman" pitchFamily="18" charset="0"/>
              <a:cs typeface="Times New Roman" pitchFamily="18" charset="0"/>
            </a:endParaRPr>
          </a:p>
          <a:p>
            <a:pPr lvl="1" algn="just"/>
            <a:r>
              <a:rPr lang="en-GB" sz="2200" dirty="0" smtClean="0">
                <a:latin typeface="Times New Roman" pitchFamily="18" charset="0"/>
                <a:cs typeface="Times New Roman" pitchFamily="18" charset="0"/>
              </a:rPr>
              <a:t>The 1987 Constitution </a:t>
            </a:r>
          </a:p>
          <a:p>
            <a:pPr lvl="5" algn="just"/>
            <a:r>
              <a:rPr lang="en-GB" dirty="0" smtClean="0">
                <a:latin typeface="Times New Roman" pitchFamily="18" charset="0"/>
                <a:cs typeface="Times New Roman" pitchFamily="18" charset="0"/>
              </a:rPr>
              <a:t>separation model of state &amp; religion </a:t>
            </a:r>
          </a:p>
          <a:p>
            <a:pPr>
              <a:buNone/>
            </a:pPr>
            <a:r>
              <a:rPr lang="en-GB" sz="1800" b="1" dirty="0" smtClean="0">
                <a:latin typeface="Times New Roman" pitchFamily="18" charset="0"/>
                <a:cs typeface="Times New Roman" pitchFamily="18" charset="0"/>
              </a:rPr>
              <a:t>III. The post-communist Ethiopia (1991- today)</a:t>
            </a:r>
            <a:endParaRPr lang="en-GB" sz="1800" dirty="0" smtClean="0">
              <a:latin typeface="Times New Roman" pitchFamily="18" charset="0"/>
              <a:cs typeface="Times New Roman" pitchFamily="18" charset="0"/>
            </a:endParaRPr>
          </a:p>
          <a:p>
            <a:pPr lvl="1"/>
            <a:r>
              <a:rPr lang="en-GB" sz="2200" dirty="0" smtClean="0">
                <a:latin typeface="Times New Roman" pitchFamily="18" charset="0"/>
                <a:cs typeface="Times New Roman" pitchFamily="18" charset="0"/>
              </a:rPr>
              <a:t>The 1994 Constitution </a:t>
            </a:r>
          </a:p>
          <a:p>
            <a:pPr lvl="4"/>
            <a:r>
              <a:rPr lang="en-GB" sz="1900" dirty="0" smtClean="0">
                <a:latin typeface="Times New Roman" pitchFamily="18" charset="0"/>
                <a:cs typeface="Times New Roman" pitchFamily="18" charset="0"/>
              </a:rPr>
              <a:t>Separation model</a:t>
            </a:r>
          </a:p>
          <a:p>
            <a:pPr>
              <a:buNone/>
            </a:pPr>
            <a:r>
              <a:rPr lang="en-GB" sz="1900" b="1" dirty="0" smtClean="0">
                <a:latin typeface="Times New Roman" pitchFamily="18" charset="0"/>
                <a:cs typeface="Times New Roman" pitchFamily="18" charset="0"/>
              </a:rPr>
              <a:t>IV. General Remarks</a:t>
            </a:r>
            <a:endParaRPr lang="en-GB" sz="1900" dirty="0" smtClean="0">
              <a:latin typeface="Times New Roman" pitchFamily="18" charset="0"/>
              <a:cs typeface="Times New Roman" pitchFamily="18" charset="0"/>
            </a:endParaRPr>
          </a:p>
          <a:p>
            <a:pPr>
              <a:lnSpc>
                <a:spcPct val="150000"/>
              </a:lnSpc>
              <a:buFont typeface="Arial" pitchFamily="34" charset="0"/>
              <a:buChar char="•"/>
            </a:pPr>
            <a:endParaRPr lang="en-GB" sz="2800" b="1" dirty="0" smtClean="0">
              <a:latin typeface="Times New Roman" pitchFamily="18" charset="0"/>
              <a:cs typeface="Times New Roman" pitchFamily="18" charset="0"/>
            </a:endParaRPr>
          </a:p>
          <a:p>
            <a:pPr>
              <a:lnSpc>
                <a:spcPct val="150000"/>
              </a:lnSpc>
              <a:buFont typeface="Arial" pitchFamily="34" charset="0"/>
              <a:buChar char="•"/>
            </a:pPr>
            <a:endParaRPr lang="en-GB" sz="3400" b="1" dirty="0" smtClean="0">
              <a:latin typeface="Times New Roman" pitchFamily="18" charset="0"/>
              <a:cs typeface="Times New Roman" pitchFamily="18" charset="0"/>
            </a:endParaRPr>
          </a:p>
          <a:p>
            <a:pPr>
              <a:buFont typeface="Arial" pitchFamily="34" charset="0"/>
              <a:buChar char="•"/>
            </a:pPr>
            <a:endParaRPr lang="en-GB" sz="2800" b="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88640"/>
            <a:ext cx="7498080" cy="432048"/>
          </a:xfrm>
        </p:spPr>
        <p:txBody>
          <a:bodyPr>
            <a:normAutofit fontScale="90000"/>
          </a:bodyPr>
          <a:lstStyle/>
          <a:p>
            <a:pPr algn="ctr"/>
            <a:r>
              <a:rPr lang="en-GB" sz="2700" b="1" dirty="0" smtClean="0">
                <a:solidFill>
                  <a:schemeClr val="tx1"/>
                </a:solidFill>
                <a:effectLst/>
                <a:latin typeface="Times New Roman" pitchFamily="18" charset="0"/>
                <a:cs typeface="Times New Roman" pitchFamily="18" charset="0"/>
              </a:rPr>
              <a:t/>
            </a:r>
            <a:br>
              <a:rPr lang="en-GB" sz="2700" b="1" dirty="0" smtClean="0">
                <a:solidFill>
                  <a:schemeClr val="tx1"/>
                </a:solidFill>
                <a:effectLst/>
                <a:latin typeface="Times New Roman" pitchFamily="18" charset="0"/>
                <a:cs typeface="Times New Roman" pitchFamily="18" charset="0"/>
              </a:rPr>
            </a:br>
            <a:r>
              <a:rPr lang="en-GB" sz="2700" b="1" dirty="0" smtClean="0">
                <a:solidFill>
                  <a:schemeClr val="tx1"/>
                </a:solidFill>
                <a:effectLst/>
                <a:latin typeface="Times New Roman" pitchFamily="18" charset="0"/>
                <a:cs typeface="Times New Roman" pitchFamily="18" charset="0"/>
              </a:rPr>
              <a:t>Historical Origins of Ethiopia: a sketch </a:t>
            </a:r>
            <a:br>
              <a:rPr lang="en-GB" sz="2700" b="1" dirty="0" smtClean="0">
                <a:solidFill>
                  <a:schemeClr val="tx1"/>
                </a:solidFill>
                <a:effectLst/>
                <a:latin typeface="Times New Roman" pitchFamily="18" charset="0"/>
                <a:cs typeface="Times New Roman" pitchFamily="18" charset="0"/>
              </a:rPr>
            </a:br>
            <a:endParaRPr lang="en-GB" sz="2700" dirty="0">
              <a:solidFill>
                <a:schemeClr val="tx1"/>
              </a:solidFill>
              <a:effectLst/>
            </a:endParaRPr>
          </a:p>
        </p:txBody>
      </p:sp>
      <p:sp>
        <p:nvSpPr>
          <p:cNvPr id="3" name="Content Placeholder 2"/>
          <p:cNvSpPr>
            <a:spLocks noGrp="1"/>
          </p:cNvSpPr>
          <p:nvPr>
            <p:ph idx="1"/>
          </p:nvPr>
        </p:nvSpPr>
        <p:spPr>
          <a:xfrm>
            <a:off x="1187624" y="764704"/>
            <a:ext cx="7776864" cy="5616624"/>
          </a:xfrm>
        </p:spPr>
        <p:txBody>
          <a:bodyPr>
            <a:normAutofit fontScale="85000" lnSpcReduction="20000"/>
          </a:bodyPr>
          <a:lstStyle/>
          <a:p>
            <a:pPr lvl="1" algn="just"/>
            <a:r>
              <a:rPr lang="en-GB" sz="2400" dirty="0" smtClean="0">
                <a:latin typeface="Times New Roman" pitchFamily="18" charset="0"/>
                <a:ea typeface="SimSun"/>
                <a:cs typeface="Times New Roman" pitchFamily="18" charset="0"/>
              </a:rPr>
              <a:t>Modern Ethiopia as we know it today is a product of several millennia of interaction among peoples</a:t>
            </a:r>
          </a:p>
          <a:p>
            <a:pPr lvl="1" algn="just"/>
            <a:r>
              <a:rPr lang="en-GB" sz="2400" dirty="0" smtClean="0">
                <a:latin typeface="Times New Roman" pitchFamily="18" charset="0"/>
                <a:ea typeface="SimSun"/>
                <a:cs typeface="Times New Roman" pitchFamily="18" charset="0"/>
              </a:rPr>
              <a:t>Except for brief Italian occupation (1936-1941) Ethiopia has never been colonised. </a:t>
            </a:r>
          </a:p>
          <a:p>
            <a:pPr lvl="1" algn="just"/>
            <a:r>
              <a:rPr lang="en-GB" sz="2400" dirty="0" smtClean="0">
                <a:latin typeface="Times New Roman" pitchFamily="18" charset="0"/>
                <a:cs typeface="Times New Roman" pitchFamily="18" charset="0"/>
              </a:rPr>
              <a:t>One of the founding members of the League of Nations in 1923, the UN in 1945 and the Organisation of African states (OAU) in 1963 - African Union (AU) of today.</a:t>
            </a:r>
          </a:p>
          <a:p>
            <a:pPr algn="just">
              <a:buNone/>
            </a:pPr>
            <a:r>
              <a:rPr lang="en-GB" sz="2400" b="1" dirty="0" smtClean="0">
                <a:latin typeface="Times New Roman" pitchFamily="18" charset="0"/>
                <a:cs typeface="Times New Roman" pitchFamily="18" charset="0"/>
              </a:rPr>
              <a:t>Population</a:t>
            </a:r>
          </a:p>
          <a:p>
            <a:pPr lvl="2" algn="just"/>
            <a:r>
              <a:rPr lang="en-GB" dirty="0" smtClean="0">
                <a:latin typeface="Times New Roman" pitchFamily="18" charset="0"/>
                <a:cs typeface="Times New Roman" pitchFamily="18" charset="0"/>
              </a:rPr>
              <a:t>According to the </a:t>
            </a:r>
            <a:r>
              <a:rPr lang="en-GB" b="1" dirty="0" smtClean="0">
                <a:latin typeface="Times New Roman" pitchFamily="18" charset="0"/>
                <a:cs typeface="Times New Roman" pitchFamily="18" charset="0"/>
                <a:hlinkClick r:id="rId2"/>
              </a:rPr>
              <a:t>CSA of FDRE</a:t>
            </a:r>
            <a:r>
              <a:rPr lang="en-GB" dirty="0" smtClean="0">
                <a:latin typeface="Times New Roman" pitchFamily="18" charset="0"/>
                <a:cs typeface="Times New Roman" pitchFamily="18" charset="0"/>
              </a:rPr>
              <a:t>, it is esteemed to 87,9512, 991 </a:t>
            </a:r>
          </a:p>
          <a:p>
            <a:pPr lvl="2" algn="just"/>
            <a:r>
              <a:rPr lang="en-GB" dirty="0" smtClean="0">
                <a:latin typeface="Times New Roman" pitchFamily="18" charset="0"/>
                <a:cs typeface="Times New Roman" pitchFamily="18" charset="0"/>
              </a:rPr>
              <a:t>M= 44, 064, 988 and F=  43, 748, 003,  table: 1, last page. </a:t>
            </a:r>
          </a:p>
          <a:p>
            <a:pPr lvl="2" algn="just"/>
            <a:r>
              <a:rPr lang="en-GB" dirty="0" smtClean="0">
                <a:latin typeface="Times New Roman" pitchFamily="18" charset="0"/>
                <a:cs typeface="Times New Roman" pitchFamily="18" charset="0"/>
              </a:rPr>
              <a:t>Second largest in Africa</a:t>
            </a:r>
          </a:p>
          <a:p>
            <a:pPr lvl="2" algn="just"/>
            <a:r>
              <a:rPr lang="en-GB" dirty="0" smtClean="0">
                <a:latin typeface="Times New Roman" pitchFamily="18" charset="0"/>
                <a:cs typeface="Times New Roman" pitchFamily="18" charset="0"/>
              </a:rPr>
              <a:t>Tribes-80</a:t>
            </a:r>
          </a:p>
          <a:p>
            <a:pPr lvl="2" algn="just"/>
            <a:r>
              <a:rPr lang="en-GB" dirty="0" smtClean="0">
                <a:latin typeface="Times New Roman" pitchFamily="18" charset="0"/>
                <a:cs typeface="Times New Roman" pitchFamily="18" charset="0"/>
              </a:rPr>
              <a:t>Language - more than 80 with about 200 dialects</a:t>
            </a:r>
          </a:p>
          <a:p>
            <a:pPr algn="just">
              <a:buNone/>
            </a:pPr>
            <a:r>
              <a:rPr lang="en-GB" sz="2400" b="1" dirty="0" smtClean="0">
                <a:latin typeface="Times New Roman" pitchFamily="18" charset="0"/>
                <a:cs typeface="Times New Roman" pitchFamily="18" charset="0"/>
              </a:rPr>
              <a:t>Religious</a:t>
            </a:r>
          </a:p>
          <a:p>
            <a:pPr lvl="4" algn="just">
              <a:lnSpc>
                <a:spcPct val="150000"/>
              </a:lnSpc>
              <a:buFont typeface="Arial" pitchFamily="34" charset="0"/>
              <a:buChar char="•"/>
            </a:pPr>
            <a:r>
              <a:rPr lang="en-GB" sz="2400" i="1" dirty="0" smtClean="0">
                <a:latin typeface="Times New Roman" pitchFamily="18" charset="0"/>
                <a:cs typeface="Times New Roman" pitchFamily="18" charset="0"/>
              </a:rPr>
              <a:t>African Traditional or </a:t>
            </a:r>
            <a:r>
              <a:rPr lang="en-GB" sz="2400" dirty="0" smtClean="0">
                <a:latin typeface="Times New Roman" pitchFamily="18" charset="0"/>
                <a:cs typeface="Times New Roman" pitchFamily="18" charset="0"/>
              </a:rPr>
              <a:t>Indigenous African religions </a:t>
            </a:r>
            <a:endParaRPr lang="en-GB" sz="2400" i="1" dirty="0" smtClean="0">
              <a:latin typeface="Times New Roman" pitchFamily="18" charset="0"/>
              <a:cs typeface="Times New Roman" pitchFamily="18" charset="0"/>
            </a:endParaRPr>
          </a:p>
          <a:p>
            <a:pPr lvl="4" algn="just">
              <a:lnSpc>
                <a:spcPct val="150000"/>
              </a:lnSpc>
              <a:buFont typeface="Arial" pitchFamily="34" charset="0"/>
              <a:buChar char="•"/>
            </a:pPr>
            <a:r>
              <a:rPr lang="en-GB" sz="2400" i="1" dirty="0" smtClean="0">
                <a:latin typeface="Times New Roman" pitchFamily="18" charset="0"/>
                <a:cs typeface="Times New Roman" pitchFamily="18" charset="0"/>
              </a:rPr>
              <a:t>Judaism, Christianity, and </a:t>
            </a:r>
          </a:p>
          <a:p>
            <a:pPr lvl="4" algn="just">
              <a:lnSpc>
                <a:spcPct val="150000"/>
              </a:lnSpc>
              <a:buFont typeface="Arial" pitchFamily="34" charset="0"/>
              <a:buChar char="•"/>
            </a:pPr>
            <a:r>
              <a:rPr lang="en-GB" sz="2400" i="1" dirty="0" smtClean="0">
                <a:latin typeface="Times New Roman" pitchFamily="18" charset="0"/>
                <a:cs typeface="Times New Roman" pitchFamily="18" charset="0"/>
              </a:rPr>
              <a:t> Islam are the main religions adhered in Ethiopia</a:t>
            </a:r>
            <a:endParaRPr lang="en-GB" sz="2400" dirty="0" smtClean="0">
              <a:latin typeface="Times New Roman" pitchFamily="18" charset="0"/>
              <a:cs typeface="Times New Roman" pitchFamily="18" charset="0"/>
            </a:endParaRPr>
          </a:p>
          <a:p>
            <a:pPr lvl="1" algn="just"/>
            <a:endParaRPr lang="en-GB" dirty="0" smtClean="0">
              <a:latin typeface="Times New Roman" pitchFamily="18" charset="0"/>
              <a:cs typeface="Times New Roman" pitchFamily="18" charset="0"/>
            </a:endParaRPr>
          </a:p>
          <a:p>
            <a:pPr lvl="1" algn="just"/>
            <a:endParaRPr lang="en-GB" sz="2000" dirty="0" smtClean="0">
              <a:latin typeface="Times New Roman" pitchFamily="18" charset="0"/>
              <a:cs typeface="Times New Roman" pitchFamily="18" charset="0"/>
            </a:endParaRPr>
          </a:p>
          <a:p>
            <a:pPr lvl="2" algn="just"/>
            <a:endParaRPr lang="en-GB" sz="2200" dirty="0" smtClean="0">
              <a:latin typeface="Times New Roman" pitchFamily="18" charset="0"/>
              <a:ea typeface="SimSun"/>
              <a:cs typeface="Times New Roman" pitchFamily="18" charset="0"/>
            </a:endParaRPr>
          </a:p>
          <a:p>
            <a:pPr lvl="2" algn="just"/>
            <a:endParaRPr lang="en-GB" sz="2000" dirty="0" smtClean="0">
              <a:latin typeface="Times New Roman" pitchFamily="18" charset="0"/>
              <a:cs typeface="Times New Roman" pitchFamily="18" charset="0"/>
            </a:endParaRPr>
          </a:p>
          <a:p>
            <a:pPr lvl="2" algn="just"/>
            <a:endParaRPr lang="en-GB" sz="2000" dirty="0" smtClean="0">
              <a:latin typeface="Times New Roman" pitchFamily="18" charset="0"/>
              <a:cs typeface="Times New Roman" pitchFamily="18" charset="0"/>
            </a:endParaRPr>
          </a:p>
          <a:p>
            <a:pPr lvl="2" algn="just"/>
            <a:endParaRPr lang="en-GB" sz="2000" dirty="0" smtClean="0">
              <a:latin typeface="Times New Roman" pitchFamily="18" charset="0"/>
              <a:ea typeface="SimSun"/>
              <a:cs typeface="Times New Roman" pitchFamily="18" charset="0"/>
            </a:endParaRPr>
          </a:p>
          <a:p>
            <a:pPr algn="just">
              <a:buFont typeface="Arial" pitchFamily="34" charset="0"/>
              <a:buChar char="•"/>
            </a:pPr>
            <a:endParaRPr lang="en-GB" sz="2400" dirty="0" smtClean="0">
              <a:latin typeface="Times New Roman" pitchFamily="18" charset="0"/>
              <a:ea typeface="SimSun"/>
              <a:cs typeface="Times New Roman" pitchFamily="18" charset="0"/>
            </a:endParaRPr>
          </a:p>
          <a:p>
            <a:pPr lvl="3" algn="just"/>
            <a:endParaRPr lang="en-GB" dirty="0" smtClean="0">
              <a:latin typeface="Times New Roman" pitchFamily="18" charset="0"/>
              <a:cs typeface="Times New Roman" pitchFamily="18" charset="0"/>
            </a:endParaRPr>
          </a:p>
          <a:p>
            <a:endParaRPr lang="en-GB" dirty="0"/>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346050"/>
          </a:xfrm>
        </p:spPr>
        <p:txBody>
          <a:bodyPr>
            <a:normAutofit fontScale="90000"/>
          </a:bodyPr>
          <a:lstStyle/>
          <a:p>
            <a:pPr algn="ctr"/>
            <a:r>
              <a:rPr lang="en-GB" sz="2800" b="1" dirty="0" smtClean="0">
                <a:effectLst/>
                <a:latin typeface="Times New Roman" pitchFamily="18" charset="0"/>
                <a:cs typeface="Times New Roman" pitchFamily="18" charset="0"/>
              </a:rPr>
              <a:t> </a:t>
            </a:r>
            <a:br>
              <a:rPr lang="en-GB" sz="2800" b="1" dirty="0" smtClean="0">
                <a:effectLst/>
                <a:latin typeface="Times New Roman" pitchFamily="18" charset="0"/>
                <a:cs typeface="Times New Roman" pitchFamily="18" charset="0"/>
              </a:rPr>
            </a:br>
            <a:r>
              <a:rPr lang="en-GB" sz="2700" b="1" dirty="0" smtClean="0">
                <a:effectLst/>
                <a:latin typeface="Times New Roman" pitchFamily="18" charset="0"/>
                <a:cs typeface="Times New Roman" pitchFamily="18" charset="0"/>
              </a:rPr>
              <a:t>Historical Origins of Ethiopia cont .</a:t>
            </a:r>
            <a:br>
              <a:rPr lang="en-GB" sz="2700" b="1" dirty="0" smtClean="0">
                <a:effectLst/>
                <a:latin typeface="Times New Roman" pitchFamily="18" charset="0"/>
                <a:cs typeface="Times New Roman" pitchFamily="18" charset="0"/>
              </a:rPr>
            </a:br>
            <a:endParaRPr lang="en-GB" sz="2700" dirty="0">
              <a:effectLst/>
            </a:endParaRPr>
          </a:p>
        </p:txBody>
      </p:sp>
      <p:sp>
        <p:nvSpPr>
          <p:cNvPr id="3" name="Content Placeholder 2"/>
          <p:cNvSpPr>
            <a:spLocks noGrp="1"/>
          </p:cNvSpPr>
          <p:nvPr>
            <p:ph idx="1"/>
          </p:nvPr>
        </p:nvSpPr>
        <p:spPr>
          <a:xfrm>
            <a:off x="1115616" y="764704"/>
            <a:ext cx="7818072" cy="5760640"/>
          </a:xfrm>
        </p:spPr>
        <p:txBody>
          <a:bodyPr>
            <a:normAutofit/>
          </a:bodyPr>
          <a:lstStyle/>
          <a:p>
            <a:pPr algn="just">
              <a:lnSpc>
                <a:spcPct val="150000"/>
              </a:lnSpc>
              <a:buFont typeface="Arial" pitchFamily="34" charset="0"/>
              <a:buChar char="•"/>
            </a:pPr>
            <a:r>
              <a:rPr lang="en-GB" sz="2200" b="1" dirty="0" smtClean="0">
                <a:latin typeface="Times New Roman" pitchFamily="18" charset="0"/>
                <a:cs typeface="Times New Roman" pitchFamily="18" charset="0"/>
              </a:rPr>
              <a:t>African Traditional religion/Indigenous African religions</a:t>
            </a:r>
          </a:p>
          <a:p>
            <a:pPr lvl="2"/>
            <a:r>
              <a:rPr lang="en-GB" sz="2200" dirty="0" smtClean="0">
                <a:latin typeface="Times New Roman" pitchFamily="18" charset="0"/>
                <a:cs typeface="Times New Roman" pitchFamily="18" charset="0"/>
              </a:rPr>
              <a:t>The first observed beliefs in Ethiopian</a:t>
            </a:r>
          </a:p>
          <a:p>
            <a:pPr lvl="2"/>
            <a:r>
              <a:rPr lang="en-GB" sz="2200" dirty="0" smtClean="0">
                <a:latin typeface="Times New Roman" pitchFamily="18" charset="0"/>
                <a:cs typeface="Times New Roman" pitchFamily="18" charset="0"/>
              </a:rPr>
              <a:t>About 2.6% of Ethiopian population</a:t>
            </a:r>
          </a:p>
          <a:p>
            <a:pPr algn="just">
              <a:lnSpc>
                <a:spcPct val="120000"/>
              </a:lnSpc>
              <a:spcAft>
                <a:spcPts val="1000"/>
              </a:spcAft>
            </a:pPr>
            <a:r>
              <a:rPr lang="en-GB" sz="2200" b="1" i="1" dirty="0" smtClean="0">
                <a:latin typeface="Times New Roman" pitchFamily="18" charset="0"/>
                <a:cs typeface="Times New Roman" pitchFamily="18" charset="0"/>
              </a:rPr>
              <a:t>Judaism</a:t>
            </a:r>
            <a:endParaRPr lang="en-GB" sz="2200" b="1" dirty="0" smtClean="0">
              <a:latin typeface="Times New Roman" pitchFamily="18" charset="0"/>
              <a:cs typeface="Times New Roman" pitchFamily="18" charset="0"/>
            </a:endParaRPr>
          </a:p>
          <a:p>
            <a:pPr lvl="3" algn="just">
              <a:lnSpc>
                <a:spcPct val="120000"/>
              </a:lnSpc>
              <a:spcAft>
                <a:spcPts val="1000"/>
              </a:spcAft>
            </a:pPr>
            <a:r>
              <a:rPr lang="en-GB" dirty="0" smtClean="0">
                <a:latin typeface="Times New Roman" pitchFamily="18" charset="0"/>
                <a:ea typeface="SimSun"/>
                <a:cs typeface="Times New Roman" pitchFamily="18" charset="0"/>
              </a:rPr>
              <a:t>Widely practiced till the </a:t>
            </a:r>
            <a:r>
              <a:rPr lang="en-GB" dirty="0" err="1" smtClean="0">
                <a:latin typeface="Times New Roman" pitchFamily="18" charset="0"/>
                <a:ea typeface="SimSun"/>
                <a:cs typeface="Times New Roman" pitchFamily="18" charset="0"/>
              </a:rPr>
              <a:t>Aksumite</a:t>
            </a:r>
            <a:r>
              <a:rPr lang="en-GB" dirty="0" smtClean="0">
                <a:latin typeface="Times New Roman" pitchFamily="18" charset="0"/>
                <a:ea typeface="SimSun"/>
                <a:cs typeface="Times New Roman" pitchFamily="18" charset="0"/>
              </a:rPr>
              <a:t> kingdom which had accepted Christianity in the first half of the 4</a:t>
            </a:r>
            <a:r>
              <a:rPr lang="en-GB" baseline="30000" dirty="0" smtClean="0">
                <a:latin typeface="Times New Roman" pitchFamily="18" charset="0"/>
                <a:ea typeface="SimSun"/>
                <a:cs typeface="Times New Roman" pitchFamily="18" charset="0"/>
              </a:rPr>
              <a:t>th</a:t>
            </a:r>
            <a:r>
              <a:rPr lang="en-GB" dirty="0" smtClean="0">
                <a:latin typeface="Times New Roman" pitchFamily="18" charset="0"/>
                <a:ea typeface="SimSun"/>
                <a:cs typeface="Times New Roman" pitchFamily="18" charset="0"/>
              </a:rPr>
              <a:t> century during the reign of King </a:t>
            </a:r>
            <a:r>
              <a:rPr lang="en-GB" dirty="0" err="1" smtClean="0">
                <a:latin typeface="Times New Roman" pitchFamily="18" charset="0"/>
                <a:ea typeface="SimSun"/>
                <a:cs typeface="Times New Roman" pitchFamily="18" charset="0"/>
              </a:rPr>
              <a:t>Ezana</a:t>
            </a:r>
            <a:r>
              <a:rPr lang="en-GB" dirty="0" smtClean="0">
                <a:latin typeface="Times New Roman" pitchFamily="18" charset="0"/>
                <a:ea typeface="SimSun"/>
                <a:cs typeface="Times New Roman" pitchFamily="18" charset="0"/>
              </a:rPr>
              <a:t>.</a:t>
            </a:r>
          </a:p>
          <a:p>
            <a:pPr lvl="3" algn="just">
              <a:lnSpc>
                <a:spcPct val="120000"/>
              </a:lnSpc>
              <a:spcAft>
                <a:spcPts val="1000"/>
              </a:spcAft>
            </a:pPr>
            <a:r>
              <a:rPr lang="en-GB" dirty="0" smtClean="0">
                <a:latin typeface="Times New Roman" pitchFamily="18" charset="0"/>
                <a:ea typeface="SimSun"/>
                <a:cs typeface="Times New Roman" pitchFamily="18" charset="0"/>
              </a:rPr>
              <a:t>it is adhered by the </a:t>
            </a:r>
            <a:r>
              <a:rPr lang="en-GB" dirty="0" smtClean="0">
                <a:latin typeface="Times New Roman" pitchFamily="18" charset="0"/>
                <a:cs typeface="Times New Roman" pitchFamily="18" charset="0"/>
              </a:rPr>
              <a:t>Ethiopian Jews known as </a:t>
            </a:r>
            <a:r>
              <a:rPr lang="en-GB" dirty="0" err="1" smtClean="0">
                <a:latin typeface="Times New Roman" pitchFamily="18" charset="0"/>
                <a:cs typeface="Times New Roman" pitchFamily="18" charset="0"/>
              </a:rPr>
              <a:t>Felashas</a:t>
            </a:r>
            <a:r>
              <a:rPr lang="en-GB" dirty="0" smtClean="0">
                <a:latin typeface="Times New Roman" pitchFamily="18" charset="0"/>
                <a:cs typeface="Times New Roman" pitchFamily="18" charset="0"/>
              </a:rPr>
              <a:t>/Beta Israel who lived in Northwest Ethiopia</a:t>
            </a:r>
            <a:endParaRPr lang="en-GB" dirty="0" smtClean="0">
              <a:latin typeface="Times New Roman" pitchFamily="18" charset="0"/>
              <a:ea typeface="SimSun"/>
              <a:cs typeface="Times New Roman" pitchFamily="18" charset="0"/>
            </a:endParaRPr>
          </a:p>
          <a:p>
            <a:endParaRPr lang="en-GB" sz="2000"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75656" y="404664"/>
            <a:ext cx="7498080" cy="360040"/>
          </a:xfrm>
        </p:spPr>
        <p:txBody>
          <a:bodyPr>
            <a:normAutofit fontScale="90000"/>
          </a:bodyPr>
          <a:lstStyle/>
          <a:p>
            <a:pPr algn="ctr"/>
            <a:r>
              <a:rPr lang="en-GB" sz="2800" b="1" dirty="0" smtClean="0">
                <a:latin typeface="Times New Roman" pitchFamily="18" charset="0"/>
                <a:cs typeface="Times New Roman" pitchFamily="18" charset="0"/>
              </a:rPr>
              <a:t/>
            </a:r>
            <a:br>
              <a:rPr lang="en-GB" sz="2800" b="1" dirty="0" smtClean="0">
                <a:latin typeface="Times New Roman" pitchFamily="18" charset="0"/>
                <a:cs typeface="Times New Roman" pitchFamily="18" charset="0"/>
              </a:rPr>
            </a:br>
            <a:r>
              <a:rPr lang="en-GB" sz="3100" b="1" dirty="0" smtClean="0">
                <a:latin typeface="Times New Roman" pitchFamily="18" charset="0"/>
                <a:cs typeface="Times New Roman" pitchFamily="18" charset="0"/>
              </a:rPr>
              <a:t>Historical Origins of Ethiopia cont .</a:t>
            </a:r>
            <a:br>
              <a:rPr lang="en-GB" sz="3100" b="1" dirty="0" smtClean="0">
                <a:latin typeface="Times New Roman" pitchFamily="18" charset="0"/>
                <a:cs typeface="Times New Roman" pitchFamily="18" charset="0"/>
              </a:rPr>
            </a:br>
            <a:endParaRPr lang="en-GB" sz="3100" dirty="0">
              <a:latin typeface="Times New Roman" pitchFamily="18" charset="0"/>
              <a:cs typeface="Times New Roman" pitchFamily="18" charset="0"/>
            </a:endParaRPr>
          </a:p>
        </p:txBody>
      </p:sp>
      <p:sp>
        <p:nvSpPr>
          <p:cNvPr id="3" name="Content Placeholder 2"/>
          <p:cNvSpPr>
            <a:spLocks noGrp="1"/>
          </p:cNvSpPr>
          <p:nvPr>
            <p:ph idx="1"/>
          </p:nvPr>
        </p:nvSpPr>
        <p:spPr>
          <a:xfrm>
            <a:off x="1331640" y="836712"/>
            <a:ext cx="7488832" cy="5472608"/>
          </a:xfrm>
        </p:spPr>
        <p:txBody>
          <a:bodyPr>
            <a:normAutofit/>
          </a:bodyPr>
          <a:lstStyle/>
          <a:p>
            <a:pPr algn="just">
              <a:lnSpc>
                <a:spcPct val="120000"/>
              </a:lnSpc>
              <a:buFont typeface="Arial" pitchFamily="34" charset="0"/>
              <a:buChar char="•"/>
            </a:pPr>
            <a:r>
              <a:rPr lang="en-GB" sz="2400" b="1" i="1" dirty="0" smtClean="0">
                <a:latin typeface="Times New Roman" pitchFamily="18" charset="0"/>
                <a:cs typeface="Times New Roman" pitchFamily="18" charset="0"/>
              </a:rPr>
              <a:t>Christianity</a:t>
            </a:r>
            <a:endParaRPr lang="en-GB" sz="2400" dirty="0" smtClean="0">
              <a:latin typeface="Times New Roman" pitchFamily="18" charset="0"/>
              <a:cs typeface="Times New Roman" pitchFamily="18" charset="0"/>
            </a:endParaRPr>
          </a:p>
          <a:p>
            <a:pPr lvl="3" algn="just">
              <a:lnSpc>
                <a:spcPct val="120000"/>
              </a:lnSpc>
              <a:buFont typeface="Arial" pitchFamily="34" charset="0"/>
              <a:buChar char="•"/>
            </a:pPr>
            <a:r>
              <a:rPr lang="en-GB" sz="2400" dirty="0" smtClean="0">
                <a:latin typeface="Times New Roman" pitchFamily="18" charset="0"/>
                <a:cs typeface="Times New Roman" pitchFamily="18" charset="0"/>
              </a:rPr>
              <a:t>Introduced to Ethiopian in 325 AD.( 4</a:t>
            </a:r>
            <a:r>
              <a:rPr lang="en-GB" sz="2400" baseline="30000" dirty="0" smtClean="0">
                <a:latin typeface="Times New Roman" pitchFamily="18" charset="0"/>
                <a:cs typeface="Times New Roman" pitchFamily="18" charset="0"/>
              </a:rPr>
              <a:t>th</a:t>
            </a:r>
            <a:r>
              <a:rPr lang="en-GB" sz="2400" dirty="0" smtClean="0">
                <a:latin typeface="Times New Roman" pitchFamily="18" charset="0"/>
                <a:cs typeface="Times New Roman" pitchFamily="18" charset="0"/>
              </a:rPr>
              <a:t> C)</a:t>
            </a:r>
          </a:p>
          <a:p>
            <a:pPr lvl="3" algn="just">
              <a:lnSpc>
                <a:spcPct val="120000"/>
              </a:lnSpc>
              <a:buFont typeface="Arial" pitchFamily="34" charset="0"/>
              <a:buChar char="•"/>
            </a:pPr>
            <a:r>
              <a:rPr lang="en-GB" sz="2400" dirty="0" smtClean="0">
                <a:latin typeface="Times New Roman" pitchFamily="18" charset="0"/>
                <a:cs typeface="Times New Roman" pitchFamily="18" charset="0"/>
              </a:rPr>
              <a:t>Ethiopian Orthodox Church was “the established church of the Empire and was, as such, supported by the state.”Art.126 of the 1955 constitution of Ethiopia.</a:t>
            </a:r>
          </a:p>
          <a:p>
            <a:pPr lvl="3" algn="just">
              <a:lnSpc>
                <a:spcPct val="120000"/>
              </a:lnSpc>
              <a:buFont typeface="Arial" pitchFamily="34" charset="0"/>
              <a:buChar char="•"/>
            </a:pPr>
            <a:r>
              <a:rPr lang="en-GB" sz="2400" dirty="0" smtClean="0">
                <a:latin typeface="Times New Roman" pitchFamily="18" charset="0"/>
                <a:cs typeface="Times New Roman" pitchFamily="18" charset="0"/>
              </a:rPr>
              <a:t>Estimated to 63% (Ethiopian Orthodox 43.5%, protestant 18.6% and Catholics 0.9%. </a:t>
            </a:r>
          </a:p>
          <a:p>
            <a:r>
              <a:rPr lang="en-GB" sz="2400" b="1" i="1" dirty="0" smtClean="0">
                <a:latin typeface="Times New Roman" pitchFamily="18" charset="0"/>
                <a:cs typeface="Times New Roman" pitchFamily="18" charset="0"/>
              </a:rPr>
              <a:t>Islam</a:t>
            </a:r>
            <a:r>
              <a:rPr lang="en-GB" sz="2400" dirty="0" smtClean="0">
                <a:latin typeface="Times New Roman" pitchFamily="18" charset="0"/>
                <a:cs typeface="Times New Roman" pitchFamily="18" charset="0"/>
              </a:rPr>
              <a:t> :  Introduced to Ethiopia in the 7th century</a:t>
            </a:r>
          </a:p>
          <a:p>
            <a:pPr algn="just"/>
            <a:r>
              <a:rPr lang="en-GB" sz="2000" dirty="0" smtClean="0">
                <a:latin typeface="Times New Roman" pitchFamily="18" charset="0"/>
                <a:ea typeface="Segoe UI Symbol" pitchFamily="34" charset="0"/>
                <a:cs typeface="Times New Roman" pitchFamily="18" charset="0"/>
              </a:rPr>
              <a:t>had the protection of the Christian </a:t>
            </a:r>
            <a:r>
              <a:rPr lang="en-GB" sz="2000" dirty="0" err="1" smtClean="0">
                <a:latin typeface="Times New Roman" pitchFamily="18" charset="0"/>
                <a:ea typeface="Segoe UI Symbol" pitchFamily="34" charset="0"/>
                <a:cs typeface="Times New Roman" pitchFamily="18" charset="0"/>
              </a:rPr>
              <a:t>Axumite</a:t>
            </a:r>
            <a:r>
              <a:rPr lang="en-GB" sz="2000" dirty="0" smtClean="0">
                <a:latin typeface="Times New Roman" pitchFamily="18" charset="0"/>
                <a:ea typeface="Segoe UI Symbol" pitchFamily="34" charset="0"/>
                <a:cs typeface="Times New Roman" pitchFamily="18" charset="0"/>
              </a:rPr>
              <a:t> ruler and its members were free to worship openly</a:t>
            </a:r>
          </a:p>
          <a:p>
            <a:pPr algn="just"/>
            <a:r>
              <a:rPr lang="en-GB" sz="2000" dirty="0" err="1" smtClean="0">
                <a:latin typeface="Times New Roman" pitchFamily="18" charset="0"/>
                <a:cs typeface="Times New Roman" pitchFamily="18" charset="0"/>
              </a:rPr>
              <a:t>Nawadays</a:t>
            </a:r>
            <a:r>
              <a:rPr lang="en-GB" sz="2000" dirty="0" smtClean="0">
                <a:latin typeface="Times New Roman" pitchFamily="18" charset="0"/>
                <a:cs typeface="Times New Roman" pitchFamily="18" charset="0"/>
              </a:rPr>
              <a:t> estimated to 33.9%</a:t>
            </a:r>
            <a:endParaRPr lang="en-GB" sz="2000" dirty="0" smtClean="0">
              <a:latin typeface="Times New Roman" pitchFamily="18" charset="0"/>
              <a:ea typeface="Segoe UI Symbol" pitchFamily="34" charset="0"/>
              <a:cs typeface="Times New Roman" pitchFamily="18" charset="0"/>
            </a:endParaRPr>
          </a:p>
          <a:p>
            <a:endParaRPr lang="en-GB" sz="2000"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490066"/>
          </a:xfrm>
        </p:spPr>
        <p:txBody>
          <a:bodyPr>
            <a:noAutofit/>
          </a:bodyPr>
          <a:lstStyle/>
          <a:p>
            <a:pPr algn="ctr"/>
            <a:r>
              <a:rPr lang="en-GB" sz="2800" b="1" dirty="0" smtClean="0">
                <a:latin typeface="Times New Roman" pitchFamily="18" charset="0"/>
                <a:cs typeface="Times New Roman" pitchFamily="18" charset="0"/>
              </a:rPr>
              <a:t/>
            </a:r>
            <a:br>
              <a:rPr lang="en-GB" sz="28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Historical Origins of Ethiopia cont .</a:t>
            </a:r>
            <a:br>
              <a:rPr lang="en-GB" sz="2400" b="1" dirty="0" smtClean="0">
                <a:latin typeface="Times New Roman" pitchFamily="18" charset="0"/>
                <a:cs typeface="Times New Roman" pitchFamily="18" charset="0"/>
              </a:rPr>
            </a:br>
            <a:endParaRPr lang="en-GB" sz="2400" dirty="0">
              <a:solidFill>
                <a:schemeClr val="tx1"/>
              </a:solidFill>
              <a:effectLst/>
            </a:endParaRPr>
          </a:p>
        </p:txBody>
      </p:sp>
      <p:sp>
        <p:nvSpPr>
          <p:cNvPr id="3" name="Content Placeholder 2"/>
          <p:cNvSpPr>
            <a:spLocks noGrp="1"/>
          </p:cNvSpPr>
          <p:nvPr>
            <p:ph idx="1"/>
          </p:nvPr>
        </p:nvSpPr>
        <p:spPr>
          <a:xfrm>
            <a:off x="1115616" y="1196752"/>
            <a:ext cx="7848872" cy="5256584"/>
          </a:xfrm>
        </p:spPr>
        <p:txBody>
          <a:bodyPr>
            <a:normAutofit/>
          </a:bodyPr>
          <a:lstStyle/>
          <a:p>
            <a:pPr algn="just"/>
            <a:r>
              <a:rPr lang="en-GB" sz="2400" b="1" dirty="0" smtClean="0">
                <a:latin typeface="Times New Roman" pitchFamily="18" charset="0"/>
                <a:cs typeface="Times New Roman" pitchFamily="18" charset="0"/>
              </a:rPr>
              <a:t>Government</a:t>
            </a:r>
          </a:p>
          <a:p>
            <a:pPr lvl="1" algn="just"/>
            <a:r>
              <a:rPr lang="en-GB" sz="2000" dirty="0" smtClean="0">
                <a:latin typeface="Times New Roman" pitchFamily="18" charset="0"/>
                <a:cs typeface="Times New Roman" pitchFamily="18" charset="0"/>
              </a:rPr>
              <a:t>Ethiopia has been ruled by many different types of government, ranging from </a:t>
            </a:r>
            <a:r>
              <a:rPr lang="en-GB" sz="2000" b="1" dirty="0" smtClean="0">
                <a:latin typeface="Times New Roman" pitchFamily="18" charset="0"/>
                <a:cs typeface="Times New Roman" pitchFamily="18" charset="0"/>
              </a:rPr>
              <a:t>absolute monarchy through imperial dynasties to constitutional democracies</a:t>
            </a:r>
            <a:r>
              <a:rPr lang="en-GB" sz="2000" dirty="0" smtClean="0">
                <a:latin typeface="Times New Roman" pitchFamily="18" charset="0"/>
                <a:cs typeface="Times New Roman" pitchFamily="18" charset="0"/>
              </a:rPr>
              <a:t>. </a:t>
            </a:r>
          </a:p>
          <a:p>
            <a:pPr lvl="1" algn="just"/>
            <a:r>
              <a:rPr lang="en-GB" sz="2000" dirty="0" smtClean="0">
                <a:latin typeface="Times New Roman" pitchFamily="18" charset="0"/>
                <a:cs typeface="Times New Roman" pitchFamily="18" charset="0"/>
              </a:rPr>
              <a:t>From 1974 until 1991 the country was even ruled by a Marxist and dictatorial regime.</a:t>
            </a:r>
          </a:p>
          <a:p>
            <a:pPr lvl="1" algn="just"/>
            <a:r>
              <a:rPr lang="en-GB" sz="2000" dirty="0" smtClean="0">
                <a:solidFill>
                  <a:srgbClr val="FF0000"/>
                </a:solidFill>
                <a:latin typeface="Times New Roman" pitchFamily="18" charset="0"/>
                <a:cs typeface="Times New Roman" pitchFamily="18" charset="0"/>
              </a:rPr>
              <a:t>All governments tried to Modernize the civil law of Ethiopia </a:t>
            </a:r>
          </a:p>
          <a:p>
            <a:pPr lvl="5" algn="just"/>
            <a:r>
              <a:rPr lang="en-GB" sz="2200" dirty="0" smtClean="0">
                <a:latin typeface="Times New Roman" pitchFamily="18" charset="0"/>
                <a:cs typeface="Times New Roman" pitchFamily="18" charset="0"/>
              </a:rPr>
              <a:t>based on the existing customary and religious norms</a:t>
            </a:r>
          </a:p>
          <a:p>
            <a:pPr lvl="5" algn="just"/>
            <a:r>
              <a:rPr lang="en-GB" sz="2200" dirty="0" smtClean="0">
                <a:latin typeface="Times New Roman" pitchFamily="18" charset="0"/>
                <a:cs typeface="Times New Roman" pitchFamily="18" charset="0"/>
              </a:rPr>
              <a:t>borrowing from foreign legal systems. </a:t>
            </a:r>
          </a:p>
          <a:p>
            <a:pPr lvl="2">
              <a:buNone/>
            </a:pPr>
            <a:endParaRPr lang="en-GB" dirty="0" smtClean="0">
              <a:latin typeface="Times New Roman" pitchFamily="18" charset="0"/>
              <a:cs typeface="Times New Roman" pitchFamily="18" charset="0"/>
            </a:endParaRPr>
          </a:p>
          <a:p>
            <a:endParaRPr lang="en-GB"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188640"/>
            <a:ext cx="7498080" cy="432048"/>
          </a:xfrm>
        </p:spPr>
        <p:txBody>
          <a:bodyPr>
            <a:noAutofit/>
          </a:bodyPr>
          <a:lstStyle/>
          <a:p>
            <a:pPr algn="ctr"/>
            <a:r>
              <a:rPr lang="en-GB" sz="2800" b="1" dirty="0" smtClean="0">
                <a:latin typeface="Times New Roman" pitchFamily="18" charset="0"/>
                <a:cs typeface="Times New Roman" pitchFamily="18" charset="0"/>
              </a:rPr>
              <a:t/>
            </a:r>
            <a:br>
              <a:rPr lang="en-GB" sz="2800" b="1" dirty="0" smtClean="0">
                <a:latin typeface="Times New Roman" pitchFamily="18" charset="0"/>
                <a:cs typeface="Times New Roman" pitchFamily="18" charset="0"/>
              </a:rPr>
            </a:br>
            <a:r>
              <a:rPr lang="en-GB" sz="2800" b="1" dirty="0" smtClean="0">
                <a:latin typeface="Times New Roman" pitchFamily="18" charset="0"/>
                <a:cs typeface="Times New Roman" pitchFamily="18" charset="0"/>
              </a:rPr>
              <a:t/>
            </a:r>
            <a:br>
              <a:rPr lang="en-GB" sz="28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The Pre-modern Legal system of Ethiopia</a:t>
            </a:r>
            <a:br>
              <a:rPr lang="en-GB" sz="2400" b="1" dirty="0" smtClean="0">
                <a:latin typeface="Times New Roman" pitchFamily="18" charset="0"/>
                <a:cs typeface="Times New Roman" pitchFamily="18" charset="0"/>
              </a:rPr>
            </a:br>
            <a:r>
              <a:rPr lang="en-GB" sz="2800" b="1" dirty="0" smtClean="0">
                <a:latin typeface="Times New Roman" pitchFamily="18" charset="0"/>
                <a:cs typeface="Times New Roman" pitchFamily="18" charset="0"/>
              </a:rPr>
              <a:t> </a:t>
            </a:r>
            <a:br>
              <a:rPr lang="en-GB" sz="2800" b="1" dirty="0" smtClean="0">
                <a:latin typeface="Times New Roman" pitchFamily="18" charset="0"/>
                <a:cs typeface="Times New Roman" pitchFamily="18" charset="0"/>
              </a:rPr>
            </a:br>
            <a:endParaRPr lang="en-GB" sz="2800" dirty="0"/>
          </a:p>
        </p:txBody>
      </p:sp>
      <p:sp>
        <p:nvSpPr>
          <p:cNvPr id="3" name="Content Placeholder 2"/>
          <p:cNvSpPr>
            <a:spLocks noGrp="1"/>
          </p:cNvSpPr>
          <p:nvPr>
            <p:ph idx="1"/>
          </p:nvPr>
        </p:nvSpPr>
        <p:spPr>
          <a:xfrm>
            <a:off x="1115616" y="692696"/>
            <a:ext cx="7848872" cy="5832648"/>
          </a:xfrm>
        </p:spPr>
        <p:txBody>
          <a:bodyPr>
            <a:normAutofit/>
          </a:bodyPr>
          <a:lstStyle/>
          <a:p>
            <a:pPr>
              <a:buFont typeface="Arial" pitchFamily="34" charset="0"/>
              <a:buChar char="•"/>
            </a:pPr>
            <a:r>
              <a:rPr lang="en-GB" sz="2400" b="1" dirty="0" smtClean="0">
                <a:latin typeface="Times New Roman" pitchFamily="18" charset="0"/>
                <a:cs typeface="Times New Roman" pitchFamily="18" charset="0"/>
              </a:rPr>
              <a:t>The period before 1434</a:t>
            </a:r>
          </a:p>
          <a:p>
            <a:pPr lvl="2" algn="just">
              <a:buFont typeface="Arial" pitchFamily="34" charset="0"/>
              <a:buChar char="•"/>
            </a:pPr>
            <a:r>
              <a:rPr lang="en-GB" sz="2100" dirty="0" smtClean="0">
                <a:latin typeface="Times New Roman" pitchFamily="18" charset="0"/>
                <a:cs typeface="Times New Roman" pitchFamily="18" charset="0"/>
              </a:rPr>
              <a:t>Little is known about this period</a:t>
            </a:r>
          </a:p>
          <a:p>
            <a:pPr lvl="2" algn="just">
              <a:buFont typeface="Arial" pitchFamily="34" charset="0"/>
              <a:buChar char="•"/>
            </a:pPr>
            <a:r>
              <a:rPr lang="en-GB" sz="2100" dirty="0" smtClean="0">
                <a:latin typeface="Times New Roman" pitchFamily="18" charset="0"/>
                <a:cs typeface="Times New Roman" pitchFamily="18" charset="0"/>
              </a:rPr>
              <a:t>the Ethiopia Empire had no written constitution and no codified law that can be applied nation wide</a:t>
            </a:r>
          </a:p>
          <a:p>
            <a:pPr lvl="2" algn="just">
              <a:buFont typeface="Arial" pitchFamily="34" charset="0"/>
              <a:buChar char="•"/>
            </a:pPr>
            <a:r>
              <a:rPr lang="en-GB" sz="2100" dirty="0" smtClean="0">
                <a:latin typeface="Times New Roman" pitchFamily="18" charset="0"/>
                <a:cs typeface="Times New Roman" pitchFamily="18" charset="0"/>
              </a:rPr>
              <a:t>However, the Ethiopian people have always been administered by and lived according to the Law. E.g., Mosaic law and  customary law.</a:t>
            </a:r>
            <a:endParaRPr lang="en-US" sz="2100" b="1" dirty="0" smtClean="0">
              <a:latin typeface="Times New Roman" pitchFamily="18" charset="0"/>
              <a:cs typeface="Times New Roman" pitchFamily="18" charset="0"/>
            </a:endParaRPr>
          </a:p>
          <a:p>
            <a:r>
              <a:rPr lang="en-GB" sz="2400" b="1" dirty="0" smtClean="0">
                <a:latin typeface="Times New Roman" pitchFamily="18" charset="0"/>
                <a:cs typeface="Times New Roman" pitchFamily="18" charset="0"/>
              </a:rPr>
              <a:t>The period between 1434 and 1930</a:t>
            </a:r>
          </a:p>
          <a:p>
            <a:pPr lvl="1" algn="just"/>
            <a:r>
              <a:rPr lang="en-GB" sz="2000" dirty="0" smtClean="0">
                <a:latin typeface="Times New Roman" pitchFamily="18" charset="0"/>
                <a:cs typeface="Times New Roman" pitchFamily="18" charset="0"/>
              </a:rPr>
              <a:t>The first attempt to compile the law in the legal history of Ethiopia</a:t>
            </a:r>
          </a:p>
          <a:p>
            <a:pPr lvl="1" algn="just"/>
            <a:r>
              <a:rPr lang="en-GB" sz="2000" b="1" dirty="0" smtClean="0">
                <a:latin typeface="Times New Roman" pitchFamily="18" charset="0"/>
                <a:cs typeface="Times New Roman" pitchFamily="18" charset="0"/>
              </a:rPr>
              <a:t>Codified laws</a:t>
            </a:r>
            <a:r>
              <a:rPr lang="en-GB" sz="2000" dirty="0" smtClean="0">
                <a:latin typeface="Times New Roman" pitchFamily="18" charset="0"/>
                <a:cs typeface="Times New Roman" pitchFamily="18" charset="0"/>
              </a:rPr>
              <a:t>:</a:t>
            </a:r>
          </a:p>
          <a:p>
            <a:pPr marL="2139696" lvl="7" indent="-457200">
              <a:buAutoNum type="arabicPeriod"/>
            </a:pPr>
            <a:r>
              <a:rPr lang="en-GB" i="1" dirty="0" err="1" smtClean="0">
                <a:latin typeface="Times New Roman" pitchFamily="18" charset="0"/>
                <a:cs typeface="Times New Roman" pitchFamily="18" charset="0"/>
              </a:rPr>
              <a:t>Fäwse</a:t>
            </a:r>
            <a:r>
              <a:rPr lang="en-GB" i="1" dirty="0" smtClean="0">
                <a:latin typeface="Times New Roman" pitchFamily="18" charset="0"/>
                <a:cs typeface="Times New Roman" pitchFamily="18" charset="0"/>
              </a:rPr>
              <a:t> </a:t>
            </a:r>
            <a:r>
              <a:rPr lang="en-GB" i="1" dirty="0" err="1" smtClean="0">
                <a:latin typeface="Times New Roman" pitchFamily="18" charset="0"/>
                <a:cs typeface="Times New Roman" pitchFamily="18" charset="0"/>
              </a:rPr>
              <a:t>Mänfäsawi</a:t>
            </a:r>
            <a:r>
              <a:rPr lang="en-GB" i="1" dirty="0" smtClean="0">
                <a:latin typeface="Times New Roman" pitchFamily="18" charset="0"/>
                <a:cs typeface="Times New Roman" pitchFamily="18" charset="0"/>
              </a:rPr>
              <a:t> (“Spiritual Remedy” or “Canonical Penance”)</a:t>
            </a:r>
          </a:p>
          <a:p>
            <a:pPr marL="2139696" lvl="7" indent="-457200">
              <a:buAutoNum type="arabicPeriod"/>
            </a:pPr>
            <a:r>
              <a:rPr lang="en-GB" dirty="0" smtClean="0">
                <a:latin typeface="Times New Roman" pitchFamily="18" charset="0"/>
                <a:cs typeface="Times New Roman" pitchFamily="18" charset="0"/>
              </a:rPr>
              <a:t>The </a:t>
            </a:r>
            <a:r>
              <a:rPr lang="en-GB" i="1" dirty="0" smtClean="0">
                <a:latin typeface="Times New Roman" pitchFamily="18" charset="0"/>
                <a:cs typeface="Times New Roman" pitchFamily="18" charset="0"/>
              </a:rPr>
              <a:t>Fetha </a:t>
            </a:r>
            <a:r>
              <a:rPr lang="en-GB" i="1" dirty="0" err="1" smtClean="0">
                <a:latin typeface="Times New Roman" pitchFamily="18" charset="0"/>
                <a:cs typeface="Times New Roman" pitchFamily="18" charset="0"/>
              </a:rPr>
              <a:t>Nagast</a:t>
            </a:r>
            <a:r>
              <a:rPr lang="en-GB" i="1" dirty="0" smtClean="0">
                <a:latin typeface="Times New Roman" pitchFamily="18" charset="0"/>
                <a:cs typeface="Times New Roman" pitchFamily="18" charset="0"/>
              </a:rPr>
              <a:t> (The Law of the Kings) </a:t>
            </a:r>
          </a:p>
          <a:p>
            <a:pPr>
              <a:buNone/>
            </a:pPr>
            <a:endParaRPr lang="en-GB" sz="2000" dirty="0" smtClean="0">
              <a:latin typeface="Times New Roman" pitchFamily="18" charset="0"/>
              <a:cs typeface="Times New Roman" pitchFamily="18" charset="0"/>
            </a:endParaRPr>
          </a:p>
          <a:p>
            <a:pPr lvl="2" algn="just"/>
            <a:endParaRPr lang="en-GB" sz="2000" dirty="0" smtClean="0">
              <a:latin typeface="Times New Roman" pitchFamily="18" charset="0"/>
              <a:cs typeface="Times New Roman" pitchFamily="18" charset="0"/>
            </a:endParaRPr>
          </a:p>
          <a:p>
            <a:pPr lvl="2" algn="just"/>
            <a:endParaRPr lang="en-GB" sz="2000" dirty="0" smtClean="0">
              <a:latin typeface="Times New Roman" pitchFamily="18" charset="0"/>
              <a:cs typeface="Times New Roman" pitchFamily="18" charset="0"/>
            </a:endParaRPr>
          </a:p>
          <a:p>
            <a:pPr>
              <a:buFont typeface="Arial" pitchFamily="34" charset="0"/>
              <a:buChar char="•"/>
            </a:pPr>
            <a:endParaRPr lang="en-US" sz="2400" b="1" dirty="0" smtClean="0">
              <a:latin typeface="Times New Roman" pitchFamily="18" charset="0"/>
              <a:cs typeface="Times New Roman" pitchFamily="18" charset="0"/>
            </a:endParaRPr>
          </a:p>
          <a:p>
            <a:pPr>
              <a:buFont typeface="Arial" pitchFamily="34" charset="0"/>
              <a:buChar char="•"/>
            </a:pPr>
            <a:endParaRPr lang="en-US" sz="2400" b="1" dirty="0" smtClean="0">
              <a:latin typeface="Times New Roman" pitchFamily="18" charset="0"/>
              <a:cs typeface="Times New Roman" pitchFamily="18" charset="0"/>
            </a:endParaRPr>
          </a:p>
          <a:p>
            <a:pPr>
              <a:buFont typeface="Arial" pitchFamily="34" charset="0"/>
              <a:buChar char="•"/>
            </a:pPr>
            <a:endParaRPr lang="en-US" sz="2400" b="1" dirty="0" smtClean="0">
              <a:latin typeface="Times New Roman" pitchFamily="18" charset="0"/>
              <a:cs typeface="Times New Roman" pitchFamily="18" charset="0"/>
            </a:endParaRPr>
          </a:p>
          <a:p>
            <a:pPr>
              <a:buFont typeface="Arial" pitchFamily="34" charset="0"/>
              <a:buChar char="•"/>
            </a:pPr>
            <a:endParaRPr lang="en-US" sz="2400" b="1" dirty="0" smtClean="0">
              <a:latin typeface="Times New Roman" pitchFamily="18" charset="0"/>
              <a:cs typeface="Times New Roman" pitchFamily="18" charset="0"/>
            </a:endParaRPr>
          </a:p>
          <a:p>
            <a:pPr>
              <a:buNone/>
            </a:pPr>
            <a:endParaRPr lang="en-GB" sz="2400" b="1" i="1"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5608" y="274638"/>
            <a:ext cx="7498080" cy="202034"/>
          </a:xfrm>
        </p:spPr>
        <p:txBody>
          <a:bodyPr>
            <a:noAutofit/>
          </a:bodyPr>
          <a:lstStyle/>
          <a:p>
            <a:r>
              <a:rPr lang="en-GB" sz="2400" b="1" dirty="0" smtClean="0">
                <a:latin typeface="Times New Roman" pitchFamily="18" charset="0"/>
                <a:cs typeface="Times New Roman" pitchFamily="18" charset="0"/>
              </a:rPr>
              <a:t/>
            </a:r>
            <a:br>
              <a:rPr lang="en-GB" sz="2400" b="1" dirty="0" smtClean="0">
                <a:latin typeface="Times New Roman" pitchFamily="18" charset="0"/>
                <a:cs typeface="Times New Roman" pitchFamily="18" charset="0"/>
              </a:rPr>
            </a:br>
            <a:r>
              <a:rPr lang="en-GB" sz="2400" b="1" dirty="0" smtClean="0">
                <a:latin typeface="Times New Roman" pitchFamily="18" charset="0"/>
                <a:cs typeface="Times New Roman" pitchFamily="18" charset="0"/>
              </a:rPr>
              <a:t>The Pre-modern Legal system of Ethiopia cont.</a:t>
            </a:r>
            <a:br>
              <a:rPr lang="en-GB" sz="2400" b="1" dirty="0" smtClean="0">
                <a:latin typeface="Times New Roman" pitchFamily="18" charset="0"/>
                <a:cs typeface="Times New Roman" pitchFamily="18" charset="0"/>
              </a:rPr>
            </a:br>
            <a:endParaRPr lang="en-GB" sz="2400" dirty="0"/>
          </a:p>
        </p:txBody>
      </p:sp>
      <p:sp>
        <p:nvSpPr>
          <p:cNvPr id="3" name="Content Placeholder 2"/>
          <p:cNvSpPr>
            <a:spLocks noGrp="1"/>
          </p:cNvSpPr>
          <p:nvPr>
            <p:ph idx="1"/>
          </p:nvPr>
        </p:nvSpPr>
        <p:spPr>
          <a:xfrm>
            <a:off x="1187624" y="692696"/>
            <a:ext cx="7632848" cy="5832648"/>
          </a:xfrm>
        </p:spPr>
        <p:txBody>
          <a:bodyPr>
            <a:normAutofit fontScale="25000" lnSpcReduction="20000"/>
          </a:bodyPr>
          <a:lstStyle/>
          <a:p>
            <a:pPr marL="253746" indent="-400050">
              <a:lnSpc>
                <a:spcPct val="120000"/>
              </a:lnSpc>
              <a:buNone/>
            </a:pPr>
            <a:r>
              <a:rPr lang="en-GB" sz="5000" b="1" i="1" dirty="0" smtClean="0">
                <a:latin typeface="Times New Roman" pitchFamily="18" charset="0"/>
                <a:cs typeface="Times New Roman" pitchFamily="18" charset="0"/>
              </a:rPr>
              <a:t>1</a:t>
            </a:r>
            <a:r>
              <a:rPr lang="en-GB" sz="9600" b="1" i="1" dirty="0" smtClean="0">
                <a:latin typeface="Times New Roman" pitchFamily="18" charset="0"/>
                <a:cs typeface="Times New Roman" pitchFamily="18" charset="0"/>
              </a:rPr>
              <a:t>. </a:t>
            </a:r>
            <a:r>
              <a:rPr lang="en-GB" sz="9600" b="1" i="1" dirty="0" err="1" smtClean="0">
                <a:latin typeface="Times New Roman" pitchFamily="18" charset="0"/>
                <a:cs typeface="Times New Roman" pitchFamily="18" charset="0"/>
              </a:rPr>
              <a:t>Fäwse</a:t>
            </a:r>
            <a:r>
              <a:rPr lang="en-GB" sz="9600" b="1" i="1" dirty="0" smtClean="0">
                <a:latin typeface="Times New Roman" pitchFamily="18" charset="0"/>
                <a:cs typeface="Times New Roman" pitchFamily="18" charset="0"/>
              </a:rPr>
              <a:t> </a:t>
            </a:r>
            <a:r>
              <a:rPr lang="en-GB" sz="9600" b="1" i="1" dirty="0" err="1" smtClean="0">
                <a:latin typeface="Times New Roman" pitchFamily="18" charset="0"/>
                <a:cs typeface="Times New Roman" pitchFamily="18" charset="0"/>
              </a:rPr>
              <a:t>Mänfäsawi</a:t>
            </a:r>
            <a:endParaRPr lang="en-GB" sz="9600" b="1" i="1" dirty="0" smtClean="0">
              <a:latin typeface="Times New Roman" pitchFamily="18" charset="0"/>
              <a:cs typeface="Times New Roman" pitchFamily="18" charset="0"/>
            </a:endParaRPr>
          </a:p>
          <a:p>
            <a:pPr marL="528066" indent="-400050" algn="just">
              <a:lnSpc>
                <a:spcPct val="120000"/>
              </a:lnSpc>
              <a:buFont typeface="Arial" pitchFamily="34" charset="0"/>
              <a:buChar char="•"/>
            </a:pPr>
            <a:r>
              <a:rPr lang="en-GB" sz="8000" dirty="0" smtClean="0">
                <a:latin typeface="Times New Roman" pitchFamily="18" charset="0"/>
                <a:cs typeface="Times New Roman" pitchFamily="18" charset="0"/>
              </a:rPr>
              <a:t>The first attempt to compile Ethiopian law which was made by Emperor </a:t>
            </a:r>
            <a:r>
              <a:rPr lang="en-GB" sz="8000" dirty="0" err="1" smtClean="0">
                <a:latin typeface="Times New Roman" pitchFamily="18" charset="0"/>
                <a:cs typeface="Times New Roman" pitchFamily="18" charset="0"/>
              </a:rPr>
              <a:t>Zärá</a:t>
            </a:r>
            <a:r>
              <a:rPr lang="en-GB" sz="8000" dirty="0" smtClean="0">
                <a:latin typeface="Times New Roman" pitchFamily="18" charset="0"/>
                <a:cs typeface="Times New Roman" pitchFamily="18" charset="0"/>
              </a:rPr>
              <a:t> </a:t>
            </a:r>
            <a:r>
              <a:rPr lang="en-GB" sz="8000" dirty="0" err="1" smtClean="0">
                <a:latin typeface="Times New Roman" pitchFamily="18" charset="0"/>
                <a:cs typeface="Times New Roman" pitchFamily="18" charset="0"/>
              </a:rPr>
              <a:t>Yaéqob</a:t>
            </a:r>
            <a:r>
              <a:rPr lang="en-GB" sz="8000" dirty="0" smtClean="0">
                <a:latin typeface="Times New Roman" pitchFamily="18" charset="0"/>
                <a:cs typeface="Times New Roman" pitchFamily="18" charset="0"/>
              </a:rPr>
              <a:t> (1434-1468) of the “</a:t>
            </a:r>
            <a:r>
              <a:rPr lang="en-GB" sz="8000" dirty="0" err="1" smtClean="0">
                <a:latin typeface="Times New Roman" pitchFamily="18" charset="0"/>
                <a:cs typeface="Times New Roman" pitchFamily="18" charset="0"/>
              </a:rPr>
              <a:t>Solomonic</a:t>
            </a:r>
            <a:r>
              <a:rPr lang="en-GB" sz="8000" dirty="0" smtClean="0">
                <a:latin typeface="Times New Roman" pitchFamily="18" charset="0"/>
                <a:cs typeface="Times New Roman" pitchFamily="18" charset="0"/>
              </a:rPr>
              <a:t>” dynasty </a:t>
            </a:r>
          </a:p>
          <a:p>
            <a:pPr marL="528066" indent="-400050" algn="just">
              <a:lnSpc>
                <a:spcPct val="120000"/>
              </a:lnSpc>
              <a:buFont typeface="Arial" pitchFamily="34" charset="0"/>
              <a:buChar char="•"/>
            </a:pPr>
            <a:r>
              <a:rPr lang="en-GB" sz="8000" dirty="0" smtClean="0">
                <a:latin typeface="Times New Roman" pitchFamily="18" charset="0"/>
                <a:cs typeface="Times New Roman" pitchFamily="18" charset="0"/>
              </a:rPr>
              <a:t>he wanted his empire to be governed by written law rather than by amorphous customary laws and oral traditions. </a:t>
            </a:r>
          </a:p>
          <a:p>
            <a:pPr marL="528066" indent="-400050" algn="just">
              <a:lnSpc>
                <a:spcPct val="120000"/>
              </a:lnSpc>
              <a:buFont typeface="Arial" pitchFamily="34" charset="0"/>
              <a:buChar char="•"/>
            </a:pPr>
            <a:r>
              <a:rPr lang="en-GB" sz="8000" dirty="0" smtClean="0">
                <a:latin typeface="Times New Roman" pitchFamily="18" charset="0"/>
                <a:cs typeface="Times New Roman" pitchFamily="18" charset="0"/>
              </a:rPr>
              <a:t>he ordered the Orthodox Church scholars to prepare authoritative written laws and they submitted him a draft entitled </a:t>
            </a:r>
            <a:r>
              <a:rPr lang="en-GB" sz="8000" i="1" dirty="0" err="1" smtClean="0">
                <a:latin typeface="Times New Roman" pitchFamily="18" charset="0"/>
                <a:cs typeface="Times New Roman" pitchFamily="18" charset="0"/>
              </a:rPr>
              <a:t>Fäwse</a:t>
            </a:r>
            <a:r>
              <a:rPr lang="en-GB" sz="8000" i="1" dirty="0" smtClean="0">
                <a:latin typeface="Times New Roman" pitchFamily="18" charset="0"/>
                <a:cs typeface="Times New Roman" pitchFamily="18" charset="0"/>
              </a:rPr>
              <a:t> </a:t>
            </a:r>
            <a:r>
              <a:rPr lang="en-GB" sz="8000" i="1" dirty="0" err="1" smtClean="0">
                <a:latin typeface="Times New Roman" pitchFamily="18" charset="0"/>
                <a:cs typeface="Times New Roman" pitchFamily="18" charset="0"/>
              </a:rPr>
              <a:t>Mänfäsawi</a:t>
            </a:r>
            <a:r>
              <a:rPr lang="en-GB" sz="8000" i="1" dirty="0" smtClean="0">
                <a:latin typeface="Times New Roman" pitchFamily="18" charset="0"/>
                <a:cs typeface="Times New Roman" pitchFamily="18" charset="0"/>
              </a:rPr>
              <a:t> (“Spiritual Remedy” or “Canonical Penance”) in 1450. </a:t>
            </a:r>
          </a:p>
          <a:p>
            <a:pPr marL="528066" indent="-400050" algn="just">
              <a:lnSpc>
                <a:spcPct val="120000"/>
              </a:lnSpc>
              <a:buNone/>
            </a:pPr>
            <a:r>
              <a:rPr lang="en-GB" sz="9600" b="1" dirty="0" smtClean="0">
                <a:latin typeface="Times New Roman" pitchFamily="18" charset="0"/>
                <a:cs typeface="Times New Roman" pitchFamily="18" charset="0"/>
              </a:rPr>
              <a:t>The sources of </a:t>
            </a:r>
            <a:r>
              <a:rPr lang="en-GB" sz="9600" b="1" i="1" dirty="0" err="1" smtClean="0">
                <a:latin typeface="Times New Roman" pitchFamily="18" charset="0"/>
                <a:cs typeface="Times New Roman" pitchFamily="18" charset="0"/>
              </a:rPr>
              <a:t>Fäwse</a:t>
            </a:r>
            <a:r>
              <a:rPr lang="en-GB" sz="9600" b="1" i="1" dirty="0" smtClean="0">
                <a:latin typeface="Times New Roman" pitchFamily="18" charset="0"/>
                <a:cs typeface="Times New Roman" pitchFamily="18" charset="0"/>
              </a:rPr>
              <a:t> </a:t>
            </a:r>
            <a:r>
              <a:rPr lang="en-GB" sz="9600" b="1" i="1" dirty="0" err="1" smtClean="0">
                <a:latin typeface="Times New Roman" pitchFamily="18" charset="0"/>
                <a:cs typeface="Times New Roman" pitchFamily="18" charset="0"/>
              </a:rPr>
              <a:t>Mänfäsawi</a:t>
            </a:r>
            <a:r>
              <a:rPr lang="en-GB" sz="9600" b="1" i="1" dirty="0" smtClean="0">
                <a:latin typeface="Times New Roman" pitchFamily="18" charset="0"/>
                <a:cs typeface="Times New Roman" pitchFamily="18" charset="0"/>
              </a:rPr>
              <a:t> </a:t>
            </a:r>
          </a:p>
          <a:p>
            <a:pPr marL="528066" indent="-400050" algn="just">
              <a:lnSpc>
                <a:spcPct val="120000"/>
              </a:lnSpc>
              <a:buFont typeface="Arial" pitchFamily="34" charset="0"/>
              <a:buChar char="•"/>
            </a:pPr>
            <a:r>
              <a:rPr lang="en-GB" sz="7200" dirty="0" smtClean="0">
                <a:latin typeface="Times New Roman" pitchFamily="18" charset="0"/>
                <a:cs typeface="Times New Roman" pitchFamily="18" charset="0"/>
              </a:rPr>
              <a:t>The code had 62 articles and its main sources were believed to be the Old Testament, the Synods, and the Canons of </a:t>
            </a:r>
            <a:r>
              <a:rPr lang="en-GB" sz="7200" dirty="0" err="1" smtClean="0">
                <a:latin typeface="Times New Roman" pitchFamily="18" charset="0"/>
                <a:cs typeface="Times New Roman" pitchFamily="18" charset="0"/>
              </a:rPr>
              <a:t>Hippolyptus</a:t>
            </a:r>
            <a:r>
              <a:rPr lang="en-GB" sz="7200" dirty="0" smtClean="0">
                <a:latin typeface="Times New Roman" pitchFamily="18" charset="0"/>
                <a:cs typeface="Times New Roman" pitchFamily="18" charset="0"/>
              </a:rPr>
              <a:t>.</a:t>
            </a:r>
          </a:p>
          <a:p>
            <a:pPr marL="528066" indent="-400050" algn="just">
              <a:lnSpc>
                <a:spcPct val="120000"/>
              </a:lnSpc>
              <a:buFont typeface="Arial" pitchFamily="34" charset="0"/>
              <a:buChar char="•"/>
            </a:pPr>
            <a:r>
              <a:rPr lang="en-GB" sz="7200" dirty="0" smtClean="0">
                <a:latin typeface="Times New Roman" pitchFamily="18" charset="0"/>
                <a:cs typeface="Times New Roman" pitchFamily="18" charset="0"/>
              </a:rPr>
              <a:t>The rules of the code were of a spiritual rather than a secular nature </a:t>
            </a:r>
          </a:p>
          <a:p>
            <a:pPr marL="528066" indent="-400050" algn="just">
              <a:lnSpc>
                <a:spcPct val="120000"/>
              </a:lnSpc>
              <a:buFont typeface="Arial" pitchFamily="34" charset="0"/>
              <a:buChar char="•"/>
            </a:pPr>
            <a:r>
              <a:rPr lang="en-GB" sz="7200" dirty="0" smtClean="0">
                <a:latin typeface="Times New Roman" pitchFamily="18" charset="0"/>
                <a:cs typeface="Times New Roman" pitchFamily="18" charset="0"/>
              </a:rPr>
              <a:t>Ethiopian Orthodox Church scholars like Abba </a:t>
            </a:r>
            <a:r>
              <a:rPr lang="en-GB" sz="7200" dirty="0" err="1" smtClean="0">
                <a:latin typeface="Times New Roman" pitchFamily="18" charset="0"/>
                <a:cs typeface="Times New Roman" pitchFamily="18" charset="0"/>
              </a:rPr>
              <a:t>Habtemariam</a:t>
            </a:r>
            <a:r>
              <a:rPr lang="en-GB" sz="7200" dirty="0" smtClean="0">
                <a:latin typeface="Times New Roman" pitchFamily="18" charset="0"/>
                <a:cs typeface="Times New Roman" pitchFamily="18" charset="0"/>
              </a:rPr>
              <a:t> </a:t>
            </a:r>
            <a:r>
              <a:rPr lang="en-GB" sz="7200" dirty="0" err="1" smtClean="0">
                <a:latin typeface="Times New Roman" pitchFamily="18" charset="0"/>
                <a:cs typeface="Times New Roman" pitchFamily="18" charset="0"/>
              </a:rPr>
              <a:t>Worqineh</a:t>
            </a:r>
            <a:r>
              <a:rPr lang="en-GB" sz="7200" dirty="0" smtClean="0">
                <a:latin typeface="Times New Roman" pitchFamily="18" charset="0"/>
                <a:cs typeface="Times New Roman" pitchFamily="18" charset="0"/>
              </a:rPr>
              <a:t> held that the code was aimed to serve as a code of laity; however, foreign scholars state that it was compiled to bring the administration of the Church under a </a:t>
            </a:r>
            <a:r>
              <a:rPr lang="en-GB" sz="7200" b="1" dirty="0" smtClean="0">
                <a:latin typeface="Times New Roman" pitchFamily="18" charset="0"/>
                <a:cs typeface="Times New Roman" pitchFamily="18" charset="0"/>
              </a:rPr>
              <a:t>centralised canon law.</a:t>
            </a:r>
          </a:p>
          <a:p>
            <a:pPr marL="528066" indent="-400050" algn="just">
              <a:buFont typeface="Arial" pitchFamily="34" charset="0"/>
              <a:buChar char="•"/>
            </a:pPr>
            <a:endParaRPr lang="en-GB" dirty="0" smtClean="0">
              <a:latin typeface="Times New Roman" pitchFamily="18" charset="0"/>
              <a:cs typeface="Times New Roman" pitchFamily="18" charset="0"/>
            </a:endParaRPr>
          </a:p>
          <a:p>
            <a:pPr marL="802386" lvl="1" indent="-400050" algn="just">
              <a:buFont typeface="Arial" pitchFamily="34" charset="0"/>
              <a:buChar char="•"/>
            </a:pPr>
            <a:endParaRPr lang="en-GB" dirty="0" smtClean="0">
              <a:latin typeface="Times New Roman" pitchFamily="18" charset="0"/>
              <a:cs typeface="Times New Roman" pitchFamily="18" charset="0"/>
            </a:endParaRPr>
          </a:p>
          <a:p>
            <a:pPr marL="802386" lvl="1" indent="-400050" algn="just">
              <a:buFont typeface="Arial" pitchFamily="34" charset="0"/>
              <a:buChar char="•"/>
            </a:pPr>
            <a:endParaRPr lang="en-GB"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2695</TotalTime>
  <Words>3493</Words>
  <Application>Microsoft Office PowerPoint</Application>
  <PresentationFormat>On-screen Show (4:3)</PresentationFormat>
  <Paragraphs>256</Paragraphs>
  <Slides>28</Slides>
  <Notes>1</Notes>
  <HiddenSlides>0</HiddenSlides>
  <MMClips>0</MMClips>
  <ScaleCrop>false</ScaleCrop>
  <HeadingPairs>
    <vt:vector size="4" baseType="variant">
      <vt:variant>
        <vt:lpstr>Theme</vt:lpstr>
      </vt:variant>
      <vt:variant>
        <vt:i4>1</vt:i4>
      </vt:variant>
      <vt:variant>
        <vt:lpstr>Slide Titles</vt:lpstr>
      </vt:variant>
      <vt:variant>
        <vt:i4>28</vt:i4>
      </vt:variant>
    </vt:vector>
  </HeadingPairs>
  <TitlesOfParts>
    <vt:vector size="29" baseType="lpstr">
      <vt:lpstr>Solstice</vt:lpstr>
      <vt:lpstr>PowerPoint Presentation</vt:lpstr>
      <vt:lpstr>PowerPoint Presentation</vt:lpstr>
      <vt:lpstr>Outline</vt:lpstr>
      <vt:lpstr> Historical Origins of Ethiopia: a sketch  </vt:lpstr>
      <vt:lpstr>  Historical Origins of Ethiopia cont . </vt:lpstr>
      <vt:lpstr> Historical Origins of Ethiopia cont . </vt:lpstr>
      <vt:lpstr> Historical Origins of Ethiopia cont . </vt:lpstr>
      <vt:lpstr>  The Pre-modern Legal system of Ethiopia   </vt:lpstr>
      <vt:lpstr> The Pre-modern Legal system of Ethiopia cont. </vt:lpstr>
      <vt:lpstr>The Pre-modern Legal system of Ethiopia cont.</vt:lpstr>
      <vt:lpstr>The Pre-modern Legal system of Ethiopia cont.</vt:lpstr>
      <vt:lpstr>The Pre-modern Legal system of Ethiopia cont.</vt:lpstr>
      <vt:lpstr>Concluding Remarks on Part I</vt:lpstr>
      <vt:lpstr>The era of Modern Codified Laws (1931-1974 ) </vt:lpstr>
      <vt:lpstr> The era of Modern Codified Laws (1931-1974 ) </vt:lpstr>
      <vt:lpstr>The era of Modern Codified Laws (1931-1974 )</vt:lpstr>
      <vt:lpstr> The Civil Code of 1960 and other laws </vt:lpstr>
      <vt:lpstr>The Civil Code of 1960 and other laws</vt:lpstr>
      <vt:lpstr> II. The Communist Era (1974 -1991) </vt:lpstr>
      <vt:lpstr> III. The post-communist Ethiopia (1991- today) </vt:lpstr>
      <vt:lpstr> III. The post-communist Ethiopia (1991- today) cont. </vt:lpstr>
      <vt:lpstr>III. The post-communist Ethiopia (1991- today) cont. </vt:lpstr>
      <vt:lpstr> III. The post-communist Ethiopia (1991- today) cont. </vt:lpstr>
      <vt:lpstr> III. The post-communist Ethiopia (1991- today) cont. </vt:lpstr>
      <vt:lpstr>PowerPoint Presentation</vt:lpstr>
      <vt:lpstr>   General Remarks   </vt:lpstr>
      <vt:lpstr> Dialogue </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Legal history of Ethiopia</dc:title>
  <dc:creator>Gidey Seyoum</dc:creator>
  <cp:lastModifiedBy>Donlu Thayer</cp:lastModifiedBy>
  <cp:revision>399</cp:revision>
  <dcterms:created xsi:type="dcterms:W3CDTF">2014-11-15T19:18:36Z</dcterms:created>
  <dcterms:modified xsi:type="dcterms:W3CDTF">2015-06-08T22:50:29Z</dcterms:modified>
</cp:coreProperties>
</file>